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media/image31.jpg" ContentType="image/png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287" r:id="rId4"/>
    <p:sldId id="297" r:id="rId5"/>
    <p:sldId id="296" r:id="rId6"/>
    <p:sldId id="292" r:id="rId7"/>
    <p:sldId id="293" r:id="rId8"/>
    <p:sldId id="298" r:id="rId9"/>
    <p:sldId id="289" r:id="rId10"/>
    <p:sldId id="364" r:id="rId11"/>
    <p:sldId id="300" r:id="rId12"/>
    <p:sldId id="303" r:id="rId13"/>
    <p:sldId id="305" r:id="rId14"/>
    <p:sldId id="306" r:id="rId15"/>
    <p:sldId id="308" r:id="rId16"/>
    <p:sldId id="317" r:id="rId17"/>
    <p:sldId id="301" r:id="rId18"/>
    <p:sldId id="318" r:id="rId19"/>
    <p:sldId id="323" r:id="rId20"/>
    <p:sldId id="322" r:id="rId21"/>
    <p:sldId id="309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45" r:id="rId30"/>
    <p:sldId id="365" r:id="rId31"/>
    <p:sldId id="312" r:id="rId32"/>
    <p:sldId id="366" r:id="rId33"/>
    <p:sldId id="367" r:id="rId34"/>
    <p:sldId id="368" r:id="rId35"/>
    <p:sldId id="294" r:id="rId36"/>
    <p:sldId id="314" r:id="rId37"/>
    <p:sldId id="316" r:id="rId38"/>
    <p:sldId id="315" r:id="rId39"/>
    <p:sldId id="302" r:id="rId40"/>
    <p:sldId id="331" r:id="rId41"/>
    <p:sldId id="295" r:id="rId42"/>
    <p:sldId id="25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BF9"/>
    <a:srgbClr val="0722E9"/>
    <a:srgbClr val="D0D8E8"/>
    <a:srgbClr val="4F81BD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9" autoAdjust="0"/>
  </p:normalViewPr>
  <p:slideViewPr>
    <p:cSldViewPr>
      <p:cViewPr varScale="1">
        <p:scale>
          <a:sx n="103" d="100"/>
          <a:sy n="103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31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6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8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5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54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5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4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3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3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77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3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53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69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08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3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17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8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0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88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9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94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393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0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39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0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2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8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0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7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9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779912" y="65629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E35A05-2424-41D6-91A8-B6A967A55740}" type="slidenum">
              <a:rPr lang="ko-KR" altLang="en-US" sz="1400" b="1" smtClean="0">
                <a:solidFill>
                  <a:schemeClr val="bg1"/>
                </a:solidFill>
              </a:rPr>
              <a:pPr algn="ctr"/>
              <a:t>‹#›</a:t>
            </a:fld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</a:rPr>
              <a:t>/ 42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CPLQmnn7As&amp;t=1124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9974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5792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FACE-LIGHT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2019 ICISC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E7979-556C-4686-B0FB-3403FE117667}"/>
              </a:ext>
            </a:extLst>
          </p:cNvPr>
          <p:cNvSpPr txBox="1"/>
          <p:nvPr/>
        </p:nvSpPr>
        <p:spPr>
          <a:xfrm>
            <a:off x="1349642" y="4653136"/>
            <a:ext cx="644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https://www.youtube.com/watch?v=lCPLQmnn7As&amp;t=1124s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47628"/>
            <a:ext cx="8496944" cy="523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23928" y="3573016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10" name="TextBox 9"/>
          <p:cNvSpPr txBox="1"/>
          <p:nvPr/>
        </p:nvSpPr>
        <p:spPr>
          <a:xfrm>
            <a:off x="7020272" y="3573016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12" name="TextBox 11"/>
          <p:cNvSpPr txBox="1"/>
          <p:nvPr/>
        </p:nvSpPr>
        <p:spPr>
          <a:xfrm>
            <a:off x="7020271" y="6237312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13" name="TextBox 12"/>
          <p:cNvSpPr txBox="1"/>
          <p:nvPr/>
        </p:nvSpPr>
        <p:spPr>
          <a:xfrm>
            <a:off x="3923927" y="6237311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16744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15" y="1538018"/>
            <a:ext cx="6074669" cy="4699294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0)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23528" y="1484784"/>
            <a:ext cx="2952328" cy="455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Utilize the change of last bytes of the data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The difference between the first block and the next block is 1byte</a:t>
            </a:r>
            <a:br>
              <a:rPr lang="en-US" altLang="ko-KR" sz="1600" spc="-100" dirty="0"/>
            </a:br>
            <a:endParaRPr lang="en-US" altLang="ko-KR" sz="1600" spc="-100" dirty="0"/>
          </a:p>
          <a:p>
            <a:r>
              <a:rPr lang="en-US" altLang="ko-KR" sz="2000" spc="-100"/>
              <a:t>12 Bytes can be utilized after Round</a:t>
            </a:r>
            <a:r>
              <a:rPr lang="ko-KR" altLang="en-US" sz="2000" spc="-100"/>
              <a:t> </a:t>
            </a:r>
            <a:r>
              <a:rPr lang="en-US" altLang="ko-KR" sz="2000" spc="-100"/>
              <a:t>0</a:t>
            </a:r>
          </a:p>
          <a:p>
            <a:pPr lvl="1"/>
            <a:r>
              <a:rPr lang="en-US" altLang="ko-KR" sz="1600" spc="-100"/>
              <a:t>S[12], S[13],</a:t>
            </a:r>
            <a:br>
              <a:rPr lang="en-US" altLang="ko-KR" sz="1600" spc="-100"/>
            </a:br>
            <a:r>
              <a:rPr lang="en-US" altLang="ko-KR" sz="1600" spc="-100"/>
              <a:t>S[14], S[15]</a:t>
            </a:r>
            <a:br>
              <a:rPr lang="en-US" altLang="ko-KR" sz="1600" spc="-100"/>
            </a:br>
            <a:endParaRPr lang="en-US" altLang="ko-KR" sz="1600" spc="-100"/>
          </a:p>
          <a:p>
            <a:r>
              <a:rPr lang="en-US" altLang="ko-KR" sz="2000" spc="-100"/>
              <a:t>Table can be used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>
                <a:solidFill>
                  <a:srgbClr val="FF0000"/>
                </a:solidFill>
              </a:rPr>
              <a:t>32 </a:t>
            </a:r>
            <a:r>
              <a:rPr lang="en-US" altLang="ko-KR" sz="2000" b="1" spc="-100">
                <a:solidFill>
                  <a:srgbClr val="FF0000"/>
                </a:solidFill>
              </a:rPr>
              <a:t>– 1</a:t>
            </a:r>
            <a:r>
              <a:rPr lang="en-US" altLang="ko-KR" sz="2000" spc="-100"/>
              <a:t>)times</a:t>
            </a:r>
            <a:endParaRPr lang="en-US" altLang="ko-KR" sz="2000" spc="-100" dirty="0"/>
          </a:p>
          <a:p>
            <a:pPr lvl="1"/>
            <a:r>
              <a:rPr lang="en-US" altLang="ko-KR" sz="1600"/>
              <a:t>No need for update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693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80" y="1484784"/>
            <a:ext cx="6073200" cy="469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1)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95536" y="1628800"/>
            <a:ext cx="2736304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Last</a:t>
            </a:r>
            <a:r>
              <a:rPr lang="ko-KR" altLang="en-US" sz="2000" spc="-100"/>
              <a:t> </a:t>
            </a:r>
            <a:r>
              <a:rPr lang="en-US" altLang="ko-KR" sz="2000" spc="-100"/>
              <a:t>byte</a:t>
            </a:r>
            <a:r>
              <a:rPr lang="ko-KR" altLang="en-US" sz="2000" spc="-100"/>
              <a:t> </a:t>
            </a:r>
            <a:r>
              <a:rPr lang="en-US" altLang="ko-KR" sz="2000" spc="-100"/>
              <a:t>spreading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Spreads across two stages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ShiftRows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MixColumns</a:t>
            </a:r>
            <a:endParaRPr lang="en-US" altLang="ko-KR" sz="1600" spc="-100" dirty="0"/>
          </a:p>
          <a:p>
            <a:endParaRPr lang="en-US" altLang="ko-KR" sz="2000" spc="-100" dirty="0"/>
          </a:p>
          <a:p>
            <a:r>
              <a:rPr lang="en-US" altLang="ko-KR" sz="2000" spc="-100"/>
              <a:t>LUT generation available</a:t>
            </a:r>
          </a:p>
          <a:p>
            <a:pPr lvl="1"/>
            <a:r>
              <a:rPr lang="en-US" altLang="ko-KR" sz="1600" spc="-100">
                <a:solidFill>
                  <a:srgbClr val="FF0000"/>
                </a:solidFill>
              </a:rPr>
              <a:t>Excpet</a:t>
            </a:r>
            <a:r>
              <a:rPr lang="ko-KR" altLang="en-US" sz="1600" spc="-100">
                <a:solidFill>
                  <a:srgbClr val="FF0000"/>
                </a:solidFill>
              </a:rPr>
              <a:t> </a:t>
            </a:r>
            <a:r>
              <a:rPr lang="en-US" altLang="ko-KR" sz="1600" spc="-100">
                <a:solidFill>
                  <a:srgbClr val="FF0000"/>
                </a:solidFill>
              </a:rPr>
              <a:t>first column</a:t>
            </a:r>
          </a:p>
          <a:p>
            <a:pPr lvl="1"/>
            <a:endParaRPr lang="en-US" altLang="ko-KR" sz="1600" spc="-100" dirty="0"/>
          </a:p>
          <a:p>
            <a:r>
              <a:rPr lang="en-US" altLang="ko-KR" sz="2000" spc="-100"/>
              <a:t>Table can be used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>
                <a:solidFill>
                  <a:srgbClr val="FF0000"/>
                </a:solidFill>
              </a:rPr>
              <a:t>8 </a:t>
            </a:r>
            <a:r>
              <a:rPr lang="en-US" altLang="ko-KR" sz="2000" b="1" spc="-100">
                <a:solidFill>
                  <a:srgbClr val="FF0000"/>
                </a:solidFill>
              </a:rPr>
              <a:t>– 1</a:t>
            </a:r>
            <a:r>
              <a:rPr lang="en-US" altLang="ko-KR" sz="2000" spc="-100"/>
              <a:t>) times</a:t>
            </a:r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27023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08965"/>
            <a:ext cx="5904656" cy="485170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1+)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395536" y="1700808"/>
                <a:ext cx="2736304" cy="3528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/>
                  <a:t>Last byte</a:t>
                </a:r>
                <a:r>
                  <a:rPr lang="ko-KR" altLang="en-US" sz="2000" spc="-100"/>
                  <a:t> </a:t>
                </a:r>
                <a:r>
                  <a:rPr lang="en-US" altLang="ko-KR" sz="2000" spc="-100"/>
                  <a:t>spreading</a:t>
                </a:r>
              </a:p>
              <a:p>
                <a:pPr lvl="1"/>
                <a:r>
                  <a:rPr lang="en-US" altLang="ko-KR" sz="1600" spc="-100"/>
                  <a:t>Spreads across two stages</a:t>
                </a:r>
                <a:r>
                  <a:rPr lang="ko-KR" altLang="en-US" sz="1600" spc="-100"/>
                  <a:t> </a:t>
                </a:r>
                <a:endParaRPr lang="en-US" altLang="ko-KR" sz="1600" spc="-100"/>
              </a:p>
              <a:p>
                <a:pPr lvl="1"/>
                <a:r>
                  <a:rPr lang="en-US" altLang="ko-KR" sz="1600" spc="-100"/>
                  <a:t>ShiftRows</a:t>
                </a:r>
                <a:endParaRPr lang="en-US" altLang="ko-KR" sz="1600" spc="-100" dirty="0"/>
              </a:p>
              <a:p>
                <a:pPr lvl="1"/>
                <a:r>
                  <a:rPr lang="en-US" altLang="ko-KR" sz="1600" spc="-100" dirty="0" err="1"/>
                  <a:t>MixColumns</a:t>
                </a:r>
                <a:endParaRPr lang="en-US" altLang="ko-KR" sz="1600" spc="-100" dirty="0"/>
              </a:p>
              <a:p>
                <a:endParaRPr lang="en-US" altLang="ko-KR" sz="2000" spc="-100" dirty="0"/>
              </a:p>
              <a:p>
                <a:r>
                  <a:rPr lang="en-US" altLang="ko-KR" sz="2000" spc="-100"/>
                  <a:t>LUT generation available</a:t>
                </a:r>
              </a:p>
              <a:p>
                <a:pPr lvl="1"/>
                <a:r>
                  <a:rPr lang="en-US" altLang="ko-KR" sz="1600" spc="-100">
                    <a:solidFill>
                      <a:srgbClr val="FF0000"/>
                    </a:solidFill>
                  </a:rPr>
                  <a:t>Utilize S[15] as index</a:t>
                </a:r>
                <a:endParaRPr lang="en-US" altLang="ko-KR" sz="1600" spc="-1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sz="1600" spc="-100" dirty="0"/>
                  <a:t>Table Size: 1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600" spc="-100" dirty="0"/>
              </a:p>
              <a:p>
                <a:pPr lvl="1"/>
                <a:endParaRPr lang="en-US" altLang="ko-KR" sz="1600" spc="-100" dirty="0"/>
              </a:p>
              <a:p>
                <a:r>
                  <a:rPr lang="en-US" altLang="ko-KR" sz="2000" spc="-100"/>
                  <a:t>Table can be used </a:t>
                </a:r>
                <a:br>
                  <a:rPr lang="en-US" altLang="ko-KR" sz="2000" spc="-100"/>
                </a:br>
                <a:r>
                  <a:rPr lang="en-US" altLang="ko-KR" sz="2000" spc="-100"/>
                  <a:t>(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8 </a:t>
                </a:r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x 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32</a:t>
                </a:r>
                <a:r>
                  <a:rPr lang="en-US" altLang="ko-KR" sz="2000" spc="-100"/>
                  <a:t>) times</a:t>
                </a:r>
                <a:endParaRPr lang="en-US" altLang="ko-KR" sz="2000" spc="-100" dirty="0"/>
              </a:p>
            </p:txBody>
          </p:sp>
        </mc:Choice>
        <mc:Fallback xmlns="">
          <p:sp>
            <p:nvSpPr>
              <p:cNvPr id="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2736304" cy="3528392"/>
              </a:xfrm>
              <a:prstGeom prst="rect">
                <a:avLst/>
              </a:prstGeom>
              <a:blipFill>
                <a:blip r:embed="rId4"/>
                <a:stretch>
                  <a:fillRect l="-1782" t="-2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59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74" y="1484784"/>
            <a:ext cx="6073200" cy="470556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2)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95536" y="1412776"/>
            <a:ext cx="2880320" cy="4446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First column spreading</a:t>
            </a:r>
          </a:p>
          <a:p>
            <a:pPr lvl="1"/>
            <a:r>
              <a:rPr lang="en-US" altLang="ko-KR" sz="1600" spc="-100"/>
              <a:t>Spreads across two stages</a:t>
            </a:r>
            <a:r>
              <a:rPr lang="ko-KR" altLang="en-US" sz="1600" spc="-100"/>
              <a:t> </a:t>
            </a:r>
            <a:endParaRPr lang="en-US" altLang="ko-KR" sz="1600" spc="-100"/>
          </a:p>
          <a:p>
            <a:pPr lvl="1"/>
            <a:r>
              <a:rPr lang="en-US" altLang="ko-KR" sz="1600" spc="-100"/>
              <a:t>ShiftRows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MixColumns</a:t>
            </a:r>
            <a:endParaRPr lang="en-US" altLang="ko-KR" sz="1600" spc="-100" dirty="0"/>
          </a:p>
          <a:p>
            <a:endParaRPr lang="en-US" altLang="ko-KR" sz="2000" spc="-100" dirty="0"/>
          </a:p>
          <a:p>
            <a:r>
              <a:rPr lang="en-US" altLang="ko-KR" sz="2000" spc="-100"/>
              <a:t>All values are affected after Round 2</a:t>
            </a:r>
          </a:p>
          <a:p>
            <a:endParaRPr lang="en-US" altLang="ko-KR" sz="2000" spc="-100"/>
          </a:p>
          <a:p>
            <a:r>
              <a:rPr lang="en-US" altLang="ko-KR" sz="2000" spc="-100"/>
              <a:t>LUT</a:t>
            </a:r>
            <a:r>
              <a:rPr lang="ko-KR" altLang="en-US" sz="2000" spc="-100"/>
              <a:t> </a:t>
            </a:r>
            <a:r>
              <a:rPr lang="en-US" altLang="ko-KR" sz="2000" spc="-100"/>
              <a:t>generation available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Intermediate value during MixColumns</a:t>
            </a:r>
          </a:p>
          <a:p>
            <a:endParaRPr lang="en-US" altLang="ko-KR" sz="2000" spc="-100"/>
          </a:p>
          <a:p>
            <a:r>
              <a:rPr lang="en-US" altLang="ko-KR" sz="2000" spc="-100"/>
              <a:t>Table can be used 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 dirty="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 dirty="0">
                <a:solidFill>
                  <a:srgbClr val="FF0000"/>
                </a:solidFill>
              </a:rPr>
              <a:t>8 </a:t>
            </a:r>
            <a:r>
              <a:rPr lang="en-US" altLang="ko-KR" sz="2000" b="1" spc="-100" dirty="0">
                <a:solidFill>
                  <a:srgbClr val="FF0000"/>
                </a:solidFill>
              </a:rPr>
              <a:t>- </a:t>
            </a:r>
            <a:r>
              <a:rPr lang="en-US" altLang="ko-KR" sz="2000" b="1" spc="-100">
                <a:solidFill>
                  <a:srgbClr val="FF0000"/>
                </a:solidFill>
              </a:rPr>
              <a:t>1</a:t>
            </a:r>
            <a:r>
              <a:rPr lang="en-US" altLang="ko-KR" sz="2000" spc="-100"/>
              <a:t>) times</a:t>
            </a:r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43487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74" y="1484784"/>
            <a:ext cx="6073200" cy="470556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2+)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395536" y="1484784"/>
                <a:ext cx="2880320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/>
                  <a:t>Values that are not stored in LUT in Round 2</a:t>
                </a:r>
              </a:p>
              <a:p>
                <a:pPr lvl="1"/>
                <a:r>
                  <a:rPr lang="en-US" altLang="ko-KR" sz="1600" spc="-100"/>
                  <a:t>S[0], S[1],</a:t>
                </a:r>
                <a:br>
                  <a:rPr lang="en-US" altLang="ko-KR" sz="1600" spc="-100"/>
                </a:br>
                <a:r>
                  <a:rPr lang="en-US" altLang="ko-KR" sz="1600" spc="-100"/>
                  <a:t>S[2], S[3]</a:t>
                </a:r>
              </a:p>
              <a:p>
                <a:pPr marL="457200" lvl="1" indent="0">
                  <a:buNone/>
                </a:pPr>
                <a:endParaRPr lang="en-US" altLang="ko-KR" sz="2000" spc="-100" dirty="0"/>
              </a:p>
              <a:p>
                <a:r>
                  <a:rPr lang="en-US" altLang="ko-KR" sz="2000" spc="-100"/>
                  <a:t>LUT generation available</a:t>
                </a:r>
                <a:endParaRPr lang="en-US" altLang="ko-KR" sz="2000" spc="-100" dirty="0"/>
              </a:p>
              <a:p>
                <a:pPr lvl="1"/>
                <a:r>
                  <a:rPr lang="en-US" altLang="ko-KR" sz="1600" spc="-100"/>
                  <a:t>Unused Intermediate value during MixColumns</a:t>
                </a:r>
              </a:p>
              <a:p>
                <a:pPr lvl="1"/>
                <a:r>
                  <a:rPr lang="en-US" altLang="ko-KR" sz="1600" spc="-100"/>
                  <a:t>Table </a:t>
                </a:r>
                <a:r>
                  <a:rPr lang="en-US" altLang="ko-KR" sz="1600" spc="-100" dirty="0"/>
                  <a:t>Size: 4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600" spc="-100" dirty="0"/>
              </a:p>
              <a:p>
                <a:pPr lvl="1"/>
                <a:endParaRPr lang="en-US" altLang="ko-KR" sz="1600" spc="-100" dirty="0"/>
              </a:p>
              <a:p>
                <a:r>
                  <a:rPr lang="en-US" altLang="ko-KR" sz="2000" spc="-100"/>
                  <a:t>Table can be used </a:t>
                </a:r>
                <a:br>
                  <a:rPr lang="en-US" altLang="ko-KR" sz="2000" spc="-100"/>
                </a:br>
                <a:r>
                  <a:rPr lang="en-US" altLang="ko-KR" sz="2000" spc="-100"/>
                  <a:t>(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8 </a:t>
                </a:r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x 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32</a:t>
                </a:r>
                <a:r>
                  <a:rPr lang="en-US" altLang="ko-KR" sz="2000" spc="-100"/>
                  <a:t>) times</a:t>
                </a:r>
                <a:endParaRPr lang="en-US" altLang="ko-KR" sz="2000" spc="-100" dirty="0"/>
              </a:p>
              <a:p>
                <a:endParaRPr lang="en-US" altLang="ko-KR" sz="2000" spc="-100" dirty="0"/>
              </a:p>
            </p:txBody>
          </p:sp>
        </mc:Choice>
        <mc:Fallback xmlns="">
          <p:sp>
            <p:nvSpPr>
              <p:cNvPr id="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2880320" cy="3744416"/>
              </a:xfrm>
              <a:prstGeom prst="rect">
                <a:avLst/>
              </a:prstGeom>
              <a:blipFill>
                <a:blip r:embed="rId4"/>
                <a:stretch>
                  <a:fillRect l="-1695" t="-2443" r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2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39552" y="764704"/>
            <a:ext cx="49068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Limitation of FACE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457199" y="1523925"/>
                <a:ext cx="6851105" cy="3345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spc="-100"/>
                  <a:t>Difficult to utilize on 8bits Microcontroller</a:t>
                </a:r>
                <a:endParaRPr lang="en-US" altLang="ko-KR" sz="2400" spc="-100" dirty="0"/>
              </a:p>
              <a:p>
                <a:pPr lvl="1"/>
                <a:r>
                  <a:rPr lang="en-US" altLang="ko-KR" sz="2000" b="1" spc="-100">
                    <a:solidFill>
                      <a:srgbClr val="FF0000"/>
                    </a:solidFill>
                  </a:rPr>
                  <a:t>LUT capacity</a:t>
                </a:r>
                <a:r>
                  <a:rPr lang="ko-KR" altLang="en-US" sz="2000" spc="-100"/>
                  <a:t> </a:t>
                </a:r>
                <a:r>
                  <a:rPr lang="en-US" altLang="ko-KR" sz="2000" spc="-100"/>
                  <a:t>issues</a:t>
                </a:r>
                <a:endParaRPr lang="en-US" altLang="ko-KR" sz="2000" spc="-100" dirty="0"/>
              </a:p>
              <a:p>
                <a:pPr lvl="1"/>
                <a:r>
                  <a:rPr lang="en-US" altLang="ko-KR" sz="2000" spc="-100"/>
                  <a:t>Requires minimum</a:t>
                </a:r>
                <a:r>
                  <a:rPr lang="ko-KR" altLang="en-US" sz="2000" spc="-10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 altLang="ko-KR" sz="2000" spc="-100" dirty="0"/>
                  <a:t> </a:t>
                </a:r>
                <a:r>
                  <a:rPr lang="en-US" altLang="ko-KR" sz="2000" spc="-100"/>
                  <a:t>of memory</a:t>
                </a:r>
                <a:endParaRPr lang="en-US" altLang="ko-KR" sz="2000" spc="-100" dirty="0"/>
              </a:p>
              <a:p>
                <a:r>
                  <a:rPr lang="en-US" altLang="ko-KR" sz="2400" spc="-100"/>
                  <a:t>Requires </a:t>
                </a:r>
                <a:r>
                  <a:rPr lang="en-US" altLang="ko-KR" sz="2400" b="1" spc="-100">
                    <a:solidFill>
                      <a:srgbClr val="FF0000"/>
                    </a:solidFill>
                  </a:rPr>
                  <a:t>updates of LUT</a:t>
                </a:r>
                <a:r>
                  <a:rPr lang="en-US" altLang="ko-KR" sz="2400" spc="-100"/>
                  <a:t> at regular intervals</a:t>
                </a:r>
                <a:endParaRPr lang="en-US" altLang="ko-KR" sz="2400" spc="-100" dirty="0"/>
              </a:p>
              <a:p>
                <a:pPr lvl="1"/>
                <a:endParaRPr lang="en-US" altLang="ko-KR" sz="20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23925"/>
                <a:ext cx="6851105" cy="3345235"/>
              </a:xfrm>
              <a:prstGeom prst="rect">
                <a:avLst/>
              </a:prstGeom>
              <a:blipFill>
                <a:blip r:embed="rId3"/>
                <a:stretch>
                  <a:fillRect l="-1157" t="-1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2336" r="2336" b="2336"/>
          <a:stretch/>
        </p:blipFill>
        <p:spPr>
          <a:xfrm>
            <a:off x="1331640" y="3377238"/>
            <a:ext cx="6480720" cy="27880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4217" y="6188879"/>
            <a:ext cx="41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6. Arduino Uno Memory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5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Our Work</a:t>
            </a:r>
          </a:p>
          <a:p>
            <a:pPr algn="ctr"/>
            <a:r>
              <a:rPr lang="en-US" altLang="ko-KR" sz="44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FACE - LIGHT</a:t>
            </a:r>
            <a:endParaRPr lang="ko-KR" altLang="en-US" sz="80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5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5263" r="5263" b="5263"/>
          <a:stretch/>
        </p:blipFill>
        <p:spPr>
          <a:xfrm>
            <a:off x="4860032" y="3501008"/>
            <a:ext cx="3600399" cy="27002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Target Board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405696" y="2388021"/>
                <a:ext cx="6851105" cy="3345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spc="-100" dirty="0"/>
                  <a:t>8bits Microcontroller</a:t>
                </a:r>
                <a:endParaRPr lang="en-US" altLang="ko-KR" sz="3200" spc="-100" dirty="0"/>
              </a:p>
              <a:p>
                <a:pPr lvl="1"/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Arduino Uno ATmega328P</a:t>
                </a:r>
              </a:p>
              <a:p>
                <a:pPr lvl="1"/>
                <a:endParaRPr lang="en-US" altLang="ko-KR" sz="1600" b="1" dirty="0"/>
              </a:p>
              <a:p>
                <a:pPr lvl="1"/>
                <a:endParaRPr lang="en-US" altLang="ko-KR" sz="1600" b="1" dirty="0"/>
              </a:p>
              <a:p>
                <a:r>
                  <a:rPr lang="en-US" altLang="ko-KR" sz="2000" dirty="0"/>
                  <a:t>Hardware Spec</a:t>
                </a:r>
              </a:p>
              <a:p>
                <a:pPr lvl="1"/>
                <a:r>
                  <a:rPr lang="en-US" altLang="ko-KR" sz="1800" dirty="0"/>
                  <a:t>Flash Memory: 32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SRAM: 2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EEPROM: 1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Clock Speed: 16MHz</a:t>
                </a:r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96" y="2388021"/>
                <a:ext cx="6851105" cy="3345235"/>
              </a:xfrm>
              <a:prstGeom prst="rect">
                <a:avLst/>
              </a:prstGeom>
              <a:blipFill>
                <a:blip r:embed="rId4"/>
                <a:stretch>
                  <a:fillRect l="-1247" t="-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69269" y="6106532"/>
            <a:ext cx="21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7. Arduino Uno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606388" y="1761768"/>
                <a:ext cx="7931225" cy="4547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Optimized implementation based on FACE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Optimized for low-power processor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40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Stores the iterated value dependent on the counter value</a:t>
                </a:r>
                <a:endParaRPr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Stores the value in the 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Look Up Table(LUT)</a:t>
                </a:r>
                <a:endParaRPr lang="en-US" altLang="ko-KR" sz="2000" b="1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b="1">
                    <a:solidFill>
                      <a:srgbClr val="FF0000"/>
                    </a:solidFill>
                  </a:rPr>
                  <a:t>Multiple rounds omitted</a:t>
                </a:r>
                <a:r>
                  <a:rPr lang="en-US" altLang="ko-KR" sz="2000"/>
                  <a:t> with a single reference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Requires 4 LUT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b="1">
                    <a:solidFill>
                      <a:srgbClr val="FF0000"/>
                    </a:solidFill>
                  </a:rPr>
                  <a:t>No Need to update LUT</a:t>
                </a:r>
                <a:r>
                  <a:rPr lang="en-US" altLang="ko-KR" sz="2400"/>
                  <a:t> every period according to the change of the counter value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Improved performance by combining with FACE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8" y="1761768"/>
                <a:ext cx="7931225" cy="4547552"/>
              </a:xfrm>
              <a:prstGeom prst="rect">
                <a:avLst/>
              </a:prstGeom>
              <a:blipFill>
                <a:blip r:embed="rId3"/>
                <a:stretch>
                  <a:fillRect l="-845" t="-938" b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3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</a:t>
            </a: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 </a:t>
            </a:r>
            <a:r>
              <a:rPr lang="en-US" altLang="ko-KR" sz="105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 </a:t>
            </a:r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9979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224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22193" y="3284984"/>
            <a:ext cx="1800200" cy="1944216"/>
            <a:chOff x="395536" y="3284984"/>
            <a:chExt cx="1368152" cy="1944216"/>
          </a:xfrm>
        </p:grpSpPr>
        <p:sp>
          <p:nvSpPr>
            <p:cNvPr id="18" name="직사각형 17"/>
            <p:cNvSpPr/>
            <p:nvPr/>
          </p:nvSpPr>
          <p:spPr>
            <a:xfrm>
              <a:off x="395536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429000"/>
              <a:ext cx="1368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AES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</a:t>
              </a:r>
              <a:r>
                <a:rPr lang="en-US" altLang="ko-KR" b="1" spc="-300" dirty="0"/>
                <a:t>Side Channel Attack</a:t>
              </a:r>
            </a:p>
            <a:p>
              <a:pPr>
                <a:buFontTx/>
                <a:buChar char="-"/>
              </a:pPr>
              <a:endParaRPr lang="en-US" altLang="ko-KR" b="1" spc="-150" dirty="0"/>
            </a:p>
            <a:p>
              <a:r>
                <a:rPr lang="en-US" altLang="ko-KR" b="1" spc="-150" dirty="0"/>
                <a:t>- Masking</a:t>
              </a:r>
              <a:endParaRPr lang="ko-KR" altLang="en-US" b="1" spc="-15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38417" y="3284984"/>
            <a:ext cx="1800200" cy="1944216"/>
            <a:chOff x="2123728" y="3284984"/>
            <a:chExt cx="1368152" cy="1944216"/>
          </a:xfrm>
        </p:grpSpPr>
        <p:sp>
          <p:nvSpPr>
            <p:cNvPr id="19" name="직사각형 18"/>
            <p:cNvSpPr/>
            <p:nvPr/>
          </p:nvSpPr>
          <p:spPr>
            <a:xfrm>
              <a:off x="2123728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429000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Outline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Structure</a:t>
              </a:r>
              <a:endParaRPr lang="ko-KR" altLang="en-US" b="1" spc="-150" dirty="0"/>
            </a:p>
            <a:p>
              <a:endParaRPr lang="ko-KR" altLang="en-US" b="1" spc="-1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54641" y="3284984"/>
            <a:ext cx="1800200" cy="1944216"/>
            <a:chOff x="3851920" y="3284984"/>
            <a:chExt cx="1368152" cy="194421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429000"/>
              <a:ext cx="1368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FACE-LIGHT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Extended-FACE</a:t>
              </a:r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Evaluation</a:t>
              </a:r>
              <a:endParaRPr lang="ko-KR" altLang="en-US" b="1" spc="-15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70865" y="3284984"/>
            <a:ext cx="1800200" cy="1944216"/>
            <a:chOff x="5580112" y="3284984"/>
            <a:chExt cx="1368152" cy="1944216"/>
          </a:xfrm>
        </p:grpSpPr>
        <p:sp>
          <p:nvSpPr>
            <p:cNvPr id="21" name="직사각형 20"/>
            <p:cNvSpPr/>
            <p:nvPr/>
          </p:nvSpPr>
          <p:spPr>
            <a:xfrm>
              <a:off x="5580112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0112" y="3429000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Contribution</a:t>
              </a:r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Future Work</a:t>
              </a:r>
              <a:endParaRPr lang="ko-KR" altLang="en-US" b="1" spc="-15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38417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FACE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4641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Our Work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0865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Conclusion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2019 ICISC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8" y="860424"/>
            <a:ext cx="7711284" cy="53768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8. Overview of FACE-LIGHT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2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68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9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0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2" y="1162800"/>
            <a:ext cx="849368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2" y="1162800"/>
            <a:ext cx="849368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2" y="1162800"/>
            <a:ext cx="848792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2" y="1161547"/>
            <a:ext cx="8487928" cy="47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4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064896" cy="35097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5709" y="6098252"/>
            <a:ext cx="365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9. FACE-LIGHT Look Up Table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Look Up Table Structure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240392" y="1779516"/>
                <a:ext cx="4464496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 dirty="0"/>
                  <a:t>Size of LUT: 4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endParaRPr lang="en-US" altLang="ko-KR" sz="2000" spc="-100" dirty="0"/>
              </a:p>
            </p:txBody>
          </p:sp>
        </mc:Choice>
        <mc:Fallback xmlns=""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92" y="1779516"/>
                <a:ext cx="4464496" cy="648072"/>
              </a:xfrm>
              <a:prstGeom prst="rect">
                <a:avLst/>
              </a:prstGeom>
              <a:blipFill>
                <a:blip r:embed="rId4"/>
                <a:stretch>
                  <a:fillRect l="-1228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385220" y="1780436"/>
            <a:ext cx="245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00"/>
              <a:t>Update </a:t>
            </a:r>
            <a:r>
              <a:rPr lang="en-US" altLang="ko-KR" b="1" spc="-100">
                <a:solidFill>
                  <a:srgbClr val="FF0000"/>
                </a:solidFill>
              </a:rPr>
              <a:t>not required</a:t>
            </a:r>
            <a:endParaRPr lang="en-US" altLang="ko-KR" b="1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6"/>
          <a:stretch/>
        </p:blipFill>
        <p:spPr>
          <a:xfrm>
            <a:off x="716363" y="2470980"/>
            <a:ext cx="7711284" cy="23762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8. Overview of FACE-LIGHT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59832" y="2636912"/>
            <a:ext cx="3816424" cy="2210332"/>
            <a:chOff x="3059832" y="2636912"/>
            <a:chExt cx="3816424" cy="2210332"/>
          </a:xfrm>
        </p:grpSpPr>
        <p:sp>
          <p:nvSpPr>
            <p:cNvPr id="14" name="직사각형 13"/>
            <p:cNvSpPr/>
            <p:nvPr/>
          </p:nvSpPr>
          <p:spPr>
            <a:xfrm>
              <a:off x="3059832" y="2636912"/>
              <a:ext cx="2592288" cy="2210332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52120" y="2636912"/>
              <a:ext cx="1224136" cy="108012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48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0" y="1542370"/>
            <a:ext cx="6566734" cy="492538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Extended FACE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95536" y="1916832"/>
            <a:ext cx="2592288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 dirty="0"/>
              <a:t>Extended FACE</a:t>
            </a:r>
          </a:p>
          <a:p>
            <a:pPr lvl="1"/>
            <a:r>
              <a:rPr lang="en-US" altLang="ko-KR" sz="1600" spc="-100" dirty="0"/>
              <a:t>Original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FACE</a:t>
            </a:r>
          </a:p>
          <a:p>
            <a:pPr lvl="1"/>
            <a:r>
              <a:rPr lang="en-US" altLang="ko-KR" sz="1600" spc="-100" dirty="0"/>
              <a:t>FACE-Light</a:t>
            </a:r>
          </a:p>
          <a:p>
            <a:endParaRPr lang="en-US" altLang="ko-KR" sz="2000" spc="-100" dirty="0"/>
          </a:p>
          <a:p>
            <a:r>
              <a:rPr lang="en-US" altLang="ko-KR" sz="2000" spc="-100"/>
              <a:t>Operation reduction</a:t>
            </a:r>
          </a:p>
          <a:p>
            <a:pPr lvl="1"/>
            <a:r>
              <a:rPr lang="en-US" altLang="ko-KR" sz="1600" spc="-100"/>
              <a:t>Subbytes</a:t>
            </a:r>
          </a:p>
          <a:p>
            <a:pPr lvl="1"/>
            <a:r>
              <a:rPr lang="en-US" altLang="ko-KR" sz="1600" spc="-100"/>
              <a:t>AddRoundKey</a:t>
            </a:r>
            <a:endParaRPr lang="en-US" altLang="ko-KR" sz="1600" spc="-100" dirty="0"/>
          </a:p>
          <a:p>
            <a:pPr lvl="1"/>
            <a:endParaRPr lang="en-US" altLang="ko-KR" sz="1600" spc="-100" dirty="0"/>
          </a:p>
          <a:p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582654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Round 1</a:t>
            </a:r>
            <a:endParaRPr lang="ko-KR" altLang="en-US" sz="800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7427" y="3766979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0</a:t>
            </a:r>
            <a:endParaRPr lang="ko-KR" alt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3494" y="5316810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7608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2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8246" y="856315"/>
            <a:ext cx="58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FACE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18246" y="3530304"/>
            <a:ext cx="114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FACE-LIGHT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79" name="양쪽 대괄호 178"/>
          <p:cNvSpPr/>
          <p:nvPr/>
        </p:nvSpPr>
        <p:spPr>
          <a:xfrm>
            <a:off x="418246" y="3709766"/>
            <a:ext cx="8330218" cy="2764323"/>
          </a:xfrm>
          <a:prstGeom prst="bracketPair">
            <a:avLst>
              <a:gd name="adj" fmla="val 1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2457885"/>
          </a:xfrm>
          <a:prstGeom prst="bracketPair">
            <a:avLst>
              <a:gd name="adj" fmla="val 1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182" name="그룹 181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8" name="직사각형 1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4" name="직사각형 1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0" name="직사각형 1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6" name="직사각형 185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그룹 20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203" name="그룹 202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9" name="직사각형 21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5" name="직사각형 21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1" name="직사각형 210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07" name="직사각형 20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3" name="구부러진 연결선 222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1559430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Round 1</a:t>
            </a:r>
            <a:endParaRPr lang="ko-KR" altLang="en-US" sz="800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7427" y="3766979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0</a:t>
            </a:r>
            <a:endParaRPr lang="ko-KR" alt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5317177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7608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2</a:t>
            </a:r>
            <a:endParaRPr lang="ko-KR" altLang="en-US" sz="800" dirty="0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8246" y="856315"/>
            <a:ext cx="58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FACE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18246" y="3530304"/>
            <a:ext cx="114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FACE-LIGHT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179" name="양쪽 대괄호 178"/>
          <p:cNvSpPr/>
          <p:nvPr/>
        </p:nvSpPr>
        <p:spPr>
          <a:xfrm>
            <a:off x="418246" y="3709766"/>
            <a:ext cx="8330218" cy="2764323"/>
          </a:xfrm>
          <a:prstGeom prst="bracketPair">
            <a:avLst>
              <a:gd name="adj" fmla="val 185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2457885"/>
          </a:xfrm>
          <a:prstGeom prst="bracketPair">
            <a:avLst>
              <a:gd name="adj" fmla="val 185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69083" y="1431064"/>
            <a:ext cx="305919" cy="81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1323992" y="4091895"/>
            <a:ext cx="320203" cy="93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222" name="그룹 221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8" name="직사각형 2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4" name="직사각형 2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0" name="직사각형 2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26" name="직사각형 225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2" name="그룹 24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243" name="그룹 242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9" name="직사각형 25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5" name="직사각형 25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1" name="직사각형 250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47" name="직사각형 24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63" name="구부러진 연결선 262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265" name="TextBox 264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78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62" name="직사각형 6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8" name="직사각형 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4" name="직사각형 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0" name="직사각형 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/>
              <a:t>Round 2</a:t>
            </a:r>
            <a:endParaRPr lang="ko-KR" altLang="en-US" sz="800" b="1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55231" y="5317177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64508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/>
              <a:t>Round 3</a:t>
            </a:r>
            <a:endParaRPr lang="ko-KR" altLang="en-US" sz="800" b="1" dirty="0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5565" y="848148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334BF9"/>
                </a:solidFill>
              </a:rPr>
              <a:t>Extended FACE</a:t>
            </a:r>
            <a:endParaRPr lang="ko-KR" altLang="en-US" sz="1400">
              <a:solidFill>
                <a:srgbClr val="334BF9"/>
              </a:solidFill>
            </a:endParaRPr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5562214"/>
          </a:xfrm>
          <a:prstGeom prst="bracketPair">
            <a:avLst>
              <a:gd name="adj" fmla="val 1851"/>
            </a:avLst>
          </a:prstGeom>
          <a:ln>
            <a:solidFill>
              <a:srgbClr val="334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28498" y="1340768"/>
            <a:ext cx="1859926" cy="227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5559533" y="2308519"/>
            <a:ext cx="1859926" cy="129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71750" y="1431064"/>
            <a:ext cx="969282" cy="811138"/>
          </a:xfrm>
          <a:prstGeom prst="rect">
            <a:avLst/>
          </a:prstGeom>
          <a:noFill/>
          <a:ln>
            <a:solidFill>
              <a:srgbClr val="334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344451" y="4121912"/>
            <a:ext cx="903455" cy="880077"/>
          </a:xfrm>
          <a:prstGeom prst="rect">
            <a:avLst/>
          </a:prstGeom>
          <a:noFill/>
          <a:ln>
            <a:solidFill>
              <a:srgbClr val="334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181" name="그룹 180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7" name="직사각형 19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3" name="직사각형 192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9" name="직사각형 18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5" name="직사각형 18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01" name="구부러진 연결선 200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203" name="직사각형 202"/>
          <p:cNvSpPr/>
          <p:nvPr/>
        </p:nvSpPr>
        <p:spPr>
          <a:xfrm>
            <a:off x="6611536" y="886021"/>
            <a:ext cx="1805462" cy="2600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3041" y="3746203"/>
            <a:ext cx="60445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6632384" y="3753064"/>
            <a:ext cx="579904" cy="22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26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(Calculating Speed)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7296"/>
              </p:ext>
            </p:extLst>
          </p:nvPr>
        </p:nvGraphicFramePr>
        <p:xfrm>
          <a:off x="425301" y="3278199"/>
          <a:ext cx="8368605" cy="22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21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470160988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417326663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112073990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Security</a:t>
                      </a:r>
                      <a:r>
                        <a:rPr lang="en-US" altLang="ko-KR" sz="1600" baseline="0" dirty="0"/>
                        <a:t> Level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Dinu</a:t>
                      </a:r>
                      <a:r>
                        <a:rPr lang="en-US" altLang="ko-KR" sz="1600" dirty="0"/>
                        <a:t> et al</a:t>
                      </a:r>
                      <a:r>
                        <a:rPr lang="en-US" altLang="ko-KR" sz="1600"/>
                        <a:t>. </a:t>
                      </a:r>
                      <a:r>
                        <a:rPr lang="en-US" altLang="ko-KR" sz="1600" baseline="30000"/>
                        <a:t>*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Otte</a:t>
                      </a:r>
                      <a:r>
                        <a:rPr lang="en-US" altLang="ko-KR" sz="1600" dirty="0"/>
                        <a:t> et al</a:t>
                      </a:r>
                      <a:r>
                        <a:rPr lang="en-US" altLang="ko-KR" sz="1600"/>
                        <a:t>. </a:t>
                      </a:r>
                      <a:r>
                        <a:rPr lang="en-US" altLang="ko-KR" sz="1600" baseline="30000"/>
                        <a:t>**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FACE-Light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Ex-FACE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AES-128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2,835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2,507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2,218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1,967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AES-192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N/A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2,991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2,702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2,449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80869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AES-256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N/A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3,473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3,184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2,931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723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09079" y="2863231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Unit: Clock Cycles</a:t>
            </a:r>
            <a:endParaRPr lang="ko-KR" altLang="en-US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76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22% performance improvement</a:t>
            </a:r>
            <a:r>
              <a:rPr lang="en-US" altLang="ko-KR" sz="2000" spc="-100"/>
              <a:t> over standard AES</a:t>
            </a:r>
            <a:endParaRPr lang="en-US" altLang="ko-KR" sz="2000" spc="-100" dirty="0"/>
          </a:p>
          <a:p>
            <a:r>
              <a:rPr lang="en-US" altLang="ko-KR" sz="2000" spc="-100"/>
              <a:t>No additional LUT update time required</a:t>
            </a:r>
            <a:endParaRPr lang="en-US" altLang="ko-KR" sz="1600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2319043" y="5721380"/>
            <a:ext cx="45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1. Comparison of calculating speed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831" y="6214170"/>
            <a:ext cx="63033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50"/>
              <a:t>* D. Dinu, A. Biryukov,“FELICS–fair evaluation of lightweight cryptographic systems,” inNIST, 2015.</a:t>
            </a:r>
          </a:p>
          <a:p>
            <a:pPr>
              <a:lnSpc>
                <a:spcPct val="90000"/>
              </a:lnSpc>
            </a:pPr>
            <a:r>
              <a:rPr lang="en-US" altLang="ko-KR" sz="1050"/>
              <a:t>** D. Otteet al., “AVR-crypto-lib,”Online: http://www. das–labor. org/wiki/AVR–Crypto–Lib/en, 2009.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144939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(vs FACE)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47268"/>
              </p:ext>
            </p:extLst>
          </p:nvPr>
        </p:nvGraphicFramePr>
        <p:xfrm>
          <a:off x="503547" y="3183294"/>
          <a:ext cx="8136906" cy="275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2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470160988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FACE-LIGHT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Table Update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Constant</a:t>
                      </a:r>
                      <a:r>
                        <a:rPr lang="en-US" altLang="ko-KR" sz="1600" baseline="0" dirty="0"/>
                        <a:t> Timing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r>
                        <a:rPr lang="en-US" altLang="ko-KR" sz="1600" baseline="0" dirty="0"/>
                        <a:t> Support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Support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80869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Target</a:t>
                      </a:r>
                      <a:r>
                        <a:rPr lang="en-US" altLang="ko-KR" sz="1600" baseline="0" dirty="0"/>
                        <a:t> Processor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32-bits</a:t>
                      </a:r>
                      <a:r>
                        <a:rPr lang="en-US" altLang="ko-KR" sz="1600" baseline="0" dirty="0"/>
                        <a:t> or above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8-bits or above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72326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Expandable</a:t>
                      </a:r>
                      <a:r>
                        <a:rPr lang="en-US" altLang="ko-KR" sz="1600" baseline="0" dirty="0"/>
                        <a:t> Round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Round 2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Round 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84266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1074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-100"/>
              <a:t>Optimized for FACE-LIGHT </a:t>
            </a:r>
            <a:r>
              <a:rPr lang="en-US" altLang="ko-KR" sz="1800" b="1" spc="-100">
                <a:solidFill>
                  <a:srgbClr val="FF0000"/>
                </a:solidFill>
              </a:rPr>
              <a:t>8bits Microcontroller</a:t>
            </a:r>
            <a:endParaRPr lang="en-US" altLang="ko-KR" sz="1800" spc="-100" dirty="0"/>
          </a:p>
          <a:p>
            <a:r>
              <a:rPr lang="en-US" altLang="ko-KR" sz="1800" spc="-100"/>
              <a:t>Support Constant Timing(No need to LUT update)</a:t>
            </a:r>
            <a:endParaRPr lang="en-US" altLang="ko-KR" sz="1800" spc="-100" dirty="0"/>
          </a:p>
          <a:p>
            <a:r>
              <a:rPr lang="en-US" altLang="ko-KR" sz="1800" spc="-100"/>
              <a:t>8bits low-power processor available without restrictions</a:t>
            </a:r>
            <a:endParaRPr lang="en-US" altLang="ko-KR" sz="1800" spc="-100" dirty="0"/>
          </a:p>
        </p:txBody>
      </p:sp>
      <p:sp>
        <p:nvSpPr>
          <p:cNvPr id="13" name="TextBox 12"/>
          <p:cNvSpPr txBox="1"/>
          <p:nvPr/>
        </p:nvSpPr>
        <p:spPr>
          <a:xfrm>
            <a:off x="2388324" y="6066114"/>
            <a:ext cx="429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2. Comparison with original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1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67070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(Side Channel Attack Resistance)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634664"/>
            <a:ext cx="8360767" cy="76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Resistant </a:t>
            </a:r>
            <a:r>
              <a:rPr lang="en-US" altLang="ko-KR" sz="2000" spc="-100"/>
              <a:t>to power analysis attacks</a:t>
            </a:r>
            <a:r>
              <a:rPr lang="ko-KR" altLang="en-US" sz="2000" b="1" spc="-100"/>
              <a:t> </a:t>
            </a:r>
            <a:r>
              <a:rPr lang="en-US" altLang="ko-KR" sz="2000" spc="-100"/>
              <a:t>(</a:t>
            </a:r>
            <a:r>
              <a:rPr lang="en-US" altLang="ko-KR" sz="2000" spc="-100" dirty="0"/>
              <a:t>CPA, </a:t>
            </a:r>
            <a:r>
              <a:rPr lang="en-US" altLang="ko-KR" sz="2000" spc="-100"/>
              <a:t>DPA)</a:t>
            </a:r>
            <a:endParaRPr lang="en-US" altLang="ko-KR" sz="1600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15096" y="6228020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10. Graph of Power Analysis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5" y="2041592"/>
            <a:ext cx="7377682" cy="42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(vs LEA)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150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Better performance</a:t>
            </a:r>
            <a:r>
              <a:rPr lang="en-US" altLang="ko-KR" sz="2000" spc="-100"/>
              <a:t> compared to Masked LEA using ARX operation</a:t>
            </a:r>
            <a:endParaRPr lang="en-US" altLang="ko-KR" sz="2000" b="1" spc="-100" dirty="0">
              <a:solidFill>
                <a:srgbClr val="FF0000"/>
              </a:solidFill>
            </a:endParaRPr>
          </a:p>
          <a:p>
            <a:r>
              <a:rPr lang="en-US" altLang="ko-KR" sz="2000" spc="-100"/>
              <a:t>Improved performance over previous Masked AES</a:t>
            </a:r>
            <a:endParaRPr lang="en-US" altLang="ko-KR" sz="2000" spc="-100" dirty="0"/>
          </a:p>
          <a:p>
            <a:pPr lvl="1"/>
            <a:r>
              <a:rPr lang="en-US" altLang="ko-KR" sz="1600" b="1" spc="-100" dirty="0">
                <a:solidFill>
                  <a:srgbClr val="FF0000"/>
                </a:solidFill>
              </a:rPr>
              <a:t>FACE-LIGHT</a:t>
            </a:r>
            <a:r>
              <a:rPr lang="en-US" altLang="ko-KR" sz="1600" b="1" spc="-100">
                <a:solidFill>
                  <a:srgbClr val="FF0000"/>
                </a:solidFill>
              </a:rPr>
              <a:t>, software optimization</a:t>
            </a:r>
            <a:endParaRPr lang="en-US" altLang="ko-KR" sz="1600" b="1" spc="-100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6937"/>
              </p:ext>
            </p:extLst>
          </p:nvPr>
        </p:nvGraphicFramePr>
        <p:xfrm>
          <a:off x="425662" y="4042812"/>
          <a:ext cx="8220668" cy="115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67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1875131908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2417326663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LEA-128 </a:t>
                      </a:r>
                      <a:r>
                        <a:rPr lang="en-US" altLang="ko-KR" sz="1600" baseline="30000"/>
                        <a:t>*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Masked </a:t>
                      </a:r>
                      <a:r>
                        <a:rPr lang="en-US" altLang="ko-KR" sz="1600"/>
                        <a:t>LEA-128</a:t>
                      </a:r>
                      <a:r>
                        <a:rPr lang="en-US" altLang="ko-KR" sz="1600" baseline="30000"/>
                        <a:t> **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Masked</a:t>
                      </a:r>
                      <a:r>
                        <a:rPr lang="en-US" altLang="ko-KR" sz="1600" baseline="0" dirty="0"/>
                        <a:t> AES-128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(Previous </a:t>
                      </a:r>
                      <a:r>
                        <a:rPr lang="en-US" altLang="ko-KR" sz="1600" baseline="0"/>
                        <a:t>Work)</a:t>
                      </a:r>
                      <a:r>
                        <a:rPr lang="en-US" altLang="ko-KR" sz="1600" baseline="30000"/>
                        <a:t>***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Masked FACE-128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2,688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36,589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25,970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6,219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69915" y="3639282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Unit: Clock Cycles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3C009-2D25-4594-AF1A-D74FDBCAD0BE}"/>
              </a:ext>
            </a:extLst>
          </p:cNvPr>
          <p:cNvSpPr txBox="1"/>
          <p:nvPr/>
        </p:nvSpPr>
        <p:spPr>
          <a:xfrm>
            <a:off x="1890400" y="5264270"/>
            <a:ext cx="536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3. Comparison with LEA and Previous Work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606" y="6021288"/>
            <a:ext cx="8701421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/>
              <a:t>* H. Seo, I. Jeong, J. Lee, and W. Kim, “Compact implementations of ARX-based block ciphers on IoT processors,” ACM TECS, 2018.</a:t>
            </a:r>
          </a:p>
          <a:p>
            <a:pPr>
              <a:lnSpc>
                <a:spcPct val="90000"/>
              </a:lnSpc>
            </a:pPr>
            <a:r>
              <a:rPr lang="en-US" altLang="ko-KR" sz="1100"/>
              <a:t>** E. Park, S. Oh, and J. Ha, “Masking-based block cipher LEA resistant to side channel attacks,” KIISC, 2017.</a:t>
            </a:r>
          </a:p>
          <a:p>
            <a:pPr>
              <a:lnSpc>
                <a:spcPct val="90000"/>
              </a:lnSpc>
            </a:pPr>
            <a:r>
              <a:rPr lang="en-US" altLang="ko-KR" sz="1100"/>
              <a:t>*** K. H. Kim, H. J. Seo, “Implementation of Optimized 1st-Order Masking AES Algorithm Against Side-Channel-analysis,” KIPS, 2019.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200546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2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4591122" cy="39628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1216" y="908720"/>
            <a:ext cx="7355160" cy="720080"/>
          </a:xfrm>
        </p:spPr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</a:t>
            </a:r>
            <a:r>
              <a:rPr lang="en-US" altLang="ko-KR" dirty="0"/>
              <a:t>(Advanced Encryption Standard)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916832"/>
            <a:ext cx="4834880" cy="3345235"/>
          </a:xfrm>
        </p:spPr>
        <p:txBody>
          <a:bodyPr>
            <a:normAutofit/>
          </a:bodyPr>
          <a:lstStyle/>
          <a:p>
            <a:r>
              <a:rPr lang="en-US" altLang="ko-KR" sz="2400"/>
              <a:t>World side block cipher standard</a:t>
            </a:r>
          </a:p>
          <a:p>
            <a:pPr lvl="1"/>
            <a:r>
              <a:rPr lang="en-US" altLang="ko-KR" sz="2000"/>
              <a:t>FIPS 197</a:t>
            </a:r>
          </a:p>
          <a:p>
            <a:pPr lvl="1"/>
            <a:r>
              <a:rPr lang="en-US" altLang="ko-KR" sz="2000"/>
              <a:t>ISO/IEC </a:t>
            </a:r>
            <a:r>
              <a:rPr lang="en-US" altLang="ko-KR" sz="2000" dirty="0"/>
              <a:t>18033-3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/>
              <a:t>AES Modes</a:t>
            </a:r>
            <a:endParaRPr lang="en-US" altLang="ko-KR" sz="2400" dirty="0"/>
          </a:p>
          <a:p>
            <a:pPr lvl="1"/>
            <a:r>
              <a:rPr lang="en-US" altLang="ko-KR" sz="2000" dirty="0"/>
              <a:t>ECB, CBC, CFB, OFB, </a:t>
            </a:r>
            <a:r>
              <a:rPr lang="en-US" altLang="ko-KR" sz="2000" b="1" dirty="0">
                <a:solidFill>
                  <a:srgbClr val="FF0000"/>
                </a:solidFill>
              </a:rPr>
              <a:t>CTR</a:t>
            </a:r>
          </a:p>
          <a:p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82084" y="6084004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 1. AES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479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Conclusion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1713" y="2058424"/>
            <a:ext cx="8360767" cy="4322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/>
              <a:t>Effective optimization of AES-CTR on low-power processor</a:t>
            </a:r>
          </a:p>
          <a:p>
            <a:pPr lvl="1"/>
            <a:r>
              <a:rPr lang="en-US" altLang="ko-KR" sz="2000" spc="-100"/>
              <a:t>Clock Cycles optimization</a:t>
            </a:r>
          </a:p>
          <a:p>
            <a:endParaRPr lang="en-US" altLang="ko-KR" sz="2400" spc="-100" dirty="0"/>
          </a:p>
          <a:p>
            <a:r>
              <a:rPr lang="en-US" altLang="ko-KR" sz="2400" spc="-100"/>
              <a:t>More Rounds are expandable than FACE</a:t>
            </a:r>
          </a:p>
          <a:p>
            <a:endParaRPr lang="en-US" altLang="ko-KR" sz="2400" spc="-100"/>
          </a:p>
          <a:p>
            <a:r>
              <a:rPr lang="en-US" altLang="ko-KR" sz="2400" spc="-100"/>
              <a:t>Difficult in predicting attack points(Timing being constant)</a:t>
            </a:r>
            <a:endParaRPr lang="en-US" altLang="ko-KR" sz="2400" spc="-100" dirty="0"/>
          </a:p>
          <a:p>
            <a:endParaRPr lang="en-US" altLang="ko-KR" sz="2400" spc="-100" dirty="0"/>
          </a:p>
          <a:p>
            <a:r>
              <a:rPr lang="en-US" altLang="ko-KR" sz="2400" spc="-100"/>
              <a:t>Masking operation to counter a side channel attack</a:t>
            </a:r>
          </a:p>
          <a:p>
            <a:endParaRPr lang="en-US" altLang="ko-KR" sz="2400" spc="-100"/>
          </a:p>
          <a:p>
            <a:r>
              <a:rPr lang="en-US" altLang="ko-KR" sz="2400" spc="-100"/>
              <a:t>Lightweight AES</a:t>
            </a:r>
            <a:endParaRPr lang="en-US" altLang="ko-KR" sz="2400" spc="-100" dirty="0"/>
          </a:p>
        </p:txBody>
      </p:sp>
    </p:spTree>
    <p:extLst>
      <p:ext uri="{BB962C8B-B14F-4D97-AF65-F5344CB8AC3E}">
        <p14:creationId xmlns:p14="http://schemas.microsoft.com/office/powerpoint/2010/main" val="23499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Conclusion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1713" y="2058425"/>
            <a:ext cx="8360767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/>
              <a:t>Optimization on various platforms</a:t>
            </a:r>
            <a:endParaRPr lang="en-US" altLang="ko-KR" sz="2400" spc="-100" dirty="0"/>
          </a:p>
          <a:p>
            <a:pPr lvl="1"/>
            <a:r>
              <a:rPr lang="en-US" altLang="ko-KR" sz="2000" spc="-100" dirty="0"/>
              <a:t>16bits MSP … ETC</a:t>
            </a:r>
          </a:p>
          <a:p>
            <a:pPr marL="0" indent="0">
              <a:buNone/>
            </a:pPr>
            <a:endParaRPr lang="en-US" altLang="ko-KR" sz="2400" spc="-100" dirty="0"/>
          </a:p>
          <a:p>
            <a:r>
              <a:rPr lang="en-US" altLang="ko-KR" sz="2400" spc="-100"/>
              <a:t>Optimize other domestic cryptography</a:t>
            </a:r>
            <a:br>
              <a:rPr lang="en-US" altLang="ko-KR" sz="2400" spc="-100"/>
            </a:br>
            <a:r>
              <a:rPr lang="en-US" altLang="ko-KR" sz="2400" spc="-100"/>
              <a:t>using our proposal</a:t>
            </a:r>
          </a:p>
          <a:p>
            <a:pPr lvl="1"/>
            <a:r>
              <a:rPr lang="en-US" altLang="ko-KR" sz="2000" spc="-100"/>
              <a:t>Pre-calculation of LUT</a:t>
            </a:r>
          </a:p>
          <a:p>
            <a:pPr lvl="1"/>
            <a:r>
              <a:rPr lang="en-US" altLang="ko-KR" sz="2000" spc="-100"/>
              <a:t>Side channel attack resistant</a:t>
            </a:r>
          </a:p>
          <a:p>
            <a:pPr lvl="1"/>
            <a:r>
              <a:rPr lang="en-US" altLang="ko-KR" sz="2000" spc="-100"/>
              <a:t>Software optimization</a:t>
            </a:r>
          </a:p>
          <a:p>
            <a:pPr marL="0" indent="0">
              <a:buNone/>
            </a:pPr>
            <a:endParaRPr lang="en-US" altLang="ko-KR" sz="2400" spc="-100"/>
          </a:p>
          <a:p>
            <a:r>
              <a:rPr lang="en-US" altLang="ko-KR" sz="2400" spc="-100"/>
              <a:t>Apply proposed methods to AES modes</a:t>
            </a:r>
          </a:p>
          <a:p>
            <a:pPr lvl="1"/>
            <a:r>
              <a:rPr lang="en-US" altLang="ko-KR" sz="2000" spc="-100"/>
              <a:t>AES GCM</a:t>
            </a:r>
          </a:p>
          <a:p>
            <a:endParaRPr lang="en-US" altLang="ko-KR" sz="2000" spc="-1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10101" r="10101" b="10101"/>
          <a:stretch/>
        </p:blipFill>
        <p:spPr>
          <a:xfrm>
            <a:off x="6248361" y="1609055"/>
            <a:ext cx="2107977" cy="21079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80112" y="3913311"/>
            <a:ext cx="324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Fig 11. MSP430FR2433 </a:t>
            </a:r>
            <a:r>
              <a:rPr lang="en-US" altLang="ko-KR" sz="1400" dirty="0" err="1"/>
              <a:t>LaunchPad</a:t>
            </a:r>
            <a:r>
              <a:rPr lang="en-US" altLang="ko-KR" sz="1400" dirty="0"/>
              <a:t> kit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2180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6576" y="5482282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pgm.kkh@gmail.com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1216" y="908720"/>
            <a:ext cx="7355160" cy="720080"/>
          </a:xfrm>
        </p:spPr>
        <p:txBody>
          <a:bodyPr/>
          <a:lstStyle/>
          <a:p>
            <a:r>
              <a:rPr lang="en-US" altLang="ko-KR" dirty="0"/>
              <a:t>AES-CTR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7544" y="1772817"/>
            <a:ext cx="3610744" cy="334523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AES Counter Mode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Parallel Process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36910"/>
            <a:ext cx="6696744" cy="2828394"/>
          </a:xfrm>
          <a:prstGeom prst="rect">
            <a:avLst/>
          </a:prstGeom>
        </p:spPr>
      </p:pic>
      <p:sp>
        <p:nvSpPr>
          <p:cNvPr id="13" name="내용 개체 틀 6"/>
          <p:cNvSpPr txBox="1">
            <a:spLocks/>
          </p:cNvSpPr>
          <p:nvPr/>
        </p:nvSpPr>
        <p:spPr>
          <a:xfrm>
            <a:off x="3821612" y="1772816"/>
            <a:ext cx="3872999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dirty="0"/>
              <a:t>128bits IV(Initial Vector)</a:t>
            </a:r>
          </a:p>
          <a:p>
            <a:pPr lvl="1"/>
            <a:r>
              <a:rPr lang="en-US" altLang="ko-KR" sz="2000" dirty="0"/>
              <a:t>96bits Nonce</a:t>
            </a:r>
          </a:p>
          <a:p>
            <a:pPr lvl="1"/>
            <a:r>
              <a:rPr lang="en-US" altLang="ko-KR" sz="2000" dirty="0"/>
              <a:t>32bits Counter</a:t>
            </a:r>
          </a:p>
          <a:p>
            <a:r>
              <a:rPr lang="en-US" altLang="ko-KR" sz="2100"/>
              <a:t>Counter</a:t>
            </a:r>
            <a:r>
              <a:rPr lang="ko-KR" altLang="en-US" sz="2100"/>
              <a:t> </a:t>
            </a:r>
            <a:r>
              <a:rPr lang="en-US" altLang="ko-KR" sz="2100"/>
              <a:t>value increases by 1 on each block</a:t>
            </a:r>
            <a:endParaRPr lang="en-US" altLang="ko-KR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3158086" y="6228020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2. AES-CTR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3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88" y="3543945"/>
            <a:ext cx="3886444" cy="2575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Attack(SCA)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452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spc="-100"/>
              <a:t>Attack based on </a:t>
            </a:r>
            <a:r>
              <a:rPr lang="en-US" altLang="ko-KR" sz="2400" b="1" spc="-100">
                <a:solidFill>
                  <a:srgbClr val="FF0000"/>
                </a:solidFill>
              </a:rPr>
              <a:t>additional information</a:t>
            </a:r>
            <a:r>
              <a:rPr lang="en-US" altLang="ko-KR" sz="2400" spc="-100"/>
              <a:t> during </a:t>
            </a:r>
            <a:br>
              <a:rPr lang="en-US" altLang="ko-KR" sz="2400" spc="-100"/>
            </a:br>
            <a:r>
              <a:rPr lang="en-US" altLang="ko-KR" sz="2400" spc="-100"/>
              <a:t>cipher operation</a:t>
            </a:r>
          </a:p>
          <a:p>
            <a:pPr>
              <a:lnSpc>
                <a:spcPct val="120000"/>
              </a:lnSpc>
            </a:pPr>
            <a:r>
              <a:rPr lang="en-US" altLang="ko-KR" sz="2400"/>
              <a:t>Power Analysis</a:t>
            </a:r>
          </a:p>
          <a:p>
            <a:pPr lvl="1"/>
            <a:r>
              <a:rPr lang="en-US" altLang="ko-KR" sz="2000"/>
              <a:t>SPA(Simple </a:t>
            </a:r>
            <a:r>
              <a:rPr lang="en-US" altLang="ko-KR" sz="2000" dirty="0"/>
              <a:t>Power Analysis)</a:t>
            </a:r>
          </a:p>
          <a:p>
            <a:pPr lvl="1"/>
            <a:r>
              <a:rPr lang="en-US" altLang="ko-KR" sz="2000" dirty="0"/>
              <a:t>DPA(Differential Power Analysis)</a:t>
            </a:r>
          </a:p>
          <a:p>
            <a:pPr lvl="1"/>
            <a:r>
              <a:rPr lang="en-US" altLang="ko-KR" sz="2000" dirty="0"/>
              <a:t>CPA(Correlation Power Analysis)</a:t>
            </a:r>
          </a:p>
        </p:txBody>
      </p:sp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179" y="6136437"/>
            <a:ext cx="312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3. Power Analysis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17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44984"/>
            <a:ext cx="3384376" cy="4235560"/>
          </a:xfrm>
        </p:spPr>
      </p:pic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916832"/>
            <a:ext cx="483488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 dirty="0"/>
              <a:t>SCA Countermeasure</a:t>
            </a:r>
          </a:p>
          <a:p>
            <a:pPr lvl="1"/>
            <a:r>
              <a:rPr lang="en-US" altLang="ko-KR" sz="2000" spc="-100"/>
              <a:t>Preventing power analysis</a:t>
            </a:r>
          </a:p>
          <a:p>
            <a:pPr marL="457200" lvl="1" indent="0">
              <a:buNone/>
            </a:pPr>
            <a:endParaRPr lang="en-US" altLang="ko-KR" sz="2000" spc="-100"/>
          </a:p>
          <a:p>
            <a:r>
              <a:rPr lang="en-US" altLang="ko-KR" sz="2400"/>
              <a:t>Implemented with reference </a:t>
            </a:r>
            <a:br>
              <a:rPr lang="en-US" altLang="ko-KR" sz="2400"/>
            </a:br>
            <a:r>
              <a:rPr lang="en-US" altLang="ko-KR" sz="2400"/>
              <a:t>to the published masking technique</a:t>
            </a:r>
            <a:r>
              <a:rPr lang="en-US" altLang="ko-KR" sz="2400" baseline="30000"/>
              <a:t>*</a:t>
            </a:r>
            <a:endParaRPr lang="en-US" altLang="ko-KR" sz="2400" dirty="0"/>
          </a:p>
          <a:p>
            <a:pPr lvl="1"/>
            <a:r>
              <a:rPr lang="en-US" altLang="ko-KR" sz="2000" b="1">
                <a:solidFill>
                  <a:srgbClr val="FF0000"/>
                </a:solidFill>
              </a:rPr>
              <a:t>Optimized Implementation</a:t>
            </a:r>
            <a:br>
              <a:rPr lang="en-US" altLang="ko-KR" sz="2000"/>
            </a:br>
            <a:r>
              <a:rPr lang="en-US" altLang="ko-KR" sz="2000"/>
              <a:t>on 8bits Microcontroller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2918" y="5867980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4. Masking Process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261335"/>
            <a:ext cx="1912786" cy="472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5063"/>
            <a:ext cx="818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*C. Herbst, E. Oswald, and S. Mangard, “An aes smart card implementation resistant to power analysis attacks,” in ACNS, pp. 239–252, Springer, 2006.</a:t>
            </a:r>
          </a:p>
        </p:txBody>
      </p:sp>
    </p:spTree>
    <p:extLst>
      <p:ext uri="{BB962C8B-B14F-4D97-AF65-F5344CB8AC3E}">
        <p14:creationId xmlns:p14="http://schemas.microsoft.com/office/powerpoint/2010/main" val="313736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FACE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606388" y="1833776"/>
                <a:ext cx="7931225" cy="439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Optimized implementation using AES-CTR technique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Last byte saves the counter 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The only difference between the first and the next block is </a:t>
                </a:r>
                <a:br>
                  <a:rPr lang="en-US" altLang="ko-KR" sz="2000"/>
                </a:br>
                <a:r>
                  <a:rPr lang="en-US" altLang="ko-KR" sz="2000" b="1">
                    <a:solidFill>
                      <a:srgbClr val="FF0000"/>
                    </a:solidFill>
                  </a:rPr>
                  <a:t>the last byte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Stores the repeated value except the counter value</a:t>
                </a:r>
                <a:endParaRPr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Stores the value in the 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Look Up Table(LUT)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Refer to the LUT for specific round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Requires 5 LUT(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b="1">
                    <a:solidFill>
                      <a:srgbClr val="FF0000"/>
                    </a:solidFill>
                  </a:rPr>
                  <a:t>Need to update LUT</a:t>
                </a:r>
                <a:r>
                  <a:rPr lang="en-US" altLang="ko-KR" sz="2400"/>
                  <a:t> every period according to the change of the counter value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8" y="1833776"/>
                <a:ext cx="7931225" cy="4392488"/>
              </a:xfrm>
              <a:prstGeom prst="rect">
                <a:avLst/>
              </a:prstGeom>
              <a:blipFill>
                <a:blip r:embed="rId3"/>
                <a:stretch>
                  <a:fillRect l="-845" t="-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6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2965</Words>
  <Application>Microsoft Office PowerPoint</Application>
  <PresentationFormat>화면 슬라이드 쇼(4:3)</PresentationFormat>
  <Paragraphs>799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AES (Advanced Encryption Standard)</vt:lpstr>
      <vt:lpstr>AES-CTR</vt:lpstr>
      <vt:lpstr>Side Channel Attack(SCA)</vt:lpstr>
      <vt:lpstr>Masking</vt:lpstr>
      <vt:lpstr>PowerPoint 프레젠테이션</vt:lpstr>
      <vt:lpstr>Outline</vt:lpstr>
      <vt:lpstr>PowerPoint 프레젠테이션</vt:lpstr>
      <vt:lpstr>Structure (Round 0)</vt:lpstr>
      <vt:lpstr>Structure (Round 1)</vt:lpstr>
      <vt:lpstr>Structure (Round 1+)</vt:lpstr>
      <vt:lpstr>Structure (Round 2)</vt:lpstr>
      <vt:lpstr>Structure (Round 2+)</vt:lpstr>
      <vt:lpstr>PowerPoint 프레젠테이션</vt:lpstr>
      <vt:lpstr>PowerPoint 프레젠테이션</vt:lpstr>
      <vt:lpstr>Target Board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Look Up Table Structure</vt:lpstr>
      <vt:lpstr>PowerPoint 프레젠테이션</vt:lpstr>
      <vt:lpstr>Extended FACE</vt:lpstr>
      <vt:lpstr>PowerPoint 프레젠테이션</vt:lpstr>
      <vt:lpstr>PowerPoint 프레젠테이션</vt:lpstr>
      <vt:lpstr>PowerPoint 프레젠테이션</vt:lpstr>
      <vt:lpstr>Evaluation (Calculating Speed)</vt:lpstr>
      <vt:lpstr>Evaluation (vs FACE)</vt:lpstr>
      <vt:lpstr>Evaluation (Side Channel Attack Resistance)</vt:lpstr>
      <vt:lpstr>Evaluation (vs LEA)</vt:lpstr>
      <vt:lpstr>PowerPoint 프레젠테이션</vt:lpstr>
      <vt:lpstr>Contribution</vt:lpstr>
      <vt:lpstr>Future Work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김경호</cp:lastModifiedBy>
  <cp:revision>242</cp:revision>
  <dcterms:created xsi:type="dcterms:W3CDTF">2016-11-03T20:47:04Z</dcterms:created>
  <dcterms:modified xsi:type="dcterms:W3CDTF">2019-12-01T02:38:17Z</dcterms:modified>
</cp:coreProperties>
</file>