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91" r:id="rId5"/>
    <p:sldId id="292" r:id="rId6"/>
    <p:sldId id="293" r:id="rId7"/>
    <p:sldId id="294" r:id="rId8"/>
    <p:sldId id="295" r:id="rId9"/>
    <p:sldId id="296" r:id="rId10"/>
    <p:sldId id="280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3FDBD-D1C9-FBBC-8024-A0CC289B62CB}"/>
              </a:ext>
            </a:extLst>
          </p:cNvPr>
          <p:cNvSpPr txBox="1"/>
          <p:nvPr/>
        </p:nvSpPr>
        <p:spPr>
          <a:xfrm>
            <a:off x="1730540" y="2690336"/>
            <a:ext cx="7872412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500" b="1" i="0" dirty="0" err="1">
                <a:effectLst/>
                <a:latin typeface="AppleSDGothicNeo"/>
              </a:rPr>
              <a:t>유한체</a:t>
            </a:r>
            <a:endParaRPr lang="en-US" altLang="ko-KR" sz="4500" b="1" i="0" dirty="0">
              <a:effectLst/>
              <a:latin typeface="AppleSDGothicNeo"/>
            </a:endParaRPr>
          </a:p>
          <a:p>
            <a:pPr algn="ctr"/>
            <a:r>
              <a:rPr lang="en-US" altLang="ko-KR" sz="4500" b="1" i="0" dirty="0">
                <a:effectLst/>
                <a:latin typeface="AppleSDGothicNeo"/>
              </a:rPr>
              <a:t>https://youtu.be/VB_cFPNabD4</a:t>
            </a:r>
          </a:p>
          <a:p>
            <a:endParaRPr lang="en-US" altLang="ko-KR" sz="4500" b="1" dirty="0">
              <a:latin typeface="AppleSDGothicNeo"/>
            </a:endParaRPr>
          </a:p>
          <a:p>
            <a:r>
              <a:rPr lang="en-US" altLang="ko-KR" sz="4500" b="0" i="0" dirty="0">
                <a:effectLst/>
                <a:latin typeface="AppleSDGothicNeo"/>
              </a:rPr>
              <a:t>    </a:t>
            </a:r>
          </a:p>
          <a:p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유한체의 정의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연산 실습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파이썬 구현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58EB6A-784B-B112-BF6C-4FA53E9658F9}"/>
              </a:ext>
            </a:extLst>
          </p:cNvPr>
          <p:cNvSpPr/>
          <p:nvPr/>
        </p:nvSpPr>
        <p:spPr>
          <a:xfrm>
            <a:off x="666750" y="4400550"/>
            <a:ext cx="1106805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8C9C1EC-8067-CA1B-F04B-D0EA9443F297}"/>
              </a:ext>
            </a:extLst>
          </p:cNvPr>
          <p:cNvSpPr/>
          <p:nvPr/>
        </p:nvSpPr>
        <p:spPr>
          <a:xfrm>
            <a:off x="95250" y="1809750"/>
            <a:ext cx="12001500" cy="4029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B7194E-0EF9-8CF6-FC25-F5D1454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정의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6C3DE-A824-7320-D337-E7DB61674FCC}"/>
              </a:ext>
            </a:extLst>
          </p:cNvPr>
          <p:cNvSpPr txBox="1"/>
          <p:nvPr/>
        </p:nvSpPr>
        <p:spPr>
          <a:xfrm>
            <a:off x="411920" y="2401264"/>
            <a:ext cx="1063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유한체의 성질</a:t>
            </a:r>
            <a:endParaRPr lang="en-US" altLang="ko-KR" sz="2400" b="1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E26D8-03B6-8190-B385-9D1978C9DBB5}"/>
              </a:ext>
            </a:extLst>
          </p:cNvPr>
          <p:cNvSpPr txBox="1"/>
          <p:nvPr/>
        </p:nvSpPr>
        <p:spPr>
          <a:xfrm>
            <a:off x="564320" y="2963239"/>
            <a:ext cx="1063997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유한성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finiteness )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원소의 개수가 유한</a:t>
            </a:r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폐쇄성 </a:t>
            </a:r>
            <a:r>
              <a:rPr lang="en-US" altLang="ko-KR" sz="1500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closure )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연소의 결과도 동일 집합의 원소</a:t>
            </a:r>
            <a:endParaRPr lang="en-US" altLang="ko-KR" sz="1500" b="1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결합성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associativity)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 + ( b + c ) = ( a + b ) + c, a x ( b x c) = ( a x b ) x c</a:t>
            </a:r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교환성</a:t>
            </a:r>
            <a:r>
              <a:rPr lang="ko-KR" altLang="en-US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500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community )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 + b = b + a , a x b = b x a</a:t>
            </a:r>
            <a:endParaRPr lang="en-US" altLang="ko-KR" sz="1500" b="1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분산성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distribution )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 x ( b + c) = a x b + a x c </a:t>
            </a:r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존재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(identity)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요소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덧셈 항등원과 곱셈 </a:t>
            </a:r>
            <a:r>
              <a:rPr lang="ko-KR" altLang="en-US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</a:t>
            </a:r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역원 존재 </a:t>
            </a:r>
            <a:r>
              <a:rPr lang="en-US" altLang="ko-KR" sz="15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(inverse)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요소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덧셈과 곱셈 역원 존재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덧셈 항등원에 대한 곱셈 역원은 존재하지 않는다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9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5340-1CC4-1523-B6BA-865B3D1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정의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AA2CC3-DE41-6E38-24C7-6DC30BF89C5B}"/>
              </a:ext>
            </a:extLst>
          </p:cNvPr>
          <p:cNvSpPr/>
          <p:nvPr/>
        </p:nvSpPr>
        <p:spPr>
          <a:xfrm>
            <a:off x="95250" y="1809750"/>
            <a:ext cx="12001500" cy="4029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BB540-2D70-0D82-9789-81AD620638FF}"/>
              </a:ext>
            </a:extLst>
          </p:cNvPr>
          <p:cNvSpPr txBox="1"/>
          <p:nvPr/>
        </p:nvSpPr>
        <p:spPr>
          <a:xfrm>
            <a:off x="564320" y="2696539"/>
            <a:ext cx="1063997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수학에서의 유한체는 아래 성질을 만족하는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연산자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+ , x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가진 집합이다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(Field)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란 원소들 간의 덧셈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곱셈의 연산 결과가 다시 그 안에 있는 </a:t>
            </a:r>
            <a:r>
              <a:rPr lang="ko-KR" altLang="en-US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닫힘성을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갖는 대수적 구조를 말한다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원소들이 집합을 </a:t>
            </a:r>
            <a:r>
              <a:rPr lang="ko-KR" altLang="en-US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이룰때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덧셈과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곱셈 연산을 자유롭게 사용할 수 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.( 2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연산자 사용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)*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집합의 각 원소가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아닌 원소로 나눌 수 있는 대수적 구조이다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(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곱셈 역원 존재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)*</a:t>
            </a:r>
          </a:p>
          <a:p>
            <a:endParaRPr lang="en-US" altLang="ko-KR" sz="15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즉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0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나누는 것을 제외하고는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사칙연산을 비교적 자유롭게 사용 가능한 대수적 구조이다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134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2C531-585E-381D-0559-15DCEAE1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정의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98E08-FD61-2F54-1A11-6BC5622E663E}"/>
              </a:ext>
            </a:extLst>
          </p:cNvPr>
          <p:cNvSpPr/>
          <p:nvPr/>
        </p:nvSpPr>
        <p:spPr>
          <a:xfrm>
            <a:off x="95250" y="1809750"/>
            <a:ext cx="12001500" cy="40290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C0A11-C5E5-124B-1557-6950C44F587F}"/>
              </a:ext>
            </a:extLst>
          </p:cNvPr>
          <p:cNvSpPr txBox="1"/>
          <p:nvPr/>
        </p:nvSpPr>
        <p:spPr>
          <a:xfrm>
            <a:off x="411920" y="2020264"/>
            <a:ext cx="1063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유한체의 특징</a:t>
            </a:r>
            <a:endParaRPr lang="en-US" altLang="ko-KR" sz="2400" b="1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44D67-C9A1-0B75-8703-20D5A71CB243}"/>
              </a:ext>
            </a:extLst>
          </p:cNvPr>
          <p:cNvSpPr txBox="1"/>
          <p:nvPr/>
        </p:nvSpPr>
        <p:spPr>
          <a:xfrm>
            <a:off x="564320" y="2620339"/>
            <a:ext cx="106399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 집합에 </a:t>
            </a:r>
            <a:r>
              <a:rPr lang="ko-KR" altLang="en-US" sz="1500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속해있으면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, a + b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 x b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도 집합 안에 있다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.(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집합 위에 두 연산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+,x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 닫혀 있음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.)</a:t>
            </a:r>
          </a:p>
          <a:p>
            <a:pPr marL="342900" indent="-342900">
              <a:buAutoNum type="arabicPeriod"/>
            </a:pP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집합에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으로 표기하는 원소가 존재하고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집합 내 다른 원소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연산 결과는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.( +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연산에 대한 </a:t>
            </a:r>
            <a:r>
              <a:rPr lang="ko-KR" altLang="en-US" sz="1500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존재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집합에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로 표기하는 원소가 존재하고 집합 내 다른 원소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x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연산 결과는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.( +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연산에 대한 </a:t>
            </a:r>
            <a:r>
              <a:rPr lang="ko-KR" altLang="en-US" sz="1500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항등원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존재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집합의 원소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+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연산 결과가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 되게 하는 원소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 역시 집합에 </a:t>
            </a:r>
            <a:r>
              <a:rPr lang="ko-KR" altLang="en-US" sz="1500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속해있고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이러한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–a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로 표기한다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 ( +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연산에 대한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의 역원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–a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존재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 아닌 집합의 원소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 x b = 1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 되게 하는 원소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 역시 집합에 속해 있고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이러한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500" i="0" dirty="0">
                <a:solidFill>
                  <a:srgbClr val="212529"/>
                </a:solidFill>
                <a:effectLst/>
                <a:latin typeface="함초롱바탕"/>
              </a:rPr>
              <a:t> </a:t>
            </a:r>
            <a:r>
              <a:rPr lang="en-US" altLang="ko-KR" sz="1500" i="1" dirty="0">
                <a:solidFill>
                  <a:srgbClr val="212529"/>
                </a:solidFill>
                <a:effectLst/>
                <a:latin typeface="함초롱바탕"/>
              </a:rPr>
              <a:t>a</a:t>
            </a:r>
            <a:r>
              <a:rPr lang="en-US" altLang="ko-KR" sz="1500" i="0" dirty="0">
                <a:solidFill>
                  <a:srgbClr val="212529"/>
                </a:solidFill>
                <a:effectLst/>
                <a:latin typeface="함초롱바탕"/>
              </a:rPr>
              <a:t>−1</a:t>
            </a:r>
            <a:r>
              <a:rPr lang="ko-KR" altLang="en-US" sz="1500" i="0" dirty="0">
                <a:solidFill>
                  <a:srgbClr val="212529"/>
                </a:solidFill>
                <a:effectLst/>
                <a:latin typeface="함초롱바탕"/>
              </a:rPr>
              <a:t>로 표기한다 </a:t>
            </a:r>
            <a:r>
              <a:rPr lang="en-US" altLang="ko-KR" sz="1500" i="0" dirty="0">
                <a:solidFill>
                  <a:srgbClr val="212529"/>
                </a:solidFill>
                <a:effectLst/>
                <a:latin typeface="함초롱바탕"/>
              </a:rPr>
              <a:t>( x </a:t>
            </a:r>
            <a:r>
              <a:rPr lang="ko-KR" altLang="en-US" sz="1500" i="0" dirty="0">
                <a:solidFill>
                  <a:srgbClr val="212529"/>
                </a:solidFill>
                <a:effectLst/>
                <a:latin typeface="함초롱바탕"/>
              </a:rPr>
              <a:t>연산에 대한 </a:t>
            </a:r>
            <a:r>
              <a:rPr lang="en-US" altLang="ko-KR" sz="1500" i="0" dirty="0">
                <a:solidFill>
                  <a:srgbClr val="212529"/>
                </a:solidFill>
                <a:effectLst/>
                <a:latin typeface="함초롱바탕"/>
              </a:rPr>
              <a:t>a</a:t>
            </a:r>
            <a:r>
              <a:rPr lang="ko-KR" altLang="en-US" sz="1500" i="0" dirty="0">
                <a:solidFill>
                  <a:srgbClr val="212529"/>
                </a:solidFill>
                <a:effectLst/>
                <a:latin typeface="함초롱바탕"/>
              </a:rPr>
              <a:t>의 역원 </a:t>
            </a:r>
            <a:r>
              <a:rPr lang="en-US" altLang="ko-KR" sz="1500" i="0" dirty="0">
                <a:solidFill>
                  <a:srgbClr val="212529"/>
                </a:solidFill>
                <a:effectLst/>
                <a:latin typeface="함초롱바탕"/>
              </a:rPr>
              <a:t> </a:t>
            </a:r>
            <a:r>
              <a:rPr lang="en-US" altLang="ko-KR" sz="1500" i="1" dirty="0">
                <a:solidFill>
                  <a:srgbClr val="212529"/>
                </a:solidFill>
                <a:effectLst/>
                <a:latin typeface="함초롱바탕"/>
              </a:rPr>
              <a:t>a</a:t>
            </a:r>
            <a:r>
              <a:rPr lang="en-US" altLang="ko-KR" sz="1500" i="0" dirty="0">
                <a:solidFill>
                  <a:srgbClr val="212529"/>
                </a:solidFill>
                <a:effectLst/>
                <a:latin typeface="함초롱바탕"/>
              </a:rPr>
              <a:t>−1 </a:t>
            </a:r>
            <a:r>
              <a:rPr lang="ko-KR" altLang="en-US" sz="1500" i="0" dirty="0">
                <a:solidFill>
                  <a:srgbClr val="212529"/>
                </a:solidFill>
                <a:effectLst/>
                <a:latin typeface="함초롱바탕"/>
              </a:rPr>
              <a:t>존재</a:t>
            </a:r>
            <a:r>
              <a:rPr lang="en-US" altLang="ko-KR" sz="1500" i="0" dirty="0">
                <a:solidFill>
                  <a:srgbClr val="212529"/>
                </a:solidFill>
                <a:effectLst/>
                <a:latin typeface="함초롱바탕"/>
              </a:rPr>
              <a:t>)</a:t>
            </a: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2E2B3-4663-0DAF-9263-A79EE57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ko-KR" altLang="en-US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정의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526AD3-4CA9-220B-6881-603B55FE9781}"/>
              </a:ext>
            </a:extLst>
          </p:cNvPr>
          <p:cNvSpPr/>
          <p:nvPr/>
        </p:nvSpPr>
        <p:spPr>
          <a:xfrm>
            <a:off x="95250" y="1457325"/>
            <a:ext cx="12001500" cy="4840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21844-E43F-E5B6-B3CC-327517FAEA23}"/>
              </a:ext>
            </a:extLst>
          </p:cNvPr>
          <p:cNvSpPr txBox="1"/>
          <p:nvPr/>
        </p:nvSpPr>
        <p:spPr>
          <a:xfrm>
            <a:off x="411920" y="1505914"/>
            <a:ext cx="1063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유한체의 성질</a:t>
            </a:r>
            <a:endParaRPr lang="en-US" altLang="ko-KR" sz="2400" b="1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48D1D-64A8-D3EE-2D09-1C94C9545CA5}"/>
              </a:ext>
            </a:extLst>
          </p:cNvPr>
          <p:cNvSpPr txBox="1"/>
          <p:nvPr/>
        </p:nvSpPr>
        <p:spPr>
          <a:xfrm>
            <a:off x="564320" y="2096464"/>
            <a:ext cx="1063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 성질</a:t>
            </a:r>
            <a:endParaRPr lang="en-US" altLang="ko-KR" sz="2000" b="1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F871F-3D27-40C1-7311-B341F2462EB4}"/>
              </a:ext>
            </a:extLst>
          </p:cNvPr>
          <p:cNvSpPr txBox="1"/>
          <p:nvPr/>
        </p:nvSpPr>
        <p:spPr>
          <a:xfrm>
            <a:off x="592895" y="2648914"/>
            <a:ext cx="106399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덧셈과 곱셈에 대하여 </a:t>
            </a:r>
            <a:r>
              <a:rPr lang="ko-KR" altLang="en-US" sz="1500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닫혀있다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덧셈과 곱셈의 </a:t>
            </a:r>
            <a:r>
              <a:rPr lang="ko-KR" altLang="en-US" sz="15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연산 결과가 집합 안에 있도록 두 연산을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500" b="1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정의</a:t>
            </a:r>
            <a:r>
              <a:rPr lang="ko-KR" altLang="en-US" sz="1500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해야한다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원소가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{ 0 , 1 , 2 }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인 집합이 있다고 가정 할 때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덧셈에 대해 </a:t>
            </a:r>
            <a:r>
              <a:rPr lang="ko-KR" altLang="en-US" sz="1500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닫혀있지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않다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1 + 2 = 3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이고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, 3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은 집합 안에 없기 때문 </a:t>
            </a: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2 + 2 = 4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 경우도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 집합 안에 없기 때문 </a:t>
            </a: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반면 원소가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{ 0 , 1, -1 }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인 집합이 있다고 가정 할 때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일반 곱셈에 대해 </a:t>
            </a:r>
            <a:r>
              <a:rPr lang="ko-KR" altLang="en-US" sz="1500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닫혀있다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임의의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 원소의 곱셈 결과가 항상 집합 안에 존재하기 때문</a:t>
            </a: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수학에서 위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집합이 모두 </a:t>
            </a:r>
            <a:r>
              <a:rPr lang="ko-KR" altLang="en-US" sz="15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곱셈에 대하여 </a:t>
            </a:r>
            <a:r>
              <a:rPr lang="ko-KR" altLang="en-US" sz="1500" b="1" dirty="0" err="1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닫혀있도록</a:t>
            </a:r>
            <a:r>
              <a:rPr lang="ko-KR" altLang="en-US" sz="15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 정의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가능하다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하지만 여기서 알아야할 중요한 개념은 </a:t>
            </a:r>
            <a:r>
              <a:rPr lang="ko-KR" altLang="en-US" sz="15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다른 방식으로 곱셈과 덧셈이 정의 가능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하다는 점이다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04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96FA-F248-7118-C96B-264A80D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정의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529E8A-25C3-52F8-C537-59193D19DB73}"/>
              </a:ext>
            </a:extLst>
          </p:cNvPr>
          <p:cNvSpPr/>
          <p:nvPr/>
        </p:nvSpPr>
        <p:spPr>
          <a:xfrm>
            <a:off x="95250" y="1457325"/>
            <a:ext cx="12001500" cy="4840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07165-F5EF-608C-C272-05AE4369D91F}"/>
              </a:ext>
            </a:extLst>
          </p:cNvPr>
          <p:cNvSpPr txBox="1"/>
          <p:nvPr/>
        </p:nvSpPr>
        <p:spPr>
          <a:xfrm>
            <a:off x="564320" y="1629739"/>
            <a:ext cx="1063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</a:t>
            </a:r>
            <a:r>
              <a:rPr lang="en-US" altLang="ko-KR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,3</a:t>
            </a:r>
            <a:r>
              <a:rPr lang="ko-KR" altLang="en-US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 성질</a:t>
            </a:r>
            <a:endParaRPr lang="en-US" altLang="ko-KR" sz="2000" b="1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F83F5-9625-E188-400A-0A453C318583}"/>
              </a:ext>
            </a:extLst>
          </p:cNvPr>
          <p:cNvSpPr txBox="1"/>
          <p:nvPr/>
        </p:nvSpPr>
        <p:spPr>
          <a:xfrm>
            <a:off x="592895" y="2182189"/>
            <a:ext cx="10639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덧셈과 곱셈에 대한 항등원이 </a:t>
            </a:r>
            <a:r>
              <a:rPr lang="ko-KR" altLang="en-US" sz="15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집합 내에 있다는 개념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이들은 각각 집합에서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0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을 의미한다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0EAA11-2F35-4655-D519-5EB34541A474}"/>
              </a:ext>
            </a:extLst>
          </p:cNvPr>
          <p:cNvSpPr txBox="1"/>
          <p:nvPr/>
        </p:nvSpPr>
        <p:spPr>
          <a:xfrm>
            <a:off x="592895" y="2848876"/>
            <a:ext cx="1063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 성질</a:t>
            </a:r>
            <a:endParaRPr lang="en-US" altLang="ko-KR" sz="2000" b="1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AEE11-3114-30F6-C2FA-47391A5D4560}"/>
              </a:ext>
            </a:extLst>
          </p:cNvPr>
          <p:cNvSpPr txBox="1"/>
          <p:nvPr/>
        </p:nvSpPr>
        <p:spPr>
          <a:xfrm>
            <a:off x="564320" y="3280842"/>
            <a:ext cx="106399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덧셈에 대한 역원이 </a:t>
            </a:r>
            <a:r>
              <a:rPr lang="ko-KR" altLang="en-US" sz="15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집합 내에 있다는 뜻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집합 내에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 존재 할 때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–a 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또한 집합 내에 존재한다는 듯이다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이는 </a:t>
            </a:r>
            <a:r>
              <a:rPr lang="ko-KR" altLang="en-US" sz="15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덧셈에 대한 역원을 사용하여 뺄셈 또한 정의가 가능하다는 것을 의미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08EF7-12BD-9C57-D5AF-36BCD22CB249}"/>
              </a:ext>
            </a:extLst>
          </p:cNvPr>
          <p:cNvSpPr txBox="1"/>
          <p:nvPr/>
        </p:nvSpPr>
        <p:spPr>
          <a:xfrm>
            <a:off x="592895" y="4264345"/>
            <a:ext cx="10639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2000" b="1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 성질</a:t>
            </a:r>
            <a:endParaRPr lang="en-US" altLang="ko-KR" sz="2000" b="1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90C3E5-DB82-20AC-0C62-9DA835908EE0}"/>
              </a:ext>
            </a:extLst>
          </p:cNvPr>
          <p:cNvSpPr txBox="1"/>
          <p:nvPr/>
        </p:nvSpPr>
        <p:spPr>
          <a:xfrm>
            <a:off x="592895" y="4696311"/>
            <a:ext cx="10639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곱셈에 대하여 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번과 똑같은 성질을 지닌다는 것을 의미한다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가 집합 내에 존재할 때</a:t>
            </a:r>
            <a:r>
              <a:rPr lang="en-US" altLang="ko-KR" sz="1500" dirty="0"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en-US" altLang="ko-KR" sz="1500" b="0" i="1" dirty="0">
                <a:solidFill>
                  <a:srgbClr val="212529"/>
                </a:solidFill>
                <a:effectLst/>
                <a:latin typeface="함초롱바탕"/>
              </a:rPr>
              <a:t>a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latin typeface="함초롱바탕"/>
              </a:rPr>
              <a:t>−1 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latin typeface="함초롱바탕"/>
              </a:rPr>
              <a:t>또한 집합 내에 존재할 수 있다는 것을 의미한다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latin typeface="함초롱바탕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212529"/>
                </a:solidFill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즉 </a:t>
            </a:r>
            <a:r>
              <a:rPr lang="en-US" altLang="ko-KR" sz="1500" dirty="0">
                <a:solidFill>
                  <a:srgbClr val="212529"/>
                </a:solidFill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a x a-1 = 1 </a:t>
            </a:r>
            <a:r>
              <a:rPr lang="ko-KR" altLang="en-US" sz="1500" dirty="0">
                <a:solidFill>
                  <a:srgbClr val="212529"/>
                </a:solidFill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이다</a:t>
            </a:r>
            <a:r>
              <a:rPr lang="en-US" altLang="ko-KR" sz="1500" dirty="0">
                <a:solidFill>
                  <a:srgbClr val="212529"/>
                </a:solidFill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rgbClr val="212529"/>
                </a:solidFill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이는 </a:t>
            </a:r>
            <a:r>
              <a:rPr lang="ko-KR" altLang="en-US" sz="1500" b="1" dirty="0">
                <a:solidFill>
                  <a:srgbClr val="212529"/>
                </a:solidFill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곱셈에 대한 역원을 사용하여 나눗셈 또한 정의가 가능하다는 것을 의미</a:t>
            </a:r>
            <a:r>
              <a:rPr lang="ko-KR" altLang="en-US" sz="1500" dirty="0">
                <a:solidFill>
                  <a:srgbClr val="212529"/>
                </a:solidFill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r>
              <a:rPr lang="en-US" altLang="ko-KR" sz="1500" dirty="0">
                <a:solidFill>
                  <a:srgbClr val="212529"/>
                </a:solidFill>
                <a:latin typeface="함초롱바탕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500" dirty="0">
              <a:latin typeface="함초롱바탕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7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089D7-186A-918C-CCC8-0E4F6D42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연산 실습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1C80E-2597-07F2-3604-1CF5682E5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/>
          <a:stretch/>
        </p:blipFill>
        <p:spPr>
          <a:xfrm rot="16200000">
            <a:off x="3360354" y="-879156"/>
            <a:ext cx="5471292" cy="939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3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유한체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파이썬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506645-FAC7-1B92-750A-CED759021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39" y="1097108"/>
            <a:ext cx="3698936" cy="56921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11D38-372E-6847-0925-46CFACBCD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324" y="1097108"/>
            <a:ext cx="2898819" cy="23318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2246477-9E3E-E3F2-9327-F7407F075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699" y="3556198"/>
            <a:ext cx="6196381" cy="9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7861</TotalTime>
  <Words>664</Words>
  <Application>Microsoft Office PowerPoint</Application>
  <PresentationFormat>와이드스크린</PresentationFormat>
  <Paragraphs>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AppleSDGothicNeo</vt:lpstr>
      <vt:lpstr>맑은 고딕</vt:lpstr>
      <vt:lpstr>함초롬바탕</vt:lpstr>
      <vt:lpstr>함초롱바탕</vt:lpstr>
      <vt:lpstr>Arial</vt:lpstr>
      <vt:lpstr>CryptoCraft 테마</vt:lpstr>
      <vt:lpstr>제목 테마</vt:lpstr>
      <vt:lpstr>PowerPoint 프레젠테이션</vt:lpstr>
      <vt:lpstr>PowerPoint 프레젠테이션</vt:lpstr>
      <vt:lpstr>유한체 정의</vt:lpstr>
      <vt:lpstr>유한체 정의</vt:lpstr>
      <vt:lpstr>유한체 정의</vt:lpstr>
      <vt:lpstr>유한체 정의</vt:lpstr>
      <vt:lpstr>유한체 정의</vt:lpstr>
      <vt:lpstr>유한체 연산 실습</vt:lpstr>
      <vt:lpstr>유한체 파이썬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덕영</cp:lastModifiedBy>
  <cp:revision>63</cp:revision>
  <dcterms:created xsi:type="dcterms:W3CDTF">2019-03-05T04:29:07Z</dcterms:created>
  <dcterms:modified xsi:type="dcterms:W3CDTF">2023-02-28T09:12:31Z</dcterms:modified>
</cp:coreProperties>
</file>