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48" r:id="rId1"/>
    <p:sldMasterId id="2147483664" r:id="rId2"/>
  </p:sldMasterIdLst>
  <p:notesMasterIdLst>
    <p:notesMasterId r:id="rId24"/>
  </p:notesMasterIdLst>
  <p:handoutMasterIdLst>
    <p:handoutMasterId r:id="rId25"/>
  </p:handoutMasterIdLst>
  <p:sldIdLst>
    <p:sldId id="269" r:id="rId3"/>
    <p:sldId id="289" r:id="rId4"/>
    <p:sldId id="291" r:id="rId5"/>
    <p:sldId id="290" r:id="rId6"/>
    <p:sldId id="293" r:id="rId7"/>
    <p:sldId id="292" r:id="rId8"/>
    <p:sldId id="294" r:id="rId9"/>
    <p:sldId id="284" r:id="rId10"/>
    <p:sldId id="295" r:id="rId11"/>
    <p:sldId id="296" r:id="rId12"/>
    <p:sldId id="297" r:id="rId13"/>
    <p:sldId id="298" r:id="rId14"/>
    <p:sldId id="282" r:id="rId15"/>
    <p:sldId id="299" r:id="rId16"/>
    <p:sldId id="300" r:id="rId17"/>
    <p:sldId id="301" r:id="rId18"/>
    <p:sldId id="302" r:id="rId19"/>
    <p:sldId id="287" r:id="rId20"/>
    <p:sldId id="303" r:id="rId21"/>
    <p:sldId id="304" r:id="rId22"/>
    <p:sldId id="274" r:id="rId23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094" autoAdjust="0"/>
    <p:restoredTop sz="94660"/>
  </p:normalViewPr>
  <p:slideViewPr>
    <p:cSldViewPr snapToGrid="0">
      <p:cViewPr varScale="1">
        <p:scale>
          <a:sx n="138" d="100"/>
          <a:sy n="138" d="100"/>
        </p:scale>
        <p:origin x="456" y="184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presProps" Target="presProps.xml"/><Relationship Id="rId3" Type="http://schemas.openxmlformats.org/officeDocument/2006/relationships/slide" Target="slides/slide1.xml"/><Relationship Id="rId21" Type="http://schemas.openxmlformats.org/officeDocument/2006/relationships/slide" Target="slides/slide19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handoutMaster" Target="handoutMasters/handout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notesMaster" Target="notesMasters/notesMaster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viewProps" Target="view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2019. 11. 1.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Relationship Id="rId4" Type="http://schemas.openxmlformats.org/officeDocument/2006/relationships/hyperlink" Target="https://crypto.modoo.at/" TargetMode="External"/></Relationships>
</file>

<file path=ppt/slideLayouts/_rels/slideLayout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2.xml"/><Relationship Id="rId4" Type="http://schemas.openxmlformats.org/officeDocument/2006/relationships/hyperlink" Target="https://crypto.modoo.at/" TargetMode="Externa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8198505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27599636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3116422" y="1223120"/>
            <a:ext cx="8403773" cy="2387600"/>
          </a:xfrm>
        </p:spPr>
        <p:txBody>
          <a:bodyPr anchor="b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794871"/>
            <a:ext cx="8403774" cy="1655762"/>
          </a:xfrm>
        </p:spPr>
        <p:txBody>
          <a:bodyPr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7640" y="6078694"/>
            <a:ext cx="3026852" cy="642781"/>
          </a:xfrm>
          <a:prstGeom prst="rect">
            <a:avLst/>
          </a:prstGeom>
        </p:spPr>
      </p:pic>
      <p:sp>
        <p:nvSpPr>
          <p:cNvPr id="11" name="직사각형 10"/>
          <p:cNvSpPr/>
          <p:nvPr userDrawn="1"/>
        </p:nvSpPr>
        <p:spPr>
          <a:xfrm>
            <a:off x="653134" y="-1"/>
            <a:ext cx="1853681" cy="5044751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730337" y="6128121"/>
            <a:ext cx="1311798" cy="642780"/>
          </a:xfrm>
          <a:prstGeom prst="rect">
            <a:avLst/>
          </a:prstGeom>
        </p:spPr>
      </p:pic>
      <p:sp>
        <p:nvSpPr>
          <p:cNvPr id="4" name="직사각형 3"/>
          <p:cNvSpPr/>
          <p:nvPr userDrawn="1"/>
        </p:nvSpPr>
        <p:spPr>
          <a:xfrm>
            <a:off x="10715442" y="6627168"/>
            <a:ext cx="1358064" cy="230832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900" dirty="0">
                <a:hlinkClick r:id="rId4"/>
              </a:rPr>
              <a:t>https://crypto.modoo.at</a:t>
            </a:r>
            <a:endParaRPr lang="ko-KR" altLang="en-US" sz="900" dirty="0"/>
          </a:p>
        </p:txBody>
      </p:sp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직사각형 5"/>
          <p:cNvSpPr/>
          <p:nvPr userDrawn="1"/>
        </p:nvSpPr>
        <p:spPr>
          <a:xfrm>
            <a:off x="0" y="304799"/>
            <a:ext cx="2824065" cy="6189307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7" name="부제목 2"/>
          <p:cNvSpPr txBox="1">
            <a:spLocks/>
          </p:cNvSpPr>
          <p:nvPr userDrawn="1"/>
        </p:nvSpPr>
        <p:spPr>
          <a:xfrm>
            <a:off x="214601" y="1217530"/>
            <a:ext cx="2394862" cy="43254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 marL="0" indent="0" algn="ctr" defTabSz="914400" rtl="0" eaLnBrk="1" latinLnBrk="1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kern="1200">
                <a:solidFill>
                  <a:schemeClr val="tx1"/>
                </a:solidFill>
                <a:latin typeface="함초롬돋움" panose="020B0604000101010101" pitchFamily="50" charset="-127"/>
                <a:ea typeface="함초롬돋움" panose="020B0604000101010101" pitchFamily="50" charset="-127"/>
                <a:cs typeface="함초롬돋움" panose="020B0604000101010101" pitchFamily="50" charset="-127"/>
              </a:defRPr>
            </a:lvl1pPr>
            <a:lvl2pPr marL="457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1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altLang="ko-KR" sz="3600" dirty="0">
                <a:solidFill>
                  <a:schemeClr val="bg1"/>
                </a:solidFill>
                <a:latin typeface="+mj-lt"/>
              </a:rPr>
              <a:t>Contents</a:t>
            </a:r>
            <a:endParaRPr lang="ko-KR" altLang="en-US" sz="3600" dirty="0">
              <a:solidFill>
                <a:schemeClr val="bg1"/>
              </a:solidFill>
              <a:latin typeface="+mj-lt"/>
            </a:endParaRPr>
          </a:p>
        </p:txBody>
      </p:sp>
      <p:cxnSp>
        <p:nvCxnSpPr>
          <p:cNvPr id="9" name="직선 연결선 8"/>
          <p:cNvCxnSpPr/>
          <p:nvPr userDrawn="1"/>
        </p:nvCxnSpPr>
        <p:spPr>
          <a:xfrm>
            <a:off x="429209" y="1735494"/>
            <a:ext cx="2021632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3797638" y="1217530"/>
            <a:ext cx="738043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3797642" y="1217530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3797638" y="2133371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1" name="직사각형 70"/>
          <p:cNvSpPr/>
          <p:nvPr userDrawn="1"/>
        </p:nvSpPr>
        <p:spPr>
          <a:xfrm>
            <a:off x="3797640" y="2133371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3797638" y="3052552"/>
            <a:ext cx="7380428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7" name="직사각형 76"/>
          <p:cNvSpPr/>
          <p:nvPr userDrawn="1"/>
        </p:nvSpPr>
        <p:spPr>
          <a:xfrm>
            <a:off x="3797640" y="3052552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3797638" y="3968393"/>
            <a:ext cx="7380427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0" name="직사각형 79"/>
          <p:cNvSpPr/>
          <p:nvPr userDrawn="1"/>
        </p:nvSpPr>
        <p:spPr>
          <a:xfrm>
            <a:off x="3797639" y="3968393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sp>
        <p:nvSpPr>
          <p:cNvPr id="82" name="텍스트 개체 틀 4"/>
          <p:cNvSpPr>
            <a:spLocks noGrp="1"/>
          </p:cNvSpPr>
          <p:nvPr>
            <p:ph type="body" sz="quarter" idx="31" hasCustomPrompt="1"/>
          </p:nvPr>
        </p:nvSpPr>
        <p:spPr>
          <a:xfrm>
            <a:off x="3797638" y="4884234"/>
            <a:ext cx="7380426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83" name="직사각형 82"/>
          <p:cNvSpPr/>
          <p:nvPr userDrawn="1"/>
        </p:nvSpPr>
        <p:spPr>
          <a:xfrm>
            <a:off x="3797638" y="4884234"/>
            <a:ext cx="7380425" cy="718952"/>
          </a:xfrm>
          <a:prstGeom prst="rect">
            <a:avLst/>
          </a:prstGeom>
          <a:noFill/>
          <a:ln w="28575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>
              <a:latin typeface="+mn-ea"/>
              <a:ea typeface="+mn-ea"/>
            </a:endParaRPr>
          </a:p>
        </p:txBody>
      </p:sp>
      <p:pic>
        <p:nvPicPr>
          <p:cNvPr id="22" name="그림 21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57260" y="5538242"/>
            <a:ext cx="1709544" cy="83767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4663011" y="2300370"/>
            <a:ext cx="2865977" cy="1323439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altLang="ko-KR" sz="8000" dirty="0">
                <a:latin typeface="+mj-lt"/>
              </a:rPr>
              <a:t>Q &amp; A</a:t>
            </a:r>
            <a:endParaRPr lang="ko-KR" altLang="en-US" sz="8000" dirty="0">
              <a:latin typeface="+mj-lt"/>
            </a:endParaRPr>
          </a:p>
        </p:txBody>
      </p:sp>
      <p:sp>
        <p:nvSpPr>
          <p:cNvPr id="9" name="직사각형 8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5.xml"/><Relationship Id="rId2" Type="http://schemas.openxmlformats.org/officeDocument/2006/relationships/slideLayout" Target="../slideLayouts/slideLayout4.xml"/><Relationship Id="rId1" Type="http://schemas.openxmlformats.org/officeDocument/2006/relationships/slideLayout" Target="../slideLayouts/slideLayout3.xml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8" name="직사각형 7"/>
          <p:cNvSpPr/>
          <p:nvPr userDrawn="1"/>
        </p:nvSpPr>
        <p:spPr>
          <a:xfrm>
            <a:off x="0" y="6440919"/>
            <a:ext cx="12192000" cy="419099"/>
          </a:xfrm>
          <a:prstGeom prst="rect">
            <a:avLst/>
          </a:prstGeom>
          <a:solidFill>
            <a:schemeClr val="accent1">
              <a:lumMod val="75000"/>
            </a:schemeClr>
          </a:solidFill>
          <a:ln>
            <a:noFill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0" name="직사각형 9"/>
          <p:cNvSpPr/>
          <p:nvPr userDrawn="1"/>
        </p:nvSpPr>
        <p:spPr>
          <a:xfrm>
            <a:off x="8623390" y="6412231"/>
            <a:ext cx="356861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fld id="{86B743E8-9D27-4F69-87ED-4623B89CBF9F}" type="slidenum">
              <a:rPr lang="ko-KR" altLang="en-US" sz="2000" smtClean="0">
                <a:solidFill>
                  <a:schemeClr val="bg1"/>
                </a:solidFill>
                <a:latin typeface="+mn-lt"/>
              </a:rPr>
              <a:t>‹#›</a:t>
            </a:fld>
            <a:endParaRPr lang="ko-KR" altLang="en-US" sz="2000" dirty="0">
              <a:solidFill>
                <a:schemeClr val="bg1"/>
              </a:solidFill>
              <a:latin typeface="+mn-lt"/>
            </a:endParaRPr>
          </a:p>
        </p:txBody>
      </p:sp>
      <p:pic>
        <p:nvPicPr>
          <p:cNvPr id="9" name="그림 8"/>
          <p:cNvPicPr>
            <a:picLocks noChangeAspect="1"/>
          </p:cNvPicPr>
          <p:nvPr userDrawn="1"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564" y="6472840"/>
            <a:ext cx="758636" cy="3717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069932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0" r:id="rId1"/>
    <p:sldLayoutId id="2147483670" r:id="rId2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 dirty="0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2812774" y="1223120"/>
            <a:ext cx="9084365" cy="1271602"/>
          </a:xfrm>
        </p:spPr>
        <p:txBody>
          <a:bodyPr/>
          <a:lstStyle/>
          <a:p>
            <a:r>
              <a:rPr lang="en-US" altLang="ko-KR" dirty="0"/>
              <a:t>ROP </a:t>
            </a:r>
            <a:r>
              <a:rPr lang="ko-KR" altLang="en-US" dirty="0"/>
              <a:t>공격 및 </a:t>
            </a:r>
            <a:r>
              <a:rPr lang="en-US" altLang="ko-KR" dirty="0"/>
              <a:t>SGX </a:t>
            </a:r>
            <a:r>
              <a:rPr lang="ko-KR" altLang="en-US" dirty="0"/>
              <a:t>취약점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3116421" y="3979118"/>
            <a:ext cx="8403774" cy="1655762"/>
          </a:xfrm>
        </p:spPr>
        <p:txBody>
          <a:bodyPr>
            <a:normAutofit/>
          </a:bodyPr>
          <a:lstStyle/>
          <a:p>
            <a:r>
              <a:rPr lang="ko-KR" altLang="en-US" dirty="0"/>
              <a:t>한성대학교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김경호</a:t>
            </a:r>
            <a:endParaRPr lang="en-US" altLang="ko-KR" dirty="0"/>
          </a:p>
          <a:p>
            <a:r>
              <a:rPr lang="en-US" altLang="ko-KR" dirty="0"/>
              <a:t>https://</a:t>
            </a:r>
            <a:r>
              <a:rPr lang="en-US" altLang="ko-KR" dirty="0" err="1"/>
              <a:t>youtu.be</a:t>
            </a:r>
            <a:r>
              <a:rPr lang="en-US" altLang="ko-KR" dirty="0"/>
              <a:t>/DpFQ3ehX6Sw</a:t>
            </a:r>
          </a:p>
        </p:txBody>
      </p:sp>
    </p:spTree>
    <p:extLst>
      <p:ext uri="{BB962C8B-B14F-4D97-AF65-F5344CB8AC3E}">
        <p14:creationId xmlns:p14="http://schemas.microsoft.com/office/powerpoint/2010/main" val="320204649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9E91-9FE5-4675-A8B2-BAA2516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Haking</a:t>
            </a:r>
            <a:r>
              <a:rPr lang="en-US" altLang="ko-KR" dirty="0"/>
              <a:t> in Darkness (Oracle 1)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BC076-98E0-4445-9D6A-3D3227B87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레지스터를 이용하는 </a:t>
            </a:r>
            <a:r>
              <a:rPr lang="en-US" altLang="ko-KR" dirty="0"/>
              <a:t>Gadget </a:t>
            </a:r>
            <a:r>
              <a:rPr lang="ko-KR" altLang="en-US" dirty="0"/>
              <a:t>찾기</a:t>
            </a:r>
            <a:endParaRPr lang="en-US" altLang="ko-KR" dirty="0"/>
          </a:p>
          <a:p>
            <a:r>
              <a:rPr lang="en-US" altLang="ko-KR" dirty="0"/>
              <a:t>AEX </a:t>
            </a:r>
            <a:r>
              <a:rPr lang="ko-KR" altLang="en-US" dirty="0"/>
              <a:t>및 </a:t>
            </a:r>
            <a:r>
              <a:rPr lang="en-US" altLang="ko-KR" dirty="0"/>
              <a:t>Page fault</a:t>
            </a:r>
            <a:r>
              <a:rPr lang="ko-KR" altLang="en-US" dirty="0"/>
              <a:t>를 이용</a:t>
            </a:r>
            <a:endParaRPr lang="en-US" altLang="ko-KR" dirty="0"/>
          </a:p>
          <a:p>
            <a:pPr lvl="1"/>
            <a:r>
              <a:rPr lang="ko-KR" altLang="en-US" dirty="0"/>
              <a:t>예외 발생시 </a:t>
            </a:r>
            <a:r>
              <a:rPr lang="en-US" altLang="ko-KR" dirty="0"/>
              <a:t>cr2</a:t>
            </a:r>
            <a:r>
              <a:rPr lang="ko-KR" altLang="en-US" dirty="0"/>
              <a:t>레지스터를 이용하여 </a:t>
            </a:r>
            <a:r>
              <a:rPr lang="en-US" altLang="ko-KR" dirty="0"/>
              <a:t>pop</a:t>
            </a:r>
            <a:r>
              <a:rPr lang="ko-KR" altLang="en-US" dirty="0"/>
              <a:t>의 개수를 파악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BD73630-AE3F-4EA8-A6BB-0B241A8A51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2276" y="2525485"/>
            <a:ext cx="3827804" cy="386742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9465100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82B9E91-9FE5-4675-A8B2-BAA2516CDC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Haking</a:t>
            </a:r>
            <a:r>
              <a:rPr lang="en-US" altLang="ko-KR" dirty="0"/>
              <a:t> in Darkness (Oracle 2)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C14BC076-98E0-4445-9D6A-3D3227B8710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찾은 </a:t>
            </a:r>
            <a:r>
              <a:rPr lang="en-US" altLang="ko-KR" dirty="0"/>
              <a:t>Gadget</a:t>
            </a:r>
            <a:r>
              <a:rPr lang="ko-KR" altLang="en-US" dirty="0"/>
              <a:t> 중 필요한 레지스터를 사용하는 </a:t>
            </a:r>
            <a:r>
              <a:rPr lang="en-US" altLang="ko-KR" dirty="0"/>
              <a:t>Gadget </a:t>
            </a:r>
            <a:r>
              <a:rPr lang="ko-KR" altLang="en-US" dirty="0"/>
              <a:t>구분</a:t>
            </a:r>
            <a:endParaRPr lang="en-US" altLang="ko-KR" dirty="0"/>
          </a:p>
          <a:p>
            <a:r>
              <a:rPr lang="en-US" altLang="ko-KR" dirty="0"/>
              <a:t>EEXIT </a:t>
            </a:r>
            <a:r>
              <a:rPr lang="ko-KR" altLang="en-US" dirty="0"/>
              <a:t>함수를 이용하여 식별</a:t>
            </a:r>
            <a:endParaRPr lang="en-US" altLang="ko-KR" dirty="0"/>
          </a:p>
          <a:p>
            <a:pPr lvl="1"/>
            <a:r>
              <a:rPr lang="en-US" altLang="ko-KR" dirty="0"/>
              <a:t>ENCLU </a:t>
            </a:r>
            <a:r>
              <a:rPr lang="ko-KR" altLang="en-US" dirty="0"/>
              <a:t>명령을 찾은 뒤 </a:t>
            </a:r>
            <a:r>
              <a:rPr lang="en-US" altLang="ko-KR" dirty="0"/>
              <a:t>Parameter</a:t>
            </a:r>
            <a:r>
              <a:rPr lang="ko-KR" altLang="en-US" dirty="0"/>
              <a:t>에 찾은</a:t>
            </a:r>
            <a:r>
              <a:rPr lang="en-US" altLang="ko-KR" dirty="0"/>
              <a:t> Gadget</a:t>
            </a:r>
            <a:r>
              <a:rPr lang="ko-KR" altLang="en-US" dirty="0"/>
              <a:t>을 사용</a:t>
            </a:r>
            <a:endParaRPr lang="en-US" altLang="ko-KR" dirty="0"/>
          </a:p>
          <a:p>
            <a:pPr lvl="1"/>
            <a:r>
              <a:rPr lang="en-US" altLang="ko-KR" dirty="0"/>
              <a:t>EAX</a:t>
            </a:r>
            <a:r>
              <a:rPr lang="ko-KR" altLang="en-US" dirty="0"/>
              <a:t>의 값이 </a:t>
            </a:r>
            <a:r>
              <a:rPr lang="en-US" altLang="ko-KR" dirty="0"/>
              <a:t>0x4</a:t>
            </a:r>
            <a:r>
              <a:rPr lang="ko-KR" altLang="en-US" dirty="0"/>
              <a:t>인 경우 </a:t>
            </a:r>
            <a:r>
              <a:rPr lang="en-US" altLang="ko-KR" dirty="0"/>
              <a:t>Enclave</a:t>
            </a:r>
            <a:r>
              <a:rPr lang="ko-KR" altLang="en-US" dirty="0"/>
              <a:t>가 종료됨</a:t>
            </a:r>
            <a:endParaRPr lang="en-US" altLang="ko-KR" dirty="0"/>
          </a:p>
          <a:p>
            <a:pPr lvl="1"/>
            <a:endParaRPr lang="ko-KR" altLang="en-US" dirty="0"/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5741083D-2BAA-4B09-919E-06AEDC9E9CF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97745" y="4203519"/>
            <a:ext cx="4268107" cy="1638300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F8289D1A-195E-421E-B12F-5529D91090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365852" y="2891246"/>
            <a:ext cx="7826148" cy="35277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7172124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F78CA58-9A4A-4F55-AADA-5A7FC19FA52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Haking</a:t>
            </a:r>
            <a:r>
              <a:rPr lang="en-US" altLang="ko-KR" dirty="0"/>
              <a:t> in Darkness (Oracle 3)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615DAF81-261D-4277-9651-367B6897120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Memcpy</a:t>
            </a:r>
            <a:r>
              <a:rPr lang="en-US" altLang="ko-KR" dirty="0"/>
              <a:t>() </a:t>
            </a:r>
            <a:r>
              <a:rPr lang="ko-KR" altLang="en-US" dirty="0"/>
              <a:t>함수를 이용하여 </a:t>
            </a:r>
            <a:r>
              <a:rPr lang="en-US" altLang="ko-KR" dirty="0"/>
              <a:t>ROP Chain</a:t>
            </a:r>
            <a:r>
              <a:rPr lang="ko-KR" altLang="en-US" dirty="0"/>
              <a:t> 제작</a:t>
            </a:r>
            <a:endParaRPr lang="en-US" altLang="ko-KR" dirty="0"/>
          </a:p>
          <a:p>
            <a:r>
              <a:rPr lang="ko-KR" altLang="en-US" dirty="0"/>
              <a:t>비 신뢰 메모리에 </a:t>
            </a:r>
            <a:r>
              <a:rPr lang="en-US" altLang="ko-KR" dirty="0"/>
              <a:t>Enclave </a:t>
            </a:r>
            <a:r>
              <a:rPr lang="ko-KR" altLang="en-US" dirty="0"/>
              <a:t>메모리 </a:t>
            </a:r>
            <a:r>
              <a:rPr lang="en-US" altLang="ko-KR" dirty="0"/>
              <a:t>Copy</a:t>
            </a:r>
          </a:p>
          <a:p>
            <a:r>
              <a:rPr lang="ko-KR" altLang="en-US" dirty="0"/>
              <a:t>비밀 데이터 해킹 뿐만 아니라 </a:t>
            </a:r>
            <a:r>
              <a:rPr lang="en-US" altLang="ko-KR" dirty="0">
                <a:solidFill>
                  <a:srgbClr val="FF0000"/>
                </a:solidFill>
              </a:rPr>
              <a:t>Malware </a:t>
            </a:r>
            <a:r>
              <a:rPr lang="ko-KR" altLang="en-US" dirty="0">
                <a:solidFill>
                  <a:srgbClr val="FF0000"/>
                </a:solidFill>
              </a:rPr>
              <a:t>코드 실행 또한 가능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630667417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0820701-0311-4615-9098-B6DB5CACCC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Code-Reuse Attacks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B07D88DF-C69D-450C-832E-7C0AAE9DB5F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ROP(Return-Oriented Programming)</a:t>
            </a:r>
            <a:r>
              <a:rPr lang="ko-KR" altLang="en-US" dirty="0"/>
              <a:t>을 사용한 메모리 공격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기존 연구의 대응방안인 </a:t>
            </a:r>
            <a:r>
              <a:rPr lang="en-US" altLang="ko-KR" dirty="0"/>
              <a:t>SGX-Shield</a:t>
            </a:r>
            <a:r>
              <a:rPr lang="ko-KR" altLang="en-US" dirty="0"/>
              <a:t>를 통한 무작위화 구현도 뚫음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SGX-SDK</a:t>
            </a:r>
            <a:r>
              <a:rPr lang="ko-KR" altLang="en-US" dirty="0"/>
              <a:t>의 일부 무작위화 안되는 취약점을 이용</a:t>
            </a:r>
            <a:endParaRPr lang="en-US" altLang="ko-KR" dirty="0"/>
          </a:p>
          <a:p>
            <a:pPr lvl="1"/>
            <a:r>
              <a:rPr lang="en-US" altLang="ko-KR" dirty="0" err="1"/>
              <a:t>tRTS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User </a:t>
            </a:r>
            <a:r>
              <a:rPr lang="ko-KR" altLang="en-US" dirty="0">
                <a:solidFill>
                  <a:srgbClr val="FF0000"/>
                </a:solidFill>
              </a:rPr>
              <a:t>권한으로 공격 가능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12AB9DB6-9C90-47FC-A4FE-2700270A8A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544662" y="4020964"/>
            <a:ext cx="2828925" cy="1933575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33E67525-16F6-44E9-A91C-25C1C529DC3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60680" y="3230389"/>
            <a:ext cx="2819400" cy="27241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9462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EF30D94-9EE4-460B-8A69-09711ECBEBA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Code-Reuse Attacks (Assumption)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1CA00A3B-07E6-4440-A850-0E10F4ED895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메모리 취약점 코드가 </a:t>
            </a:r>
            <a:r>
              <a:rPr lang="ko-KR" altLang="en-US" dirty="0" err="1"/>
              <a:t>존재해야함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Malware</a:t>
            </a:r>
            <a:r>
              <a:rPr lang="ko-KR" altLang="en-US" dirty="0"/>
              <a:t>를 </a:t>
            </a:r>
            <a:r>
              <a:rPr lang="en-US" altLang="ko-KR" dirty="0"/>
              <a:t>Enclave</a:t>
            </a:r>
            <a:r>
              <a:rPr lang="ko-KR" altLang="en-US" dirty="0"/>
              <a:t>가 접근할 수 있는 메모리에 적재해야 함</a:t>
            </a:r>
            <a:endParaRPr lang="en-US" altLang="ko-KR" dirty="0"/>
          </a:p>
          <a:p>
            <a:pPr lvl="1"/>
            <a:r>
              <a:rPr lang="ko-KR" altLang="en-US" dirty="0"/>
              <a:t>응용 프로그램 또는 </a:t>
            </a:r>
            <a:r>
              <a:rPr lang="en-US" altLang="ko-KR" dirty="0"/>
              <a:t>Enclave</a:t>
            </a:r>
            <a:r>
              <a:rPr lang="ko-KR" altLang="en-US" dirty="0"/>
              <a:t>를 예측 가능한 주소에 데이터를 할당하도록 조정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Enclave </a:t>
            </a:r>
            <a:r>
              <a:rPr lang="ko-KR" altLang="en-US" dirty="0"/>
              <a:t>외부 </a:t>
            </a:r>
            <a:r>
              <a:rPr lang="en-US" altLang="ko-KR" dirty="0"/>
              <a:t>Memory</a:t>
            </a:r>
            <a:r>
              <a:rPr lang="ko-KR" altLang="en-US" dirty="0"/>
              <a:t> </a:t>
            </a:r>
            <a:r>
              <a:rPr lang="en-US" altLang="ko-KR" dirty="0"/>
              <a:t>layout</a:t>
            </a:r>
            <a:r>
              <a:rPr lang="ko-KR" altLang="en-US" dirty="0"/>
              <a:t> 알아야 함 </a:t>
            </a:r>
            <a:r>
              <a:rPr lang="en-US" altLang="ko-KR" dirty="0"/>
              <a:t>(</a:t>
            </a:r>
            <a:r>
              <a:rPr lang="ko-KR" altLang="en-US" dirty="0"/>
              <a:t>가상주소</a:t>
            </a:r>
            <a:r>
              <a:rPr lang="en-US" altLang="ko-KR" dirty="0"/>
              <a:t>)</a:t>
            </a:r>
          </a:p>
          <a:p>
            <a:endParaRPr lang="en-US" altLang="ko-KR" dirty="0"/>
          </a:p>
          <a:p>
            <a:r>
              <a:rPr lang="ko-KR" altLang="en-US" dirty="0"/>
              <a:t>실행파일 바이너리 분석이 가능해야 함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>
                <a:solidFill>
                  <a:srgbClr val="FF0000"/>
                </a:solidFill>
              </a:rPr>
              <a:t>시스템 권한은 필요 없음</a:t>
            </a:r>
            <a:endParaRPr lang="en-US" altLang="ko-KR" dirty="0">
              <a:solidFill>
                <a:srgbClr val="FF0000"/>
              </a:solidFill>
            </a:endParaRPr>
          </a:p>
          <a:p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302350876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47E3C3B-2355-47F3-802C-961066E53E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Code-Reuse Attacks (ORET &amp; CONT)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C33DD6-2A68-47CA-8CA5-A7B13D5B83B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ORET</a:t>
            </a:r>
          </a:p>
          <a:p>
            <a:pPr lvl="1"/>
            <a:r>
              <a:rPr lang="en-US" altLang="ko-KR" dirty="0" err="1"/>
              <a:t>tRTS</a:t>
            </a:r>
            <a:r>
              <a:rPr lang="ko-KR" altLang="en-US" dirty="0"/>
              <a:t>에 있는 함수로 </a:t>
            </a:r>
            <a:r>
              <a:rPr lang="en-US" altLang="ko-KR" dirty="0"/>
              <a:t>OCALL </a:t>
            </a:r>
            <a:r>
              <a:rPr lang="ko-KR" altLang="en-US" dirty="0"/>
              <a:t>이후 </a:t>
            </a:r>
            <a:r>
              <a:rPr lang="en-US" altLang="ko-KR" dirty="0"/>
              <a:t>CPU Context</a:t>
            </a:r>
            <a:r>
              <a:rPr lang="ko-KR" altLang="en-US" dirty="0"/>
              <a:t>를 복원하는 명령</a:t>
            </a:r>
            <a:endParaRPr lang="en-US" altLang="ko-KR" dirty="0"/>
          </a:p>
          <a:p>
            <a:pPr lvl="1"/>
            <a:r>
              <a:rPr lang="en-US" altLang="ko-KR" dirty="0"/>
              <a:t>Stack </a:t>
            </a:r>
            <a:r>
              <a:rPr lang="ko-KR" altLang="en-US" dirty="0"/>
              <a:t>조작이 </a:t>
            </a:r>
            <a:r>
              <a:rPr lang="ko-KR" altLang="en-US" dirty="0" err="1"/>
              <a:t>가능해야함</a:t>
            </a:r>
            <a:r>
              <a:rPr lang="ko-KR" altLang="en-US" dirty="0"/>
              <a:t> </a:t>
            </a:r>
            <a:r>
              <a:rPr lang="en-US" altLang="ko-KR" dirty="0"/>
              <a:t>(</a:t>
            </a:r>
            <a:r>
              <a:rPr lang="ko-KR" altLang="en-US" dirty="0"/>
              <a:t>코드 취약점</a:t>
            </a:r>
            <a:r>
              <a:rPr lang="en-US" altLang="ko-KR" dirty="0"/>
              <a:t>)</a:t>
            </a:r>
          </a:p>
          <a:p>
            <a:pPr lvl="1"/>
            <a:r>
              <a:rPr lang="en-US" altLang="ko-KR" dirty="0" err="1"/>
              <a:t>Rdi</a:t>
            </a:r>
            <a:r>
              <a:rPr lang="en-US" altLang="ko-KR" dirty="0"/>
              <a:t> </a:t>
            </a:r>
            <a:r>
              <a:rPr lang="ko-KR" altLang="en-US" dirty="0"/>
              <a:t>및 레지스터 서브 셋 제어 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CONT</a:t>
            </a:r>
          </a:p>
          <a:p>
            <a:pPr lvl="1"/>
            <a:r>
              <a:rPr lang="en-US" altLang="ko-KR" dirty="0" err="1"/>
              <a:t>tRTS</a:t>
            </a:r>
            <a:r>
              <a:rPr lang="ko-KR" altLang="en-US" dirty="0"/>
              <a:t>에 있는 함수로 </a:t>
            </a:r>
            <a:r>
              <a:rPr lang="en-US" altLang="ko-KR" dirty="0"/>
              <a:t>Exception </a:t>
            </a:r>
            <a:r>
              <a:rPr lang="ko-KR" altLang="en-US" dirty="0"/>
              <a:t>이후 </a:t>
            </a:r>
            <a:r>
              <a:rPr lang="en-US" altLang="ko-KR" dirty="0"/>
              <a:t>CPU Context</a:t>
            </a:r>
            <a:r>
              <a:rPr lang="ko-KR" altLang="en-US" dirty="0"/>
              <a:t>를 복원하는 명령</a:t>
            </a:r>
            <a:endParaRPr lang="en-US" altLang="ko-KR" dirty="0"/>
          </a:p>
          <a:p>
            <a:pPr lvl="1"/>
            <a:r>
              <a:rPr lang="ko-KR" altLang="en-US" dirty="0"/>
              <a:t>모든 레지스터를 완벽하게 제어 가능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ORET</a:t>
            </a:r>
            <a:r>
              <a:rPr lang="ko-KR" altLang="en-US" dirty="0"/>
              <a:t> </a:t>
            </a:r>
            <a:r>
              <a:rPr lang="en-US" altLang="ko-KR" dirty="0"/>
              <a:t>+</a:t>
            </a:r>
            <a:r>
              <a:rPr lang="ko-KR" altLang="en-US" dirty="0"/>
              <a:t> </a:t>
            </a:r>
            <a:r>
              <a:rPr lang="en-US" altLang="ko-KR" dirty="0"/>
              <a:t>CONT</a:t>
            </a:r>
          </a:p>
          <a:p>
            <a:pPr lvl="1"/>
            <a:r>
              <a:rPr lang="en-US" altLang="ko-KR" dirty="0"/>
              <a:t>ORET</a:t>
            </a:r>
            <a:r>
              <a:rPr lang="ko-KR" altLang="en-US" dirty="0"/>
              <a:t>을 이용하여 </a:t>
            </a:r>
            <a:r>
              <a:rPr lang="en-US" altLang="ko-KR" dirty="0" err="1"/>
              <a:t>rdi</a:t>
            </a:r>
            <a:r>
              <a:rPr lang="en-US" altLang="ko-KR" dirty="0"/>
              <a:t> </a:t>
            </a:r>
            <a:r>
              <a:rPr lang="ko-KR" altLang="en-US" dirty="0"/>
              <a:t>레지스터 설정 후 </a:t>
            </a:r>
            <a:r>
              <a:rPr lang="en-US" altLang="ko-KR" dirty="0"/>
              <a:t>CONT </a:t>
            </a:r>
            <a:r>
              <a:rPr lang="ko-KR" altLang="en-US" dirty="0"/>
              <a:t>이용하여 레지스터 값 호출</a:t>
            </a:r>
          </a:p>
        </p:txBody>
      </p:sp>
    </p:spTree>
    <p:extLst>
      <p:ext uri="{BB962C8B-B14F-4D97-AF65-F5344CB8AC3E}">
        <p14:creationId xmlns:p14="http://schemas.microsoft.com/office/powerpoint/2010/main" val="409821174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87A584D-D808-4C47-8DE7-4B3A80D40C6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Efficient Code-Reuse Attacks (Work flow)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CFCDB0-F0C1-4CBE-8D02-6B2E442A861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1. Payload Preparation</a:t>
            </a:r>
          </a:p>
          <a:p>
            <a:pPr lvl="1"/>
            <a:r>
              <a:rPr lang="en-US" altLang="ko-KR" dirty="0"/>
              <a:t>Enclave </a:t>
            </a:r>
            <a:r>
              <a:rPr lang="ko-KR" altLang="en-US" dirty="0"/>
              <a:t>바이너리 분석으로 </a:t>
            </a:r>
            <a:r>
              <a:rPr lang="en-US" altLang="ko-KR" dirty="0"/>
              <a:t>Gadget</a:t>
            </a:r>
            <a:r>
              <a:rPr lang="ko-KR" altLang="en-US" dirty="0"/>
              <a:t> 획득</a:t>
            </a:r>
            <a:endParaRPr lang="en-US" altLang="ko-KR" dirty="0"/>
          </a:p>
          <a:p>
            <a:pPr lvl="1"/>
            <a:r>
              <a:rPr lang="en-US" altLang="ko-KR" dirty="0"/>
              <a:t>Gadget</a:t>
            </a:r>
            <a:r>
              <a:rPr lang="ko-KR" altLang="en-US" dirty="0"/>
              <a:t>을 </a:t>
            </a:r>
            <a:r>
              <a:rPr lang="en-US" altLang="ko-KR" dirty="0" err="1"/>
              <a:t>chainning</a:t>
            </a:r>
            <a:r>
              <a:rPr lang="en-US" altLang="ko-KR" dirty="0"/>
              <a:t> </a:t>
            </a:r>
            <a:r>
              <a:rPr lang="ko-KR" altLang="en-US" dirty="0"/>
              <a:t>하여 </a:t>
            </a:r>
            <a:r>
              <a:rPr lang="en-US" altLang="ko-KR" dirty="0"/>
              <a:t>Payload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en-US" altLang="ko-KR" dirty="0" err="1"/>
              <a:t>Asm_oret</a:t>
            </a:r>
            <a:r>
              <a:rPr lang="en-US" altLang="ko-KR" dirty="0"/>
              <a:t>() </a:t>
            </a:r>
            <a:r>
              <a:rPr lang="ko-KR" altLang="en-US" dirty="0"/>
              <a:t>함수 </a:t>
            </a:r>
            <a:r>
              <a:rPr lang="en-US" altLang="ko-KR" dirty="0"/>
              <a:t>offset </a:t>
            </a:r>
            <a:r>
              <a:rPr lang="ko-KR" altLang="en-US" dirty="0"/>
              <a:t>확인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2. Fake structures Preparation</a:t>
            </a:r>
          </a:p>
          <a:p>
            <a:pPr lvl="1"/>
            <a:r>
              <a:rPr lang="en-US" altLang="ko-KR" dirty="0"/>
              <a:t>Enclave</a:t>
            </a:r>
            <a:r>
              <a:rPr lang="ko-KR" altLang="en-US" dirty="0"/>
              <a:t>는 외부 메모리 접근도 가능한 점을 이용하여 가짜 </a:t>
            </a:r>
            <a:r>
              <a:rPr lang="en-US" altLang="ko-KR" dirty="0"/>
              <a:t>structure </a:t>
            </a:r>
            <a:r>
              <a:rPr lang="ko-KR" altLang="en-US" dirty="0"/>
              <a:t>제작</a:t>
            </a:r>
            <a:endParaRPr lang="en-US" altLang="ko-KR" dirty="0"/>
          </a:p>
          <a:p>
            <a:pPr lvl="1"/>
            <a:r>
              <a:rPr lang="en-US" altLang="ko-KR" dirty="0"/>
              <a:t>CONT</a:t>
            </a:r>
            <a:r>
              <a:rPr lang="ko-KR" altLang="en-US" dirty="0"/>
              <a:t>을 위한 가짜 예외 정보 구조 및 가짜 </a:t>
            </a:r>
            <a:r>
              <a:rPr lang="ko-KR" altLang="en-US" dirty="0" err="1"/>
              <a:t>스텍</a:t>
            </a:r>
            <a:r>
              <a:rPr lang="ko-KR" altLang="en-US" dirty="0"/>
              <a:t> 구조</a:t>
            </a:r>
            <a:r>
              <a:rPr lang="en-US" altLang="ko-KR" dirty="0"/>
              <a:t>(ORET </a:t>
            </a:r>
            <a:r>
              <a:rPr lang="ko-KR" altLang="en-US" dirty="0"/>
              <a:t>재실행 위해</a:t>
            </a:r>
            <a:r>
              <a:rPr lang="en-US" altLang="ko-KR" dirty="0"/>
              <a:t>)</a:t>
            </a:r>
          </a:p>
          <a:p>
            <a:pPr lvl="1"/>
            <a:endParaRPr lang="en-US" altLang="ko-KR" dirty="0"/>
          </a:p>
          <a:p>
            <a:r>
              <a:rPr lang="en-US" altLang="ko-KR" dirty="0"/>
              <a:t>3. Attack execution</a:t>
            </a:r>
          </a:p>
          <a:p>
            <a:pPr lvl="1"/>
            <a:r>
              <a:rPr lang="ko-KR" altLang="en-US" dirty="0"/>
              <a:t>취약점 이용하여 </a:t>
            </a:r>
            <a:r>
              <a:rPr lang="en-US" altLang="ko-KR" dirty="0"/>
              <a:t>CONT </a:t>
            </a:r>
            <a:r>
              <a:rPr lang="ko-KR" altLang="en-US" dirty="0"/>
              <a:t>실행 후 </a:t>
            </a:r>
            <a:r>
              <a:rPr lang="en-US" altLang="ko-KR" dirty="0"/>
              <a:t>ORET + CONT loop </a:t>
            </a:r>
            <a:r>
              <a:rPr lang="ko-KR" altLang="en-US" dirty="0"/>
              <a:t>실행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825652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2F309EDB-4B86-4AE0-A397-04032B114C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5110" y="169568"/>
            <a:ext cx="11961780" cy="61420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816923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6377C5-9A46-4588-9458-998E78FA0E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SGX-Bomb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AACEFC1-2A46-47D6-AB3B-140F63B9D39E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Rowhammer</a:t>
            </a:r>
            <a:r>
              <a:rPr lang="en-US" altLang="ko-KR" dirty="0"/>
              <a:t> </a:t>
            </a:r>
            <a:r>
              <a:rPr lang="ko-KR" altLang="en-US" dirty="0"/>
              <a:t>공격을 이용한 </a:t>
            </a:r>
            <a:r>
              <a:rPr lang="en-US" altLang="ko-KR" dirty="0"/>
              <a:t>Bit flip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Bit flip</a:t>
            </a:r>
            <a:r>
              <a:rPr lang="ko-KR" altLang="en-US" dirty="0"/>
              <a:t>을 이용하여 </a:t>
            </a:r>
            <a:r>
              <a:rPr lang="en-US" altLang="ko-KR" dirty="0"/>
              <a:t>Enclave</a:t>
            </a:r>
            <a:r>
              <a:rPr lang="ko-KR" altLang="en-US" dirty="0"/>
              <a:t>의 무결성 검사 실패 유도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무결성 실패 </a:t>
            </a:r>
            <a:r>
              <a:rPr lang="en-US" altLang="ko-KR" dirty="0"/>
              <a:t>-&gt; System </a:t>
            </a:r>
            <a:r>
              <a:rPr lang="ko-KR" altLang="en-US" dirty="0"/>
              <a:t>정지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Dos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>
                <a:solidFill>
                  <a:srgbClr val="FF0000"/>
                </a:solidFill>
              </a:rPr>
              <a:t>User </a:t>
            </a:r>
            <a:r>
              <a:rPr lang="ko-KR" altLang="en-US" dirty="0">
                <a:solidFill>
                  <a:srgbClr val="FF0000"/>
                </a:solidFill>
              </a:rPr>
              <a:t>권한으로 공격 가능</a:t>
            </a:r>
          </a:p>
        </p:txBody>
      </p:sp>
      <p:pic>
        <p:nvPicPr>
          <p:cNvPr id="5" name="그림 4">
            <a:extLst>
              <a:ext uri="{FF2B5EF4-FFF2-40B4-BE49-F238E27FC236}">
                <a16:creationId xmlns:a16="http://schemas.microsoft.com/office/drawing/2014/main" id="{C58EAB84-7158-4143-B9DD-BCEC8F9358A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779657" y="2942999"/>
            <a:ext cx="3747634" cy="326730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1002319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653EC0B-FEA1-4CC8-B137-5DDBAE6BAA3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SGX-Bomb (Assumption)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34B57B3-45FE-40FA-A77C-0F3CDB669D48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ko-KR" altLang="en-US" dirty="0"/>
              <a:t>대상 </a:t>
            </a:r>
            <a:r>
              <a:rPr lang="ko-KR" altLang="en-US" dirty="0" err="1"/>
              <a:t>머신의</a:t>
            </a:r>
            <a:r>
              <a:rPr lang="ko-KR" altLang="en-US" dirty="0"/>
              <a:t> </a:t>
            </a:r>
            <a:r>
              <a:rPr lang="en-US" altLang="ko-KR" dirty="0"/>
              <a:t>DRAM </a:t>
            </a:r>
            <a:r>
              <a:rPr lang="ko-KR" altLang="en-US" dirty="0"/>
              <a:t>모듈은 </a:t>
            </a:r>
            <a:r>
              <a:rPr lang="en-US" altLang="ko-KR" dirty="0" err="1"/>
              <a:t>Rowhammer</a:t>
            </a:r>
            <a:r>
              <a:rPr lang="en-US" altLang="ko-KR" dirty="0"/>
              <a:t> </a:t>
            </a:r>
            <a:r>
              <a:rPr lang="ko-KR" altLang="en-US" dirty="0"/>
              <a:t>공격에 취약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유저 레벨의 실행 환경 및 </a:t>
            </a:r>
            <a:r>
              <a:rPr lang="en-US" altLang="ko-KR" dirty="0"/>
              <a:t>Enclave </a:t>
            </a:r>
            <a:r>
              <a:rPr lang="ko-KR" altLang="en-US" dirty="0"/>
              <a:t>프로그램 실행 가능 환경</a:t>
            </a:r>
            <a:endParaRPr lang="en-US" altLang="ko-KR" dirty="0"/>
          </a:p>
          <a:p>
            <a:endParaRPr lang="en-US" altLang="ko-KR" dirty="0"/>
          </a:p>
          <a:p>
            <a:r>
              <a:rPr lang="ko-KR" altLang="en-US" dirty="0"/>
              <a:t>공격자는 시스템에 물리적 접근 할 수 없음</a:t>
            </a:r>
            <a:r>
              <a:rPr lang="en-US" altLang="ko-KR" dirty="0"/>
              <a:t>.</a:t>
            </a:r>
            <a:br>
              <a:rPr lang="ko-KR" altLang="en-US" dirty="0"/>
            </a:b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76205175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125987C4-F07B-4AAD-A226-6B0F3DF26A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ROP(Return Oriented Programming) Attack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F440BE5-4489-4A98-8E73-61E445B4DE6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ROP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en-US" altLang="ko-KR" dirty="0" err="1"/>
              <a:t>strcpy</a:t>
            </a:r>
            <a:r>
              <a:rPr lang="en-US" altLang="ko-KR" dirty="0"/>
              <a:t>, </a:t>
            </a:r>
            <a:r>
              <a:rPr lang="en-US" altLang="ko-KR" dirty="0" err="1"/>
              <a:t>scanf</a:t>
            </a:r>
            <a:r>
              <a:rPr lang="ko-KR" altLang="en-US" dirty="0"/>
              <a:t>와 같은 취약점 있는 함수를 이용한 </a:t>
            </a:r>
            <a:r>
              <a:rPr lang="en-US" altLang="ko-KR" dirty="0">
                <a:solidFill>
                  <a:srgbClr val="FF0000"/>
                </a:solidFill>
              </a:rPr>
              <a:t>Buffer Overflow </a:t>
            </a:r>
            <a:r>
              <a:rPr lang="ko-KR" altLang="en-US" dirty="0">
                <a:solidFill>
                  <a:srgbClr val="FF0000"/>
                </a:solidFill>
              </a:rPr>
              <a:t>취약점이 있는 코드</a:t>
            </a:r>
            <a:r>
              <a:rPr lang="ko-KR" altLang="en-US" dirty="0"/>
              <a:t>를 </a:t>
            </a:r>
            <a:r>
              <a:rPr lang="en-US" altLang="ko-KR" dirty="0"/>
              <a:t>Gadget</a:t>
            </a:r>
            <a:r>
              <a:rPr lang="ko-KR" altLang="en-US" dirty="0"/>
              <a:t>을 이용하여 함수 호출 및 조작하는 공격</a:t>
            </a:r>
            <a:endParaRPr lang="en-US" altLang="ko-KR" dirty="0"/>
          </a:p>
          <a:p>
            <a:pPr lvl="1"/>
            <a:r>
              <a:rPr lang="ko-KR" altLang="en-US" dirty="0"/>
              <a:t>메모리 취약점을 막기 위한 방어 기법인 </a:t>
            </a:r>
            <a:r>
              <a:rPr lang="en-US" altLang="ko-KR" dirty="0"/>
              <a:t>ASLR, DEP </a:t>
            </a:r>
            <a:r>
              <a:rPr lang="ko-KR" altLang="en-US" dirty="0"/>
              <a:t>등도 우회 가능</a:t>
            </a:r>
            <a:endParaRPr lang="en-US" altLang="ko-KR" dirty="0"/>
          </a:p>
          <a:p>
            <a:pPr lvl="1"/>
            <a:endParaRPr lang="en-US" altLang="ko-KR" dirty="0"/>
          </a:p>
          <a:p>
            <a:pPr lvl="1"/>
            <a:endParaRPr lang="en-US" altLang="ko-KR" dirty="0"/>
          </a:p>
          <a:p>
            <a:pPr lvl="1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Gadget</a:t>
            </a:r>
          </a:p>
          <a:p>
            <a:pPr lvl="2"/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공격을 하기 위한 코드 조각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ASLR(Address Space Layout Randomization)</a:t>
            </a:r>
          </a:p>
          <a:p>
            <a:pPr lvl="2"/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실행 및 호출 할 때 마다 주소 배치를 무작위로 배정하는 기법</a:t>
            </a:r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2"/>
            <a:endParaRPr lang="en-US" altLang="ko-KR" dirty="0">
              <a:solidFill>
                <a:schemeClr val="accent3">
                  <a:lumMod val="75000"/>
                </a:schemeClr>
              </a:solidFill>
            </a:endParaRPr>
          </a:p>
          <a:p>
            <a:pPr lvl="1"/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DEP/NX(Data Execution Protection/Non Executable)</a:t>
            </a:r>
          </a:p>
          <a:p>
            <a:pPr lvl="2"/>
            <a:r>
              <a:rPr lang="ko-KR" altLang="en-US" dirty="0">
                <a:solidFill>
                  <a:schemeClr val="accent3">
                    <a:lumMod val="75000"/>
                  </a:schemeClr>
                </a:solidFill>
              </a:rPr>
              <a:t>코드 영역 제외한 다른 영역에서 실행 권한 </a:t>
            </a:r>
            <a:r>
              <a:rPr lang="en-US" altLang="ko-KR" dirty="0">
                <a:solidFill>
                  <a:schemeClr val="accent3">
                    <a:lumMod val="75000"/>
                  </a:schemeClr>
                </a:solidFill>
              </a:rPr>
              <a:t>x</a:t>
            </a:r>
          </a:p>
        </p:txBody>
      </p:sp>
    </p:spTree>
    <p:extLst>
      <p:ext uri="{BB962C8B-B14F-4D97-AF65-F5344CB8AC3E}">
        <p14:creationId xmlns:p14="http://schemas.microsoft.com/office/powerpoint/2010/main" val="412471189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FD14D-3212-4329-870D-0D6E5FF014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SGX-Bomb (Row Hammer Attack)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95D59879-19B8-41ED-A899-DE388A7E808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DRAM </a:t>
            </a:r>
            <a:r>
              <a:rPr lang="ko-KR" altLang="en-US" dirty="0"/>
              <a:t>의 하드웨어적 결함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Cell</a:t>
            </a:r>
            <a:r>
              <a:rPr lang="ko-KR" altLang="en-US" dirty="0"/>
              <a:t> 밀집도가 높아져서 한 </a:t>
            </a:r>
            <a:r>
              <a:rPr lang="en-US" altLang="ko-KR" dirty="0"/>
              <a:t>Row</a:t>
            </a:r>
            <a:r>
              <a:rPr lang="ko-KR" altLang="en-US" dirty="0"/>
              <a:t>에 반복적 접근을 할 경우 </a:t>
            </a:r>
            <a:r>
              <a:rPr lang="en-US" altLang="ko-KR" dirty="0"/>
              <a:t>bit flip </a:t>
            </a:r>
            <a:r>
              <a:rPr lang="ko-KR" altLang="en-US" dirty="0"/>
              <a:t>발생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DDR4</a:t>
            </a:r>
            <a:r>
              <a:rPr lang="ko-KR" altLang="en-US" dirty="0"/>
              <a:t>에서도 동일한 취약점 발견 사례 있음</a:t>
            </a:r>
          </a:p>
        </p:txBody>
      </p:sp>
    </p:spTree>
    <p:extLst>
      <p:ext uri="{BB962C8B-B14F-4D97-AF65-F5344CB8AC3E}">
        <p14:creationId xmlns:p14="http://schemas.microsoft.com/office/powerpoint/2010/main" val="144455942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3449998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DC1F535-7615-4E35-B1AF-DC5642C8C0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(</a:t>
            </a:r>
            <a:r>
              <a:rPr lang="en-US" altLang="ko-KR" dirty="0" err="1"/>
              <a:t>BufferOverflow</a:t>
            </a:r>
            <a:r>
              <a:rPr lang="en-US" altLang="ko-KR" dirty="0"/>
              <a:t>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C183A3C-00C1-447A-AD9D-1D04D14E337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 err="1"/>
              <a:t>Strcpy</a:t>
            </a:r>
            <a:r>
              <a:rPr lang="en-US" altLang="ko-KR" dirty="0"/>
              <a:t> </a:t>
            </a:r>
            <a:r>
              <a:rPr lang="ko-KR" altLang="en-US" dirty="0"/>
              <a:t>함수의 취약점을 이용한</a:t>
            </a:r>
            <a:r>
              <a:rPr lang="en-US" altLang="ko-KR" dirty="0"/>
              <a:t> Buffer Overflow </a:t>
            </a:r>
            <a:r>
              <a:rPr lang="ko-KR" altLang="en-US" dirty="0"/>
              <a:t>공격</a:t>
            </a:r>
            <a:endParaRPr lang="en-US" altLang="ko-KR" dirty="0"/>
          </a:p>
          <a:p>
            <a:r>
              <a:rPr lang="ko-KR" altLang="en-US" dirty="0"/>
              <a:t>함수 호출 후 </a:t>
            </a:r>
            <a:r>
              <a:rPr lang="en-US" altLang="ko-KR" dirty="0"/>
              <a:t>return </a:t>
            </a:r>
            <a:r>
              <a:rPr lang="ko-KR" altLang="en-US" dirty="0"/>
              <a:t>해야 하는 주소를 공격 코드로 분기</a:t>
            </a:r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85468F88-7758-437D-8038-904BCA2F184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06662" y="3429000"/>
            <a:ext cx="3954925" cy="2039258"/>
          </a:xfrm>
          <a:prstGeom prst="rect">
            <a:avLst/>
          </a:prstGeom>
        </p:spPr>
      </p:pic>
      <p:pic>
        <p:nvPicPr>
          <p:cNvPr id="6" name="그림 5">
            <a:extLst>
              <a:ext uri="{FF2B5EF4-FFF2-40B4-BE49-F238E27FC236}">
                <a16:creationId xmlns:a16="http://schemas.microsoft.com/office/drawing/2014/main" id="{07078F15-87B5-4E12-89DD-AA76093107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23272" y="2390095"/>
            <a:ext cx="4602193" cy="382020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7562979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4A3848B-5CF0-401D-8D05-A92E74ED6F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Background (ROP </a:t>
            </a:r>
            <a:r>
              <a:rPr lang="ko-KR" altLang="en-US" dirty="0"/>
              <a:t>기본</a:t>
            </a:r>
            <a:r>
              <a:rPr lang="en-US" altLang="ko-KR" dirty="0"/>
              <a:t>)</a:t>
            </a:r>
            <a:endParaRPr lang="ko-KR" altLang="en-US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A1FFB515-F6BA-4492-9C16-A5C275896CE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40527" y="2343002"/>
            <a:ext cx="4130343" cy="3977453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6F94CF5F-7F5A-4E53-890D-E679E18B697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0405" y="2722004"/>
            <a:ext cx="3730122" cy="3219450"/>
          </a:xfrm>
          <a:prstGeom prst="rect">
            <a:avLst/>
          </a:prstGeom>
        </p:spPr>
      </p:pic>
      <p:sp>
        <p:nvSpPr>
          <p:cNvPr id="7" name="텍스트 개체 틀 2">
            <a:extLst>
              <a:ext uri="{FF2B5EF4-FFF2-40B4-BE49-F238E27FC236}">
                <a16:creationId xmlns:a16="http://schemas.microsoft.com/office/drawing/2014/main" id="{1E523E14-93D0-447E-A498-31B344EA7465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0405" y="1181603"/>
            <a:ext cx="11369675" cy="5057775"/>
          </a:xfrm>
        </p:spPr>
        <p:txBody>
          <a:bodyPr/>
          <a:lstStyle/>
          <a:p>
            <a:pPr marL="285750" indent="-285750"/>
            <a:r>
              <a:rPr lang="ko-KR" altLang="en-US" dirty="0"/>
              <a:t>함수 호출 과정에서 </a:t>
            </a:r>
            <a:r>
              <a:rPr lang="en-US" altLang="ko-KR" dirty="0"/>
              <a:t>Stack Memory</a:t>
            </a:r>
            <a:r>
              <a:rPr lang="ko-KR" altLang="en-US" dirty="0"/>
              <a:t>를 이용한 </a:t>
            </a:r>
            <a:r>
              <a:rPr lang="en-US" altLang="ko-KR" dirty="0"/>
              <a:t>Parameter </a:t>
            </a:r>
            <a:r>
              <a:rPr lang="ko-KR" altLang="en-US" dirty="0"/>
              <a:t>전달</a:t>
            </a:r>
            <a:endParaRPr lang="en-US" altLang="ko-KR" dirty="0"/>
          </a:p>
          <a:p>
            <a:pPr marL="285750" indent="-285750"/>
            <a:r>
              <a:rPr lang="ko-KR" altLang="en-US" dirty="0"/>
              <a:t>함수 끝나면 이전 실행했던 </a:t>
            </a:r>
            <a:r>
              <a:rPr lang="en-US" altLang="ko-KR" dirty="0"/>
              <a:t>Code</a:t>
            </a:r>
            <a:r>
              <a:rPr lang="ko-KR" altLang="en-US" dirty="0"/>
              <a:t>로 </a:t>
            </a:r>
            <a:r>
              <a:rPr lang="en-US" altLang="ko-KR" dirty="0"/>
              <a:t>Jump</a:t>
            </a:r>
            <a:endParaRPr lang="ko-KR" altLang="en-US" dirty="0"/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FBEF4473-1C31-46F1-AE79-B793E66D378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56170" y="2108000"/>
            <a:ext cx="3644822" cy="41313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653882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ABE3F-0F15-4CB4-B65C-9307BF11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/>
              <a:t>ROP </a:t>
            </a:r>
            <a:r>
              <a:rPr lang="ko-KR" altLang="en-US" dirty="0"/>
              <a:t>메모리 보안 우회 기법 </a:t>
            </a:r>
            <a:r>
              <a:rPr lang="en-US" altLang="ko-KR" dirty="0"/>
              <a:t>(Link)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5F2153-9D5E-4870-A345-14A846C04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Link </a:t>
            </a:r>
            <a:r>
              <a:rPr lang="ko-KR" altLang="en-US" dirty="0"/>
              <a:t>란</a:t>
            </a:r>
            <a:r>
              <a:rPr lang="en-US" altLang="ko-KR" dirty="0"/>
              <a:t>?</a:t>
            </a:r>
          </a:p>
          <a:p>
            <a:pPr lvl="1"/>
            <a:r>
              <a:rPr lang="ko-KR" altLang="en-US" dirty="0"/>
              <a:t>필요한</a:t>
            </a:r>
            <a:r>
              <a:rPr lang="en-US" altLang="ko-KR" dirty="0"/>
              <a:t> </a:t>
            </a:r>
            <a:r>
              <a:rPr lang="ko-KR" altLang="en-US" dirty="0"/>
              <a:t>오브젝트 파일을 연결시키는 작업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Static Link</a:t>
            </a:r>
          </a:p>
          <a:p>
            <a:pPr lvl="1"/>
            <a:r>
              <a:rPr lang="ko-KR" altLang="en-US" dirty="0"/>
              <a:t>라이브러리 코드를 실행 파일 내부에 함께 컴파일</a:t>
            </a:r>
            <a:endParaRPr lang="en-US" altLang="ko-KR" dirty="0"/>
          </a:p>
          <a:p>
            <a:pPr lvl="1"/>
            <a:r>
              <a:rPr lang="ko-KR" altLang="en-US" dirty="0"/>
              <a:t>함수 액세스 속도 빠르지만 실행 파일 커짐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en-US" altLang="ko-KR" dirty="0"/>
              <a:t>Dynamic Link</a:t>
            </a:r>
          </a:p>
          <a:p>
            <a:pPr lvl="1"/>
            <a:r>
              <a:rPr lang="ko-KR" altLang="en-US" dirty="0"/>
              <a:t>공유 라이브러리 사용</a:t>
            </a:r>
            <a:endParaRPr lang="en-US" altLang="ko-KR" dirty="0"/>
          </a:p>
          <a:p>
            <a:pPr lvl="1"/>
            <a:r>
              <a:rPr lang="ko-KR" altLang="en-US" dirty="0"/>
              <a:t>코드 크기 작지만 실행 속도 느림</a:t>
            </a:r>
            <a:endParaRPr lang="en-US" altLang="ko-KR" dirty="0"/>
          </a:p>
          <a:p>
            <a:pPr lvl="1"/>
            <a:r>
              <a:rPr lang="ko-KR" altLang="en-US" dirty="0"/>
              <a:t>라이브러리 파일 없으면 실행 </a:t>
            </a:r>
            <a:r>
              <a:rPr lang="en-US" altLang="ko-KR" dirty="0"/>
              <a:t>x</a:t>
            </a:r>
          </a:p>
        </p:txBody>
      </p:sp>
      <p:grpSp>
        <p:nvGrpSpPr>
          <p:cNvPr id="8" name="그룹 7">
            <a:extLst>
              <a:ext uri="{FF2B5EF4-FFF2-40B4-BE49-F238E27FC236}">
                <a16:creationId xmlns:a16="http://schemas.microsoft.com/office/drawing/2014/main" id="{7CCBD781-BB30-48FE-B983-F5D08379D069}"/>
              </a:ext>
            </a:extLst>
          </p:cNvPr>
          <p:cNvGrpSpPr/>
          <p:nvPr/>
        </p:nvGrpSpPr>
        <p:grpSpPr>
          <a:xfrm>
            <a:off x="6146272" y="3931776"/>
            <a:ext cx="2687566" cy="2512002"/>
            <a:chOff x="2172596" y="3919698"/>
            <a:chExt cx="2687566" cy="2512002"/>
          </a:xfrm>
        </p:grpSpPr>
        <p:pic>
          <p:nvPicPr>
            <p:cNvPr id="4" name="그림 3">
              <a:extLst>
                <a:ext uri="{FF2B5EF4-FFF2-40B4-BE49-F238E27FC236}">
                  <a16:creationId xmlns:a16="http://schemas.microsoft.com/office/drawing/2014/main" id="{0157EB90-D8AB-4F61-96E2-F60E5AF3513F}"/>
                </a:ext>
              </a:extLst>
            </p:cNvPr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2172596" y="3919698"/>
              <a:ext cx="2687566" cy="2142671"/>
            </a:xfrm>
            <a:prstGeom prst="rect">
              <a:avLst/>
            </a:prstGeom>
          </p:spPr>
        </p:pic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94AD9E1E-DEAC-444F-B327-1A817E8A2541}"/>
                </a:ext>
              </a:extLst>
            </p:cNvPr>
            <p:cNvSpPr txBox="1"/>
            <p:nvPr/>
          </p:nvSpPr>
          <p:spPr>
            <a:xfrm>
              <a:off x="2893677" y="6062368"/>
              <a:ext cx="1245403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Static Link</a:t>
              </a:r>
              <a:endParaRPr lang="ko-KR" altLang="en-US" dirty="0"/>
            </a:p>
          </p:txBody>
        </p:sp>
      </p:grpSp>
      <p:grpSp>
        <p:nvGrpSpPr>
          <p:cNvPr id="9" name="그룹 8">
            <a:extLst>
              <a:ext uri="{FF2B5EF4-FFF2-40B4-BE49-F238E27FC236}">
                <a16:creationId xmlns:a16="http://schemas.microsoft.com/office/drawing/2014/main" id="{FCF9FCFE-60C2-4461-A2E6-4F8C88237D56}"/>
              </a:ext>
            </a:extLst>
          </p:cNvPr>
          <p:cNvGrpSpPr/>
          <p:nvPr/>
        </p:nvGrpSpPr>
        <p:grpSpPr>
          <a:xfrm>
            <a:off x="8908106" y="3931776"/>
            <a:ext cx="2871974" cy="2499923"/>
            <a:chOff x="7681060" y="3919697"/>
            <a:chExt cx="2871974" cy="2499923"/>
          </a:xfrm>
        </p:grpSpPr>
        <p:pic>
          <p:nvPicPr>
            <p:cNvPr id="5" name="그림 4">
              <a:extLst>
                <a:ext uri="{FF2B5EF4-FFF2-40B4-BE49-F238E27FC236}">
                  <a16:creationId xmlns:a16="http://schemas.microsoft.com/office/drawing/2014/main" id="{BBBD96EF-E91B-45E3-BD06-6ED96F0C8939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7681060" y="3919697"/>
              <a:ext cx="2871974" cy="2142671"/>
            </a:xfrm>
            <a:prstGeom prst="rect">
              <a:avLst/>
            </a:prstGeom>
          </p:spPr>
        </p:pic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E8EEC2D2-D7ED-48F5-A6D7-21C0BA1BC0E6}"/>
                </a:ext>
              </a:extLst>
            </p:cNvPr>
            <p:cNvSpPr txBox="1"/>
            <p:nvPr/>
          </p:nvSpPr>
          <p:spPr>
            <a:xfrm>
              <a:off x="8324777" y="6050288"/>
              <a:ext cx="158454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altLang="ko-KR" dirty="0"/>
                <a:t>Dynamic Link</a:t>
              </a:r>
              <a:endParaRPr lang="ko-KR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88061413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ABE3F-0F15-4CB4-B65C-9307BF11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 </a:t>
            </a:r>
            <a:r>
              <a:rPr lang="ko-KR" altLang="en-US" dirty="0"/>
              <a:t>메모리 보안 우회 기법 </a:t>
            </a:r>
            <a:r>
              <a:rPr lang="en-US" altLang="ko-KR" dirty="0"/>
              <a:t>(PLT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GOT)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5F2153-9D5E-4870-A345-14A846C04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/>
          <a:lstStyle/>
          <a:p>
            <a:r>
              <a:rPr lang="en-US" altLang="ko-KR" dirty="0"/>
              <a:t>PLT (Procedure Linkage Table)</a:t>
            </a:r>
          </a:p>
          <a:p>
            <a:pPr lvl="1"/>
            <a:r>
              <a:rPr lang="ko-KR" altLang="en-US" dirty="0"/>
              <a:t>외부 프로시저 연결 테이블</a:t>
            </a:r>
            <a:r>
              <a:rPr lang="en-US" altLang="ko-KR" dirty="0"/>
              <a:t>.</a:t>
            </a:r>
          </a:p>
          <a:p>
            <a:pPr lvl="1"/>
            <a:r>
              <a:rPr lang="en-US" altLang="ko-KR" dirty="0"/>
              <a:t> PLT</a:t>
            </a:r>
            <a:r>
              <a:rPr lang="ko-KR" altLang="en-US" dirty="0"/>
              <a:t>를 통해 다른 라이브러리에 있는 프로시저를 호출해 사용할 수 있다</a:t>
            </a:r>
            <a:r>
              <a:rPr lang="en-US" altLang="ko-KR" dirty="0"/>
              <a:t>.</a:t>
            </a:r>
          </a:p>
          <a:p>
            <a:endParaRPr lang="en-US" altLang="ko-KR" dirty="0"/>
          </a:p>
          <a:p>
            <a:r>
              <a:rPr lang="en-US" altLang="ko-KR" dirty="0"/>
              <a:t>GOT (Global Offset Table)</a:t>
            </a:r>
            <a:r>
              <a:rPr lang="ko-KR" altLang="en-US" dirty="0"/>
              <a:t> </a:t>
            </a:r>
            <a:endParaRPr lang="en-US" altLang="ko-KR" dirty="0"/>
          </a:p>
          <a:p>
            <a:pPr lvl="1"/>
            <a:r>
              <a:rPr lang="en-US" altLang="ko-KR" dirty="0"/>
              <a:t>PLT</a:t>
            </a:r>
            <a:r>
              <a:rPr lang="ko-KR" altLang="en-US" dirty="0"/>
              <a:t>가 참조하는 테이블</a:t>
            </a:r>
            <a:r>
              <a:rPr lang="en-US" altLang="ko-KR" dirty="0"/>
              <a:t>. </a:t>
            </a:r>
            <a:r>
              <a:rPr lang="ko-KR" altLang="en-US" dirty="0"/>
              <a:t>프로시저들의 주소 저장</a:t>
            </a:r>
          </a:p>
        </p:txBody>
      </p:sp>
      <p:pic>
        <p:nvPicPr>
          <p:cNvPr id="8" name="그림 7">
            <a:extLst>
              <a:ext uri="{FF2B5EF4-FFF2-40B4-BE49-F238E27FC236}">
                <a16:creationId xmlns:a16="http://schemas.microsoft.com/office/drawing/2014/main" id="{63464A95-0FDE-4CF3-BB5A-764E79D7E3F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557118" y="3867362"/>
            <a:ext cx="3141508" cy="2342938"/>
          </a:xfrm>
          <a:prstGeom prst="rect">
            <a:avLst/>
          </a:prstGeom>
        </p:spPr>
      </p:pic>
      <p:pic>
        <p:nvPicPr>
          <p:cNvPr id="9" name="그림 8">
            <a:extLst>
              <a:ext uri="{FF2B5EF4-FFF2-40B4-BE49-F238E27FC236}">
                <a16:creationId xmlns:a16="http://schemas.microsoft.com/office/drawing/2014/main" id="{391DE7C6-C2DD-4CA2-953A-F9F66C21210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9943" y="3867362"/>
            <a:ext cx="3371201" cy="23429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12041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21CABE3F-0F15-4CB4-B65C-9307BF1116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/>
              <a:t>ROP </a:t>
            </a:r>
            <a:r>
              <a:rPr lang="ko-KR" altLang="en-US" dirty="0"/>
              <a:t>메모리 보안 우회 기법 </a:t>
            </a:r>
            <a:r>
              <a:rPr lang="en-US" altLang="ko-KR" dirty="0"/>
              <a:t>(PLT</a:t>
            </a:r>
            <a:r>
              <a:rPr lang="ko-KR" altLang="en-US" dirty="0"/>
              <a:t> </a:t>
            </a:r>
            <a:r>
              <a:rPr lang="en-US" altLang="ko-KR" dirty="0"/>
              <a:t>&amp;</a:t>
            </a:r>
            <a:r>
              <a:rPr lang="ko-KR" altLang="en-US" dirty="0"/>
              <a:t> </a:t>
            </a:r>
            <a:r>
              <a:rPr lang="en-US" altLang="ko-KR" dirty="0"/>
              <a:t>GOT)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A5F2153-9D5E-4870-A345-14A846C044F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r>
              <a:rPr lang="en-US" altLang="ko-KR" dirty="0"/>
              <a:t>ASLR </a:t>
            </a:r>
            <a:r>
              <a:rPr lang="ko-KR" altLang="en-US" dirty="0"/>
              <a:t>우회 기법</a:t>
            </a:r>
            <a:endParaRPr lang="en-US" altLang="ko-KR" dirty="0"/>
          </a:p>
          <a:p>
            <a:pPr lvl="1"/>
            <a:r>
              <a:rPr lang="ko-KR" altLang="en-US" dirty="0"/>
              <a:t>라이브러리 코드의 주소를 이용</a:t>
            </a:r>
            <a:endParaRPr lang="en-US" altLang="ko-KR" dirty="0"/>
          </a:p>
          <a:p>
            <a:pPr lvl="1"/>
            <a:r>
              <a:rPr lang="en-US" altLang="ko-KR" dirty="0"/>
              <a:t>GOT </a:t>
            </a:r>
            <a:r>
              <a:rPr lang="ko-KR" altLang="en-US" dirty="0"/>
              <a:t>주소를 공격자가 원하는 함수로 변환하여 공격 코드</a:t>
            </a:r>
            <a:r>
              <a:rPr lang="en-US" altLang="ko-KR" dirty="0"/>
              <a:t> </a:t>
            </a:r>
            <a:r>
              <a:rPr lang="ko-KR" altLang="en-US" dirty="0"/>
              <a:t>실행</a:t>
            </a:r>
            <a:endParaRPr lang="en-US" altLang="ko-KR" dirty="0"/>
          </a:p>
          <a:p>
            <a:pPr lvl="1"/>
            <a:r>
              <a:rPr lang="en-US" altLang="ko-KR" dirty="0"/>
              <a:t>ASLR</a:t>
            </a:r>
            <a:r>
              <a:rPr lang="ko-KR" altLang="en-US" dirty="0"/>
              <a:t>로 인한 주소 랜덤화 우회 가능</a:t>
            </a:r>
            <a:endParaRPr lang="en-US" altLang="ko-KR" dirty="0"/>
          </a:p>
          <a:p>
            <a:pPr lvl="1"/>
            <a:r>
              <a:rPr lang="en-US" altLang="ko-KR" dirty="0"/>
              <a:t>RTL Chaining</a:t>
            </a:r>
            <a:r>
              <a:rPr lang="ko-KR" altLang="en-US" dirty="0"/>
              <a:t>을 이용해서 </a:t>
            </a:r>
            <a:r>
              <a:rPr lang="en-US" altLang="ko-KR" dirty="0"/>
              <a:t>Parameter </a:t>
            </a:r>
            <a:r>
              <a:rPr lang="ko-KR" altLang="en-US" dirty="0"/>
              <a:t>변환 후 공격 코드 실행</a:t>
            </a:r>
            <a:endParaRPr lang="en-US" altLang="ko-KR" dirty="0"/>
          </a:p>
        </p:txBody>
      </p:sp>
      <p:pic>
        <p:nvPicPr>
          <p:cNvPr id="4" name="그림 3">
            <a:extLst>
              <a:ext uri="{FF2B5EF4-FFF2-40B4-BE49-F238E27FC236}">
                <a16:creationId xmlns:a16="http://schemas.microsoft.com/office/drawing/2014/main" id="{F29E8C9D-EA04-4B43-8233-56FCCB5B73C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187370" y="3428999"/>
            <a:ext cx="4238625" cy="2906847"/>
          </a:xfrm>
          <a:prstGeom prst="rect">
            <a:avLst/>
          </a:prstGeom>
        </p:spPr>
      </p:pic>
      <p:pic>
        <p:nvPicPr>
          <p:cNvPr id="5" name="그림 4">
            <a:extLst>
              <a:ext uri="{FF2B5EF4-FFF2-40B4-BE49-F238E27FC236}">
                <a16:creationId xmlns:a16="http://schemas.microsoft.com/office/drawing/2014/main" id="{790D3C2E-D63D-4509-97F5-CDF8E4BCF66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57375" y="3428999"/>
            <a:ext cx="4238625" cy="2906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299328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40E8B7A-D398-41F4-BAF8-2A7194D6DA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altLang="ko-KR" dirty="0" err="1"/>
              <a:t>Haking</a:t>
            </a:r>
            <a:r>
              <a:rPr lang="en-US" altLang="ko-KR" dirty="0"/>
              <a:t> in Darkness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71EBCCA7-BACF-4F8F-98E1-2DB4401D3D3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ROP</a:t>
            </a:r>
            <a:r>
              <a:rPr lang="ko-KR" altLang="en-US" dirty="0"/>
              <a:t>를 이용한 메모리 손상 취약점 이용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Enclave</a:t>
            </a:r>
            <a:r>
              <a:rPr lang="ko-KR" altLang="en-US" dirty="0"/>
              <a:t>의 상태를 </a:t>
            </a:r>
            <a:r>
              <a:rPr lang="en-US" altLang="ko-KR" dirty="0"/>
              <a:t>3</a:t>
            </a:r>
            <a:r>
              <a:rPr lang="ko-KR" altLang="en-US" dirty="0"/>
              <a:t>개의 </a:t>
            </a:r>
            <a:r>
              <a:rPr lang="en-US" altLang="ko-KR" dirty="0"/>
              <a:t>Oracle</a:t>
            </a:r>
            <a:r>
              <a:rPr lang="ko-KR" altLang="en-US" dirty="0"/>
              <a:t>을 이용해 전송</a:t>
            </a:r>
            <a:endParaRPr lang="en-US" altLang="ko-KR" dirty="0"/>
          </a:p>
          <a:p>
            <a:pPr marL="0" indent="0">
              <a:buNone/>
            </a:pPr>
            <a:r>
              <a:rPr lang="en-US" altLang="ko-KR" dirty="0">
                <a:solidFill>
                  <a:srgbClr val="FF0000"/>
                </a:solidFill>
              </a:rPr>
              <a:t>	</a:t>
            </a:r>
            <a:r>
              <a:rPr lang="en-US" altLang="ko-KR" sz="1800" dirty="0">
                <a:solidFill>
                  <a:srgbClr val="FF0000"/>
                </a:solidFill>
              </a:rPr>
              <a:t>(1) ret </a:t>
            </a:r>
            <a:r>
              <a:rPr lang="ko-KR" altLang="en-US" sz="1800" dirty="0">
                <a:solidFill>
                  <a:srgbClr val="FF0000"/>
                </a:solidFill>
              </a:rPr>
              <a:t>명령 전에 레지스터 팝 수 감지 </a:t>
            </a:r>
            <a:r>
              <a:rPr lang="en-US" altLang="ko-KR" sz="1800" dirty="0">
                <a:solidFill>
                  <a:srgbClr val="FF0000"/>
                </a:solidFill>
              </a:rPr>
              <a:t>(2) Enclave</a:t>
            </a:r>
            <a:r>
              <a:rPr lang="ko-KR" altLang="en-US" sz="1800" dirty="0">
                <a:solidFill>
                  <a:srgbClr val="FF0000"/>
                </a:solidFill>
              </a:rPr>
              <a:t> 레지스터 값을 공개 </a:t>
            </a:r>
            <a:r>
              <a:rPr lang="en-US" altLang="ko-KR" sz="1800" dirty="0">
                <a:solidFill>
                  <a:srgbClr val="FF0000"/>
                </a:solidFill>
              </a:rPr>
              <a:t>(3) Enclave</a:t>
            </a:r>
            <a:r>
              <a:rPr lang="ko-KR" altLang="en-US" sz="1800" dirty="0">
                <a:solidFill>
                  <a:srgbClr val="FF0000"/>
                </a:solidFill>
              </a:rPr>
              <a:t> 메모리 내용 누출</a:t>
            </a:r>
            <a:endParaRPr lang="en-US" altLang="ko-KR" sz="1800" dirty="0">
              <a:solidFill>
                <a:srgbClr val="FF0000"/>
              </a:solidFill>
            </a:endParaRPr>
          </a:p>
          <a:p>
            <a:endParaRPr lang="en-US" altLang="ko-KR" dirty="0"/>
          </a:p>
          <a:p>
            <a:r>
              <a:rPr lang="en-US" altLang="ko-KR" dirty="0"/>
              <a:t>ROP</a:t>
            </a:r>
            <a:r>
              <a:rPr lang="ko-KR" altLang="en-US" dirty="0"/>
              <a:t>를 이용한 </a:t>
            </a:r>
            <a:r>
              <a:rPr lang="en-US" altLang="ko-KR" dirty="0"/>
              <a:t>Malware </a:t>
            </a:r>
            <a:r>
              <a:rPr lang="ko-KR" altLang="en-US" dirty="0"/>
              <a:t>실행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Malware</a:t>
            </a:r>
            <a:r>
              <a:rPr lang="ko-KR" altLang="en-US" dirty="0"/>
              <a:t>를 이용한 </a:t>
            </a:r>
            <a:r>
              <a:rPr lang="en-US" altLang="ko-KR" dirty="0"/>
              <a:t>MITM(Man in the Middle) Attack </a:t>
            </a:r>
            <a:r>
              <a:rPr lang="ko-KR" altLang="en-US" dirty="0"/>
              <a:t>가능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Malware</a:t>
            </a:r>
            <a:r>
              <a:rPr lang="ko-KR" altLang="en-US" dirty="0"/>
              <a:t>를 활용한 </a:t>
            </a:r>
            <a:r>
              <a:rPr lang="en-US" altLang="ko-KR" dirty="0"/>
              <a:t>Remote Attestation </a:t>
            </a:r>
            <a:r>
              <a:rPr lang="ko-KR" altLang="en-US" dirty="0"/>
              <a:t>조작 가능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292011499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C1D617-52A9-43A2-A842-085699FE1D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dirty="0" err="1"/>
              <a:t>Haking</a:t>
            </a:r>
            <a:r>
              <a:rPr lang="en-US" altLang="ko-KR" dirty="0"/>
              <a:t> in Darkness (Assumption)</a:t>
            </a:r>
            <a:endParaRPr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242DA0C-C99B-49BA-9A40-11C2F368179C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 lnSpcReduction="10000"/>
          </a:bodyPr>
          <a:lstStyle/>
          <a:p>
            <a:r>
              <a:rPr lang="en-US" altLang="ko-KR" dirty="0"/>
              <a:t> </a:t>
            </a:r>
            <a:r>
              <a:rPr lang="ko-KR" altLang="en-US" dirty="0"/>
              <a:t>코드에 </a:t>
            </a:r>
            <a:r>
              <a:rPr lang="en-US" altLang="ko-KR" dirty="0"/>
              <a:t>ENCLU </a:t>
            </a:r>
            <a:r>
              <a:rPr lang="ko-KR" altLang="en-US" dirty="0"/>
              <a:t>명령이 있어야함</a:t>
            </a:r>
            <a:endParaRPr lang="en-US" altLang="ko-KR" dirty="0"/>
          </a:p>
          <a:p>
            <a:pPr lvl="1"/>
            <a:r>
              <a:rPr lang="en-US" altLang="ko-KR" dirty="0"/>
              <a:t>Gadget</a:t>
            </a:r>
            <a:r>
              <a:rPr lang="ko-KR" altLang="en-US" dirty="0"/>
              <a:t>을 찾을 때 사용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 코드에 </a:t>
            </a:r>
            <a:r>
              <a:rPr lang="en-US" altLang="ko-KR" dirty="0"/>
              <a:t>ROP gadget </a:t>
            </a:r>
            <a:r>
              <a:rPr lang="ko-KR" altLang="en-US" dirty="0"/>
              <a:t>이 있어야함 </a:t>
            </a:r>
            <a:r>
              <a:rPr lang="en-US" altLang="ko-KR" dirty="0"/>
              <a:t>(pop</a:t>
            </a:r>
            <a:r>
              <a:rPr lang="ko-KR" altLang="en-US" dirty="0"/>
              <a:t> </a:t>
            </a:r>
            <a:r>
              <a:rPr lang="en-US" altLang="ko-KR" dirty="0"/>
              <a:t>register)</a:t>
            </a:r>
          </a:p>
          <a:p>
            <a:pPr lvl="1"/>
            <a:r>
              <a:rPr lang="ko-KR" altLang="en-US" dirty="0"/>
              <a:t>레지스터를 이용해 </a:t>
            </a:r>
            <a:r>
              <a:rPr lang="en-US" altLang="ko-KR" dirty="0"/>
              <a:t>Parameter </a:t>
            </a:r>
            <a:r>
              <a:rPr lang="ko-KR" altLang="en-US" dirty="0"/>
              <a:t>전달</a:t>
            </a:r>
            <a:endParaRPr lang="en-US" altLang="ko-KR" dirty="0"/>
          </a:p>
          <a:p>
            <a:pPr lvl="1"/>
            <a:endParaRPr lang="en-US" altLang="ko-KR" dirty="0"/>
          </a:p>
          <a:p>
            <a:r>
              <a:rPr lang="ko-KR" altLang="en-US" dirty="0"/>
              <a:t> 코드에 취약점</a:t>
            </a:r>
            <a:r>
              <a:rPr lang="en-US" altLang="ko-KR" dirty="0"/>
              <a:t> </a:t>
            </a:r>
            <a:r>
              <a:rPr lang="ko-KR" altLang="en-US" dirty="0"/>
              <a:t>함수가 있어야함 </a:t>
            </a:r>
            <a:r>
              <a:rPr lang="en-US" altLang="ko-KR" dirty="0"/>
              <a:t>(</a:t>
            </a:r>
            <a:r>
              <a:rPr lang="en-US" altLang="ko-KR" dirty="0" err="1"/>
              <a:t>memcpy</a:t>
            </a:r>
            <a:r>
              <a:rPr lang="en-US" altLang="ko-KR" dirty="0"/>
              <a:t>, </a:t>
            </a:r>
            <a:r>
              <a:rPr lang="en-US" altLang="ko-KR" dirty="0" err="1"/>
              <a:t>strcpy</a:t>
            </a:r>
            <a:r>
              <a:rPr lang="en-US" altLang="ko-KR" dirty="0"/>
              <a:t>, etc..)</a:t>
            </a:r>
          </a:p>
          <a:p>
            <a:endParaRPr lang="en-US" altLang="ko-KR" dirty="0"/>
          </a:p>
          <a:p>
            <a:r>
              <a:rPr lang="en-US" altLang="ko-KR" dirty="0"/>
              <a:t> Enclave </a:t>
            </a:r>
            <a:r>
              <a:rPr lang="ko-KR" altLang="en-US" dirty="0"/>
              <a:t>내부 접근을 제외한 </a:t>
            </a:r>
            <a:r>
              <a:rPr lang="en-US" altLang="ko-KR" dirty="0"/>
              <a:t>System </a:t>
            </a:r>
            <a:r>
              <a:rPr lang="ko-KR" altLang="en-US" dirty="0"/>
              <a:t>전체 권한이 있어야함</a:t>
            </a:r>
            <a:endParaRPr lang="en-US" altLang="ko-KR" dirty="0"/>
          </a:p>
          <a:p>
            <a:endParaRPr lang="en-US" altLang="ko-KR" dirty="0"/>
          </a:p>
          <a:p>
            <a:r>
              <a:rPr lang="en-US" altLang="ko-KR" dirty="0"/>
              <a:t> Intel</a:t>
            </a:r>
            <a:r>
              <a:rPr lang="ko-KR" altLang="en-US" dirty="0"/>
              <a:t>의 표준 </a:t>
            </a:r>
            <a:r>
              <a:rPr lang="en-US" altLang="ko-KR" dirty="0"/>
              <a:t>SDK</a:t>
            </a:r>
            <a:r>
              <a:rPr lang="ko-KR" altLang="en-US" dirty="0"/>
              <a:t>로 컴파일 해야함</a:t>
            </a:r>
            <a:endParaRPr lang="en-US" altLang="ko-KR" dirty="0"/>
          </a:p>
        </p:txBody>
      </p:sp>
    </p:spTree>
    <p:extLst>
      <p:ext uri="{BB962C8B-B14F-4D97-AF65-F5344CB8AC3E}">
        <p14:creationId xmlns:p14="http://schemas.microsoft.com/office/powerpoint/2010/main" val="1594761860"/>
      </p:ext>
    </p:extLst>
  </p:cSld>
  <p:clrMapOvr>
    <a:masterClrMapping/>
  </p:clrMapOvr>
</p:sld>
</file>

<file path=ppt/theme/theme1.xml><?xml version="1.0" encoding="utf-8"?>
<a:theme xmlns:a="http://schemas.openxmlformats.org/drawingml/2006/main" name="CryptoCraft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606</TotalTime>
  <Words>760</Words>
  <Application>Microsoft Macintosh PowerPoint</Application>
  <PresentationFormat>와이드스크린</PresentationFormat>
  <Paragraphs>154</Paragraphs>
  <Slides>21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2</vt:i4>
      </vt:variant>
      <vt:variant>
        <vt:lpstr>슬라이드 제목</vt:lpstr>
      </vt:variant>
      <vt:variant>
        <vt:i4>21</vt:i4>
      </vt:variant>
    </vt:vector>
  </HeadingPairs>
  <TitlesOfParts>
    <vt:vector size="25" baseType="lpstr">
      <vt:lpstr>맑은 고딕</vt:lpstr>
      <vt:lpstr>Arial</vt:lpstr>
      <vt:lpstr>CryptoCraft 테마</vt:lpstr>
      <vt:lpstr>제목 테마</vt:lpstr>
      <vt:lpstr>ROP 공격 및 SGX 취약점</vt:lpstr>
      <vt:lpstr>ROP(Return Oriented Programming) Attack</vt:lpstr>
      <vt:lpstr>Background (BufferOverflow)</vt:lpstr>
      <vt:lpstr>Background (ROP 기본)</vt:lpstr>
      <vt:lpstr>ROP 메모리 보안 우회 기법 (Link)</vt:lpstr>
      <vt:lpstr>ROP 메모리 보안 우회 기법 (PLT &amp; GOT)</vt:lpstr>
      <vt:lpstr>ROP 메모리 보안 우회 기법 (PLT &amp; GOT)</vt:lpstr>
      <vt:lpstr>Haking in Darkness</vt:lpstr>
      <vt:lpstr>Haking in Darkness (Assumption)</vt:lpstr>
      <vt:lpstr>Haking in Darkness (Oracle 1)</vt:lpstr>
      <vt:lpstr>Haking in Darkness (Oracle 2)</vt:lpstr>
      <vt:lpstr>Haking in Darkness (Oracle 3)</vt:lpstr>
      <vt:lpstr>Efficient Code-Reuse Attacks</vt:lpstr>
      <vt:lpstr>Efficient Code-Reuse Attacks (Assumption)</vt:lpstr>
      <vt:lpstr>Efficient Code-Reuse Attacks (ORET &amp; CONT)</vt:lpstr>
      <vt:lpstr>Efficient Code-Reuse Attacks (Work flow)</vt:lpstr>
      <vt:lpstr>PowerPoint 프레젠테이션</vt:lpstr>
      <vt:lpstr>SGX-Bomb</vt:lpstr>
      <vt:lpstr>SGX-Bomb (Assumption)</vt:lpstr>
      <vt:lpstr>SGX-Bomb (Row Hammer Attack)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 경호</cp:lastModifiedBy>
  <cp:revision>71</cp:revision>
  <dcterms:created xsi:type="dcterms:W3CDTF">2019-03-05T04:29:07Z</dcterms:created>
  <dcterms:modified xsi:type="dcterms:W3CDTF">2019-11-01T02:46:44Z</dcterms:modified>
</cp:coreProperties>
</file>