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2"/>
  </p:notesMasterIdLst>
  <p:handoutMasterIdLst>
    <p:handoutMasterId r:id="rId13"/>
  </p:handoutMasterIdLst>
  <p:sldIdLst>
    <p:sldId id="269" r:id="rId3"/>
    <p:sldId id="275" r:id="rId4"/>
    <p:sldId id="280" r:id="rId5"/>
    <p:sldId id="281" r:id="rId6"/>
    <p:sldId id="283" r:id="rId7"/>
    <p:sldId id="284" r:id="rId8"/>
    <p:sldId id="285" r:id="rId9"/>
    <p:sldId id="282" r:id="rId10"/>
    <p:sldId id="27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EC3AA0"/>
    <a:srgbClr val="FF2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5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2023. 3. 19.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AWS</a:t>
            </a:r>
            <a:r>
              <a:rPr lang="ko-KR" altLang="en-US" dirty="0"/>
              <a:t> </a:t>
            </a:r>
            <a:r>
              <a:rPr lang="en-US" altLang="ko-KR" dirty="0"/>
              <a:t>EC2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컴퓨터공학부 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/BBI_ImY3n9w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AWS EC2</a:t>
            </a:r>
            <a:r>
              <a:rPr lang="ko-KR" altLang="en-US" dirty="0"/>
              <a:t>란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인스턴스 생성과 접속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예산 설정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AWS EC2</a:t>
            </a:r>
            <a:r>
              <a:rPr lang="ko-KR" altLang="en-US"/>
              <a:t>란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D1567-24C4-2711-439D-3D2586DED566}"/>
              </a:ext>
            </a:extLst>
          </p:cNvPr>
          <p:cNvSpPr txBox="1"/>
          <p:nvPr/>
        </p:nvSpPr>
        <p:spPr>
          <a:xfrm>
            <a:off x="606287" y="1620078"/>
            <a:ext cx="497950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i="0">
                <a:solidFill>
                  <a:srgbClr val="16191F"/>
                </a:solidFill>
                <a:effectLst/>
                <a:latin typeface="Amazon Ember"/>
              </a:rPr>
              <a:t>Amazon Elastic Compute Cloud(Amazon EC2)</a:t>
            </a:r>
            <a:r>
              <a:rPr lang="ko-KR" altLang="en-US" sz="2400" b="0" i="0">
                <a:solidFill>
                  <a:srgbClr val="16191F"/>
                </a:solidFill>
                <a:effectLst/>
                <a:latin typeface="Amazon Ember"/>
              </a:rPr>
              <a:t>는 </a:t>
            </a:r>
            <a:r>
              <a:rPr lang="en-US" sz="2400" b="0" i="0">
                <a:solidFill>
                  <a:srgbClr val="16191F"/>
                </a:solidFill>
                <a:effectLst/>
                <a:latin typeface="Amazon Ember"/>
              </a:rPr>
              <a:t>Amazon Web Services(AWS) </a:t>
            </a:r>
            <a:r>
              <a:rPr lang="ko-KR" altLang="en-US" sz="2400" b="0" i="0">
                <a:solidFill>
                  <a:srgbClr val="16191F"/>
                </a:solidFill>
                <a:effectLst/>
                <a:latin typeface="Amazon Ember"/>
              </a:rPr>
              <a:t>클라우드에서 확장 가능 컴퓨팅 용량을 제공합니다</a:t>
            </a:r>
            <a:r>
              <a:rPr lang="en-US" altLang="ko-KR" sz="2400" b="0" i="0">
                <a:solidFill>
                  <a:srgbClr val="16191F"/>
                </a:solidFill>
                <a:effectLst/>
                <a:latin typeface="Amazon Ember"/>
              </a:rPr>
              <a:t>. </a:t>
            </a:r>
            <a:r>
              <a:rPr lang="en-US" sz="2400" b="0" i="0">
                <a:solidFill>
                  <a:srgbClr val="16191F"/>
                </a:solidFill>
                <a:effectLst/>
                <a:latin typeface="Amazon Ember"/>
              </a:rPr>
              <a:t>Amazon EC2</a:t>
            </a:r>
            <a:r>
              <a:rPr lang="ko-KR" altLang="en-US" sz="2400" b="0" i="0">
                <a:solidFill>
                  <a:srgbClr val="16191F"/>
                </a:solidFill>
                <a:effectLst/>
                <a:latin typeface="Amazon Ember"/>
              </a:rPr>
              <a:t>를 사용하면 하드웨어에 선투자할 필요가 없어 더 빠르게 애플리케이션을 개발하고 배포할 수 있습니다</a:t>
            </a:r>
            <a:r>
              <a:rPr lang="en-US" altLang="ko-KR" sz="2400" b="0" i="0">
                <a:solidFill>
                  <a:srgbClr val="16191F"/>
                </a:solidFill>
                <a:effectLst/>
                <a:latin typeface="Amazon Ember"/>
              </a:rPr>
              <a:t>. </a:t>
            </a:r>
            <a:r>
              <a:rPr lang="en-US" sz="2400" b="0" i="0">
                <a:solidFill>
                  <a:srgbClr val="16191F"/>
                </a:solidFill>
                <a:effectLst/>
                <a:latin typeface="Amazon Ember"/>
              </a:rPr>
              <a:t>Amazon EC2</a:t>
            </a:r>
            <a:r>
              <a:rPr lang="ko-KR" altLang="en-US" sz="2400" b="0" i="0">
                <a:solidFill>
                  <a:srgbClr val="16191F"/>
                </a:solidFill>
                <a:effectLst/>
                <a:latin typeface="Amazon Ember"/>
              </a:rPr>
              <a:t>를 사용하여 원하는 수의 가상 서버를 구축하고 보안 및 네트워킹을 구성하며 스토리지를 관리할 수 있습니다</a:t>
            </a:r>
            <a:r>
              <a:rPr lang="en-US" altLang="ko-KR" sz="2400" b="0" i="0">
                <a:solidFill>
                  <a:srgbClr val="16191F"/>
                </a:solidFill>
                <a:effectLst/>
                <a:latin typeface="Amazon Ember"/>
              </a:rPr>
              <a:t>.</a:t>
            </a:r>
            <a:endParaRPr lang="en-US" sz="2400" dirty="0"/>
          </a:p>
        </p:txBody>
      </p:sp>
      <p:pic>
        <p:nvPicPr>
          <p:cNvPr id="1026" name="Picture 2" descr="AWS] EC2를 이용하여 Node.js 서버 배포하기">
            <a:extLst>
              <a:ext uri="{FF2B5EF4-FFF2-40B4-BE49-F238E27FC236}">
                <a16:creationId xmlns:a16="http://schemas.microsoft.com/office/drawing/2014/main" id="{E3F7D363-0595-A56B-7C56-9BDB96D94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39937"/>
            <a:ext cx="5158335" cy="551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C328A-FDD2-FFD9-56D4-90F835E2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생성과 접속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F3B39-89E8-0FA0-7B0E-091C94A33F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4" y="1073013"/>
            <a:ext cx="11780836" cy="541724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4000" dirty="0">
                <a:solidFill>
                  <a:srgbClr val="374151"/>
                </a:solidFill>
                <a:latin typeface="Söhne"/>
              </a:rPr>
              <a:t>AWS AMI</a:t>
            </a:r>
            <a:r>
              <a:rPr lang="ko-KR" altLang="en-US" sz="4000" dirty="0">
                <a:solidFill>
                  <a:srgbClr val="374151"/>
                </a:solidFill>
                <a:latin typeface="Söhne"/>
              </a:rPr>
              <a:t>란</a:t>
            </a:r>
            <a:r>
              <a:rPr lang="en-US" altLang="ko-KR" sz="4000" dirty="0">
                <a:solidFill>
                  <a:srgbClr val="374151"/>
                </a:solidFill>
                <a:latin typeface="Söhne"/>
              </a:rPr>
              <a:t>?</a:t>
            </a:r>
            <a:endParaRPr lang="en-US" sz="40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endParaRPr lang="en-US" sz="2400" dirty="0">
              <a:solidFill>
                <a:srgbClr val="374151"/>
              </a:solidFill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AMI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Machine Image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의 약자로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Elastic Compute Cloud (EC2)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 사용할 수 있는 가상 머신 이미지입니다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운영 체제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OS)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와 함께 사전 설치된 소프트웨어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애플리케이션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설정 등이 포함된 이미지로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EC2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인스턴스를 시작할 때 사용됩니다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사용자가 직접 만들거나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Marketplace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 제공하는 다양한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중에서 선택할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사용자가 직접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만드는 경우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운영 체제 및 원하는 소프트웨어와 설정을 포함시켜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생성할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이후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생성된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AMI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사용하여 새로운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EC2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인스턴스를 시작할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58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09493-7CFE-5C61-8D8C-2C3CDB22F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생성과 접속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A8FD2-AA4E-674F-2C7C-205544072E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374151"/>
                </a:solidFill>
                <a:latin typeface="Söhne"/>
              </a:rPr>
              <a:t>AWS</a:t>
            </a:r>
            <a:r>
              <a:rPr lang="ko-KR" altLang="en-US" sz="4000" dirty="0">
                <a:solidFill>
                  <a:srgbClr val="374151"/>
                </a:solidFill>
                <a:latin typeface="Söhne"/>
              </a:rPr>
              <a:t> </a:t>
            </a:r>
            <a:r>
              <a:rPr lang="ko-KR" altLang="en-US" sz="4000" dirty="0" err="1">
                <a:solidFill>
                  <a:srgbClr val="374151"/>
                </a:solidFill>
                <a:latin typeface="Söhne"/>
              </a:rPr>
              <a:t>인스턴스란</a:t>
            </a:r>
            <a:r>
              <a:rPr lang="en-US" altLang="ko-KR" sz="4000" dirty="0">
                <a:solidFill>
                  <a:srgbClr val="374151"/>
                </a:solidFill>
                <a:latin typeface="Söhne"/>
              </a:rPr>
              <a:t>?</a:t>
            </a:r>
            <a:endParaRPr lang="en-US" sz="4000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endParaRPr lang="en-US" dirty="0">
              <a:solidFill>
                <a:srgbClr val="374151"/>
              </a:solidFill>
              <a:latin typeface="Söhne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374151"/>
                </a:solidFill>
                <a:latin typeface="Söhne"/>
              </a:rPr>
              <a:t>A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인스턴스는 클라우드 컴퓨팅에서 가상의 컴퓨팅 환경을 제공하는 것으로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Web Services (AWS)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 제공하는 컴퓨팅 인프라 서비스입니다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이를 통해 사용자는 필요에 따라 컴퓨팅 리소스를 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프로비저닝하고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실행할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인스턴스는 사용자가 선택한 운영 체제에서 실행되며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필요한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CPU,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메모리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스토리지 및 네트워크 용량을 가질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또한 사용자는 인스턴스를 시작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중지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종료하고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필요한 경우 새로운 인스턴스를 생성하거나 기존 인스턴스를 변경할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인스턴스는 다양한 용도로 사용될 수 있으며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웹 애플리케이션 호스팅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데이터베이스 호스팅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파일 저장 및 백업 등 다양한 용도로 사용됩니다</a:t>
            </a:r>
            <a:r>
              <a:rPr lang="en-US" altLang="ko-KR" sz="2400" dirty="0">
                <a:solidFill>
                  <a:srgbClr val="374151"/>
                </a:solidFill>
                <a:latin typeface="Söhne"/>
              </a:rPr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82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10D03-3449-EFE2-BB5B-BD7778340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lang="ko-KR" altLang="en-US" dirty="0"/>
              <a:t>인스턴스 생성과 접속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71AF5-A10C-86C3-C53B-8536C86DE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4000" b="0" i="0" dirty="0">
                <a:solidFill>
                  <a:srgbClr val="374151"/>
                </a:solidFill>
                <a:effectLst/>
                <a:latin typeface="Söhne"/>
              </a:rPr>
              <a:t>AWS Key Pair(</a:t>
            </a:r>
            <a:r>
              <a:rPr lang="ko-KR" altLang="en-US" sz="4000" b="0" i="0" dirty="0">
                <a:solidFill>
                  <a:srgbClr val="374151"/>
                </a:solidFill>
                <a:effectLst/>
                <a:latin typeface="Söhne"/>
              </a:rPr>
              <a:t>키 페어</a:t>
            </a:r>
            <a:r>
              <a:rPr lang="en-US" altLang="ko-KR" sz="40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4000" b="0" i="0" dirty="0">
                <a:solidFill>
                  <a:srgbClr val="374151"/>
                </a:solidFill>
                <a:effectLst/>
                <a:latin typeface="Söhne"/>
              </a:rPr>
              <a:t>란</a:t>
            </a:r>
            <a:r>
              <a:rPr lang="en-US" altLang="ko-KR" sz="4000" dirty="0">
                <a:solidFill>
                  <a:srgbClr val="374151"/>
                </a:solidFill>
                <a:latin typeface="Söhne"/>
              </a:rPr>
              <a:t>?</a:t>
            </a:r>
          </a:p>
          <a:p>
            <a:pPr marL="0" indent="0" algn="l">
              <a:buNone/>
            </a:pPr>
            <a:endParaRPr lang="en-US" altLang="ko-KR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Amazon Web Services(AWS)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인스턴스에 대한 인증 및 접근을 보호하기 위한 공개 및 비밀 키 쌍입니다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Key Pair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CLI(Command Line Interface), SSH(Secure Shell)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등을 사용하여 인스턴스에 연결할 때 필요합니다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Key Pair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사용자가 생성할 수 있으며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공개 키와 비밀 키로 구성됩니다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공개 키는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인스턴스에 적용되며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사용자가 접근할 수 있도록 허용합니다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반면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비밀 키는 로컬 컴퓨터에 저장되며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인스턴스에 연결할 때 인증을 수행하는 데 사용됩니다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Key Pair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매우 중요한 보안 구성 요소입니다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공개 키는 다른 사람과 공유할 수 있으므로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비밀 키는 절대로 공개되어서는 안 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비밀 키가 유출되면 누구나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인스턴스에 액세스할 수 있게 되어 보안 위협이 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73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B186-D334-5876-4D6E-AC76B7490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생성과 접속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D8ED4-A0F9-1ED3-64AB-8685D07E44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4000" dirty="0"/>
              <a:t>터미널에서 인스턴스 접속하기</a:t>
            </a:r>
            <a:endParaRPr lang="en-US" altLang="ko-KR" sz="4000" dirty="0"/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터미널에서 </a:t>
            </a:r>
            <a:r>
              <a:rPr lang="en-US" altLang="ko-KR" dirty="0" err="1"/>
              <a:t>pemkey</a:t>
            </a:r>
            <a:r>
              <a:rPr lang="ko-KR" altLang="en-US" dirty="0"/>
              <a:t>가 존재하는 </a:t>
            </a:r>
            <a:r>
              <a:rPr lang="en-US" altLang="ko-KR" dirty="0"/>
              <a:t>directory </a:t>
            </a:r>
            <a:r>
              <a:rPr lang="ko-KR" altLang="en-US" dirty="0"/>
              <a:t>경로로 이동 </a:t>
            </a:r>
            <a:r>
              <a:rPr lang="en-US" altLang="ko-KR" dirty="0"/>
              <a:t>(cd</a:t>
            </a:r>
            <a:r>
              <a:rPr lang="ko-KR" altLang="en-US" dirty="0"/>
              <a:t>명령어 사용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en-US" dirty="0"/>
              <a:t>Keypair</a:t>
            </a:r>
            <a:r>
              <a:rPr lang="ko-KR" altLang="en-US" dirty="0"/>
              <a:t>에 대한 권한 설정하기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</a:t>
            </a:r>
            <a:r>
              <a:rPr lang="en-US" altLang="ko-KR" dirty="0" err="1"/>
              <a:t>chmod</a:t>
            </a:r>
            <a:r>
              <a:rPr lang="en-US" altLang="ko-KR" dirty="0"/>
              <a:t> 400 {</a:t>
            </a:r>
            <a:r>
              <a:rPr lang="en-US" altLang="ko-KR" dirty="0" err="1"/>
              <a:t>pemKeyName</a:t>
            </a:r>
            <a:r>
              <a:rPr lang="en-US" altLang="ko-KR" dirty="0"/>
              <a:t>}.</a:t>
            </a:r>
            <a:r>
              <a:rPr lang="en-US" altLang="ko-KR" dirty="0" err="1"/>
              <a:t>pem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</a:t>
            </a:r>
            <a:r>
              <a:rPr lang="ko-KR" altLang="en-US" dirty="0"/>
              <a:t>  </a:t>
            </a:r>
            <a:r>
              <a:rPr lang="en-US" altLang="ko-KR" dirty="0" err="1"/>
              <a:t>sudo</a:t>
            </a:r>
            <a:r>
              <a:rPr lang="en-US" altLang="ko-KR" dirty="0"/>
              <a:t> </a:t>
            </a:r>
            <a:r>
              <a:rPr lang="en-US" altLang="ko-KR" dirty="0" err="1"/>
              <a:t>ssh</a:t>
            </a:r>
            <a:r>
              <a:rPr lang="en-US" altLang="ko-KR" dirty="0"/>
              <a:t> -</a:t>
            </a:r>
            <a:r>
              <a:rPr lang="en-US" altLang="ko-KR" dirty="0" err="1"/>
              <a:t>i</a:t>
            </a:r>
            <a:r>
              <a:rPr lang="en-US" altLang="ko-KR" dirty="0"/>
              <a:t> ‘{</a:t>
            </a:r>
            <a:r>
              <a:rPr lang="en-US" altLang="ko-KR" dirty="0" err="1"/>
              <a:t>pemKeyName</a:t>
            </a:r>
            <a:r>
              <a:rPr lang="en-US" altLang="ko-KR" dirty="0"/>
              <a:t>}.</a:t>
            </a:r>
            <a:r>
              <a:rPr lang="en-US" altLang="ko-KR" dirty="0" err="1"/>
              <a:t>pem</a:t>
            </a:r>
            <a:r>
              <a:rPr lang="en-US" altLang="ko-KR" dirty="0"/>
              <a:t>’ ubuntu@{</a:t>
            </a:r>
            <a:r>
              <a:rPr lang="ko-KR" altLang="en-US" dirty="0"/>
              <a:t>퍼블릭 </a:t>
            </a:r>
            <a:r>
              <a:rPr lang="en-US" altLang="ko-KR" dirty="0"/>
              <a:t>IP</a:t>
            </a:r>
            <a:r>
              <a:rPr lang="ko-KR" altLang="en-US" dirty="0"/>
              <a:t>주소</a:t>
            </a:r>
            <a:r>
              <a:rPr lang="en-US" altLang="ko-KR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008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2307F-57E8-163F-0E90-8087CAAB1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예산 설정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84537-48D1-AAE2-DC9C-1133A47C8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EC2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사용하면 가상 머신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인스턴스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을 시작하여 애플리케이션을 실행할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 과정에서 인스턴스를 시작하는 데 사용되는 리소스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(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: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컴퓨팅 파워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스토리지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네트워크 대역폭 등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)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는 모두 요금이 부과됩니다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EC2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사용할 때 예산을 설정하는 것은 매우 중요합니다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예산을 설정함으로써 일정 금액을 초과하여 사용하지 않도록 제한을 둘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이렇게 하면 인스턴스를 실행하는 데 필요한 리소스에 대해 더욱 효율적으로 관리할 수 있으며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예산 초과에 따른 높은 요금 청구를 방지할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에서는 예산을 관리하기 위한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Budgets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서비스를 제공합니다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 서비스를 사용하면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EC2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비롯한 여러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서비스의 사용량을 모니터링하고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예산 한도를 초과할 경우 알림을 받을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이를 통해 예산을 효율적으로 관리하고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, 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예산 초과에 따른 불필요한 비용을 방지할 수 있습니다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/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따라서 </a:t>
            </a:r>
            <a:r>
              <a:rPr lang="en-US" sz="2400" b="0" i="0" dirty="0">
                <a:solidFill>
                  <a:srgbClr val="374151"/>
                </a:solidFill>
                <a:effectLst/>
                <a:latin typeface="Söhne"/>
              </a:rPr>
              <a:t>AWS EC2</a:t>
            </a:r>
            <a:r>
              <a:rPr lang="ko-KR" altLang="en-US" sz="2400" b="0" i="0" dirty="0" err="1">
                <a:solidFill>
                  <a:srgbClr val="374151"/>
                </a:solidFill>
                <a:effectLst/>
                <a:latin typeface="Söhne"/>
              </a:rPr>
              <a:t>를</a:t>
            </a:r>
            <a:r>
              <a:rPr lang="ko-KR" altLang="en-US" sz="2400" b="0" i="0" dirty="0">
                <a:solidFill>
                  <a:srgbClr val="374151"/>
                </a:solidFill>
                <a:effectLst/>
                <a:latin typeface="Söhne"/>
              </a:rPr>
              <a:t> 사용할 때는 예산을 설정하여 비용을 효율적으로 관리하는 것이 좋습니다</a:t>
            </a:r>
            <a:r>
              <a:rPr lang="en-US" altLang="ko-KR" sz="2400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977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1057</TotalTime>
  <Words>628</Words>
  <Application>Microsoft Macintosh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Amazon Ember</vt:lpstr>
      <vt:lpstr>맑은 고딕</vt:lpstr>
      <vt:lpstr>Söhne</vt:lpstr>
      <vt:lpstr>Arial</vt:lpstr>
      <vt:lpstr>CryptoCraft 테마</vt:lpstr>
      <vt:lpstr>제목 테마</vt:lpstr>
      <vt:lpstr>AWS EC2</vt:lpstr>
      <vt:lpstr>PowerPoint Presentation</vt:lpstr>
      <vt:lpstr>AWS EC2란</vt:lpstr>
      <vt:lpstr>인스턴스 생성과 접속</vt:lpstr>
      <vt:lpstr>인스턴스 생성과 접속</vt:lpstr>
      <vt:lpstr>인스턴스 생성과 접속</vt:lpstr>
      <vt:lpstr>인스턴스 생성과 접속</vt:lpstr>
      <vt:lpstr>예산 설정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64</cp:revision>
  <dcterms:created xsi:type="dcterms:W3CDTF">2019-03-05T04:29:07Z</dcterms:created>
  <dcterms:modified xsi:type="dcterms:W3CDTF">2023-03-19T05:35:27Z</dcterms:modified>
</cp:coreProperties>
</file>