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32"/>
  </p:notesMasterIdLst>
  <p:handoutMasterIdLst>
    <p:handoutMasterId r:id="rId33"/>
  </p:handoutMasterIdLst>
  <p:sldIdLst>
    <p:sldId id="269" r:id="rId3"/>
    <p:sldId id="285" r:id="rId4"/>
    <p:sldId id="339" r:id="rId5"/>
    <p:sldId id="340" r:id="rId6"/>
    <p:sldId id="341" r:id="rId7"/>
    <p:sldId id="331" r:id="rId8"/>
    <p:sldId id="297" r:id="rId9"/>
    <p:sldId id="305" r:id="rId10"/>
    <p:sldId id="290" r:id="rId11"/>
    <p:sldId id="342" r:id="rId12"/>
    <p:sldId id="298" r:id="rId13"/>
    <p:sldId id="292" r:id="rId14"/>
    <p:sldId id="294" r:id="rId15"/>
    <p:sldId id="296" r:id="rId16"/>
    <p:sldId id="295" r:id="rId17"/>
    <p:sldId id="320" r:id="rId18"/>
    <p:sldId id="323" r:id="rId19"/>
    <p:sldId id="327" r:id="rId20"/>
    <p:sldId id="329" r:id="rId21"/>
    <p:sldId id="337" r:id="rId22"/>
    <p:sldId id="330" r:id="rId23"/>
    <p:sldId id="332" r:id="rId24"/>
    <p:sldId id="328" r:id="rId25"/>
    <p:sldId id="343" r:id="rId26"/>
    <p:sldId id="344" r:id="rId27"/>
    <p:sldId id="333" r:id="rId28"/>
    <p:sldId id="345" r:id="rId29"/>
    <p:sldId id="338" r:id="rId30"/>
    <p:sldId id="274" r:id="rId3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831" autoAdjust="0"/>
    <p:restoredTop sz="85847"/>
  </p:normalViewPr>
  <p:slideViewPr>
    <p:cSldViewPr snapToGrid="0">
      <p:cViewPr>
        <p:scale>
          <a:sx n="86" d="100"/>
          <a:sy n="86" d="100"/>
        </p:scale>
        <p:origin x="3056" y="9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2020. 8. 3.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491375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거리는 수가 작을 수록 가깝고 클수록 멀다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거리가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로 가장 가깝고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거리가 가장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멈</a:t>
            </a:r>
            <a:endParaRPr lang="ko-KR" altLang="en-US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 집단을 묶는다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-&gt;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와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를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하나로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묶어줌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 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그렇다면 나머지 </a:t>
            </a:r>
            <a:r>
              <a:rPr lang="ko-KR" altLang="en-US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값들과의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거리는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?? 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어떻게 할 것인가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?</a:t>
            </a:r>
          </a:p>
          <a:p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3)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가장 가까운 개체와 군집 간의 거리</a:t>
            </a:r>
          </a:p>
          <a:p>
            <a:pPr latinLnBrk="1"/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pPr latinLnBrk="1"/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최단 연결을 사용했을 때 나머지 프로세스 진행</a:t>
            </a:r>
            <a:endParaRPr lang="en-US" altLang="ko-KR" sz="1200" b="0" i="0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  <a:p>
            <a:endParaRPr kumimoji="1" lang="en-US" altLang="ko-KR" dirty="0"/>
          </a:p>
          <a:p>
            <a:endParaRPr kumimoji="1" lang="en-US" altLang="ko-KR" dirty="0"/>
          </a:p>
          <a:p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20,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AD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그룹과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의 거리는 </a:t>
            </a:r>
            <a:r>
              <a:rPr lang="en-US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3 -&gt; </a:t>
            </a:r>
            <a:r>
              <a:rPr lang="en" altLang="ko-K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C </a:t>
            </a:r>
            <a:r>
              <a:rPr lang="ko-KR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선택</a:t>
            </a: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8377403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08465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49669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제목 및 내용">
  <p:cSld name="1_제목 및 내용"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8"/>
          <p:cNvSpPr txBox="1"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/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Arial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/>
          <p:nvPr/>
        </p:nvSpPr>
        <p:spPr>
          <a:xfrm>
            <a:off x="411920" y="207747"/>
            <a:ext cx="11368160" cy="76216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2E75B5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33" tIns="45700" rIns="91433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67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8"/>
          <p:cNvSpPr txBox="1">
            <a:spLocks noGrp="1"/>
          </p:cNvSpPr>
          <p:nvPr>
            <p:ph type="body" idx="1"/>
          </p:nvPr>
        </p:nvSpPr>
        <p:spPr>
          <a:xfrm>
            <a:off x="411163" y="1152526"/>
            <a:ext cx="11369675" cy="50577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/>
          <a:lstStyle>
            <a:lvl1pPr marL="609585" lvl="0" indent="-423323" algn="l">
              <a:lnSpc>
                <a:spcPct val="90000"/>
              </a:lnSpc>
              <a:spcBef>
                <a:spcPts val="1067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1219170" lvl="1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828754" lvl="2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2438339" lvl="3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3047924" lvl="4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3657509" lvl="5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4267093" lvl="6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4876678" lvl="7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5486263" lvl="8" indent="-423323" algn="l">
              <a:lnSpc>
                <a:spcPct val="90000"/>
              </a:lnSpc>
              <a:spcBef>
                <a:spcPts val="533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1318623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ZECLmvY1tLs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hyperlink" Target="https://docs.google.com/document/d/1FcpCJGTDEMblAs-Bm5TYuqhHyUqeWpqrItw2vkMFsdY/edit" TargetMode="Externa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tools.ietf.org/html/draft-mcquistin-quic-augmented-diagrams-00#section-6" TargetMode="External"/><Relationship Id="rId4" Type="http://schemas.openxmlformats.org/officeDocument/2006/relationships/image" Target="../media/image1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ko-KR" altLang="en-US" sz="4000" dirty="0"/>
              <a:t>알 수 없는 패킷 프로토콜 </a:t>
            </a:r>
            <a:br>
              <a:rPr lang="en-US" altLang="ko-KR" sz="4000" dirty="0"/>
            </a:br>
            <a:r>
              <a:rPr lang="ko-KR" altLang="en-US" sz="4000" dirty="0"/>
              <a:t>분석 기법 제안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>
                <a:hlinkClick r:id="rId3"/>
              </a:rPr>
              <a:t>https://youtu.be/ZECLmvY1tLs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135"/>
    </mc:Choice>
    <mc:Fallback xmlns="">
      <p:transition spd="slow" advTm="10135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QUIC header(</a:t>
            </a:r>
            <a:r>
              <a:rPr lang="en-US" altLang="ko-KR" dirty="0" err="1"/>
              <a:t>ClientHello</a:t>
            </a:r>
            <a:r>
              <a:rPr lang="en-US" altLang="ko-KR" dirty="0"/>
              <a:t>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719210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9C42625-D290-4F47-9199-EDC973B8F03F}"/>
              </a:ext>
            </a:extLst>
          </p:cNvPr>
          <p:cNvSpPr txBox="1"/>
          <p:nvPr/>
        </p:nvSpPr>
        <p:spPr>
          <a:xfrm>
            <a:off x="201199" y="2348696"/>
            <a:ext cx="7891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75000"/>
                  </a:schemeClr>
                </a:solidFill>
              </a:rPr>
              <a:t>IP</a:t>
            </a:r>
            <a:endParaRPr lang="ko-KR" altLang="en-US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93154FE0-B8A8-4228-B131-C2884B59B266}"/>
              </a:ext>
            </a:extLst>
          </p:cNvPr>
          <p:cNvSpPr txBox="1"/>
          <p:nvPr/>
        </p:nvSpPr>
        <p:spPr>
          <a:xfrm>
            <a:off x="179570" y="2724828"/>
            <a:ext cx="123189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UDP, </a:t>
            </a:r>
            <a:endParaRPr lang="en-US" altLang="ko-KR" dirty="0"/>
          </a:p>
          <a:p>
            <a:r>
              <a:rPr lang="en-US" altLang="ko-KR" dirty="0"/>
              <a:t>version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74D8827A-10EF-4F59-B035-66394AF4B69B}"/>
              </a:ext>
            </a:extLst>
          </p:cNvPr>
          <p:cNvSpPr txBox="1"/>
          <p:nvPr/>
        </p:nvSpPr>
        <p:spPr>
          <a:xfrm>
            <a:off x="179570" y="3282862"/>
            <a:ext cx="13335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chemeClr val="accent6">
                    <a:lumMod val="60000"/>
                    <a:lumOff val="40000"/>
                  </a:schemeClr>
                </a:solidFill>
              </a:rPr>
              <a:t>ClientHello</a:t>
            </a:r>
            <a:endParaRPr lang="ko-KR" altLang="en-US" dirty="0">
              <a:solidFill>
                <a:schemeClr val="accent6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4E489-D6D7-497D-8F40-D6251F5E60AA}"/>
              </a:ext>
            </a:extLst>
          </p:cNvPr>
          <p:cNvSpPr txBox="1"/>
          <p:nvPr/>
        </p:nvSpPr>
        <p:spPr>
          <a:xfrm>
            <a:off x="400933" y="1794622"/>
            <a:ext cx="603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 ID : </a:t>
            </a:r>
            <a:r>
              <a:rPr lang="en-US" altLang="ko-KR" dirty="0">
                <a:solidFill>
                  <a:srgbClr val="FF0000"/>
                </a:solidFill>
              </a:rPr>
              <a:t>ef2b0d6428ac112a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D38183AB-3405-4FF2-AEBE-B3377AB58FD6}"/>
              </a:ext>
            </a:extLst>
          </p:cNvPr>
          <p:cNvGrpSpPr/>
          <p:nvPr/>
        </p:nvGrpSpPr>
        <p:grpSpPr>
          <a:xfrm>
            <a:off x="1695191" y="2149231"/>
            <a:ext cx="8786022" cy="4189598"/>
            <a:chOff x="1551171" y="1714019"/>
            <a:chExt cx="9444651" cy="469830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EBB8D8F8-8CF1-4C87-8293-6287641E627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51171" y="1714019"/>
              <a:ext cx="9381150" cy="3683481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FC110934-BE25-4269-97AF-7022CECF59F7}"/>
                </a:ext>
              </a:extLst>
            </p:cNvPr>
            <p:cNvSpPr/>
            <p:nvPr/>
          </p:nvSpPr>
          <p:spPr>
            <a:xfrm>
              <a:off x="10500521" y="1775503"/>
              <a:ext cx="413198" cy="215899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AC8E2C0B-1E0A-408B-8F86-AFF7EDF1F288}"/>
                </a:ext>
              </a:extLst>
            </p:cNvPr>
            <p:cNvSpPr/>
            <p:nvPr/>
          </p:nvSpPr>
          <p:spPr>
            <a:xfrm>
              <a:off x="2389979" y="2011473"/>
              <a:ext cx="6030121" cy="2112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99ED7BDD-E54B-4088-B849-3A7EF956B769}"/>
                </a:ext>
              </a:extLst>
            </p:cNvPr>
            <p:cNvSpPr/>
            <p:nvPr/>
          </p:nvSpPr>
          <p:spPr>
            <a:xfrm>
              <a:off x="7731161" y="1750769"/>
              <a:ext cx="688939" cy="2112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BA0411D-5D35-4236-8CC6-7673AE8332DC}"/>
                </a:ext>
              </a:extLst>
            </p:cNvPr>
            <p:cNvSpPr/>
            <p:nvPr/>
          </p:nvSpPr>
          <p:spPr>
            <a:xfrm>
              <a:off x="3117019" y="2279698"/>
              <a:ext cx="3093282" cy="211255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712C378A-9677-45B8-AFC0-CA4B49C7D5FB}"/>
                </a:ext>
              </a:extLst>
            </p:cNvPr>
            <p:cNvSpPr/>
            <p:nvPr/>
          </p:nvSpPr>
          <p:spPr>
            <a:xfrm>
              <a:off x="9029701" y="2284104"/>
              <a:ext cx="1219199" cy="243196"/>
            </a:xfrm>
            <a:prstGeom prst="rect">
              <a:avLst/>
            </a:prstGeom>
            <a:noFill/>
            <a:ln w="38100">
              <a:solidFill>
                <a:schemeClr val="accent4">
                  <a:lumMod val="60000"/>
                  <a:lumOff val="4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1" name="직사각형 10">
              <a:extLst>
                <a:ext uri="{FF2B5EF4-FFF2-40B4-BE49-F238E27FC236}">
                  <a16:creationId xmlns:a16="http://schemas.microsoft.com/office/drawing/2014/main" id="{BA6A7769-7BBE-405B-AD92-CEEE84A1C86A}"/>
                </a:ext>
              </a:extLst>
            </p:cNvPr>
            <p:cNvSpPr/>
            <p:nvPr/>
          </p:nvSpPr>
          <p:spPr>
            <a:xfrm>
              <a:off x="8750300" y="2031944"/>
              <a:ext cx="2163418" cy="2112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17FED2E3-21BC-4243-B4EB-6B97D634F700}"/>
                </a:ext>
              </a:extLst>
            </p:cNvPr>
            <p:cNvSpPr/>
            <p:nvPr/>
          </p:nvSpPr>
          <p:spPr>
            <a:xfrm>
              <a:off x="8750299" y="2282988"/>
              <a:ext cx="241301" cy="244312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31A0187-B671-486C-9628-BB289B6B411B}"/>
                </a:ext>
              </a:extLst>
            </p:cNvPr>
            <p:cNvSpPr/>
            <p:nvPr/>
          </p:nvSpPr>
          <p:spPr>
            <a:xfrm>
              <a:off x="2389979" y="2283046"/>
              <a:ext cx="688939" cy="211255"/>
            </a:xfrm>
            <a:prstGeom prst="rect">
              <a:avLst/>
            </a:prstGeom>
            <a:noFill/>
            <a:ln w="38100"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311DB44D-17A1-440E-B0F0-9974975431F8}"/>
                </a:ext>
              </a:extLst>
            </p:cNvPr>
            <p:cNvSpPr/>
            <p:nvPr/>
          </p:nvSpPr>
          <p:spPr>
            <a:xfrm>
              <a:off x="10261601" y="2284104"/>
              <a:ext cx="495299" cy="24319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6ABF37DB-8CEC-4DAE-B4A6-76274106C9C5}"/>
                </a:ext>
              </a:extLst>
            </p:cNvPr>
            <p:cNvSpPr/>
            <p:nvPr/>
          </p:nvSpPr>
          <p:spPr>
            <a:xfrm>
              <a:off x="6604000" y="2272176"/>
              <a:ext cx="1460500" cy="25512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0A73E2B2-76EB-4729-B737-F9BE0D2CC2E8}"/>
                </a:ext>
              </a:extLst>
            </p:cNvPr>
            <p:cNvSpPr/>
            <p:nvPr/>
          </p:nvSpPr>
          <p:spPr>
            <a:xfrm>
              <a:off x="10374129" y="2799398"/>
              <a:ext cx="539589" cy="24319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18" name="직사각형 17">
              <a:extLst>
                <a:ext uri="{FF2B5EF4-FFF2-40B4-BE49-F238E27FC236}">
                  <a16:creationId xmlns:a16="http://schemas.microsoft.com/office/drawing/2014/main" id="{50B086F2-AA72-45D1-BEE6-417A3A5F4DB3}"/>
                </a:ext>
              </a:extLst>
            </p:cNvPr>
            <p:cNvSpPr/>
            <p:nvPr/>
          </p:nvSpPr>
          <p:spPr>
            <a:xfrm>
              <a:off x="6957829" y="2786912"/>
              <a:ext cx="1460500" cy="230496"/>
            </a:xfrm>
            <a:prstGeom prst="rect">
              <a:avLst/>
            </a:prstGeom>
            <a:noFill/>
            <a:ln w="38100">
              <a:solidFill>
                <a:schemeClr val="accent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pic>
          <p:nvPicPr>
            <p:cNvPr id="21" name="그림 20">
              <a:extLst>
                <a:ext uri="{FF2B5EF4-FFF2-40B4-BE49-F238E27FC236}">
                  <a16:creationId xmlns:a16="http://schemas.microsoft.com/office/drawing/2014/main" id="{82CC0653-30D4-4637-9995-9B1BAE8F9C4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614672" y="5569542"/>
              <a:ext cx="9381150" cy="842784"/>
            </a:xfrm>
            <a:prstGeom prst="rect">
              <a:avLst/>
            </a:prstGeom>
          </p:spPr>
        </p:pic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25A211B0-5D0D-4FDD-925A-B1E09B6C2BD9}"/>
                </a:ext>
              </a:extLst>
            </p:cNvPr>
            <p:cNvSpPr/>
            <p:nvPr/>
          </p:nvSpPr>
          <p:spPr>
            <a:xfrm>
              <a:off x="2362783" y="2527298"/>
              <a:ext cx="2971216" cy="272099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F26C566E-8F40-42E1-B734-BCDA59369D92}"/>
                </a:ext>
              </a:extLst>
            </p:cNvPr>
            <p:cNvSpPr/>
            <p:nvPr/>
          </p:nvSpPr>
          <p:spPr>
            <a:xfrm>
              <a:off x="8760622" y="2539992"/>
              <a:ext cx="1031078" cy="259476"/>
            </a:xfrm>
            <a:prstGeom prst="rect">
              <a:avLst/>
            </a:prstGeom>
            <a:noFill/>
            <a:ln w="38100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pic>
        <p:nvPicPr>
          <p:cNvPr id="31" name="그림 30">
            <a:extLst>
              <a:ext uri="{FF2B5EF4-FFF2-40B4-BE49-F238E27FC236}">
                <a16:creationId xmlns:a16="http://schemas.microsoft.com/office/drawing/2014/main" id="{E13438D4-7CA6-42C7-BDB8-E6446501C4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0405" y="1546764"/>
            <a:ext cx="10744200" cy="18097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6981F476-2D63-4495-9A74-6A9E379E2ECC}"/>
              </a:ext>
            </a:extLst>
          </p:cNvPr>
          <p:cNvSpPr/>
          <p:nvPr/>
        </p:nvSpPr>
        <p:spPr>
          <a:xfrm>
            <a:off x="340854" y="1063320"/>
            <a:ext cx="763474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anum Gothic Coding"/>
              </a:rPr>
              <a:t>왕복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handshake - </a:t>
            </a:r>
            <a:r>
              <a:rPr lang="ko-KR" altLang="en-US" dirty="0">
                <a:solidFill>
                  <a:srgbClr val="000000"/>
                </a:solidFill>
                <a:latin typeface="Nanum Gothic Coding"/>
              </a:rPr>
              <a:t>클라이언트가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client hello </a:t>
            </a:r>
            <a:r>
              <a:rPr lang="ko-KR" altLang="en-US" dirty="0">
                <a:solidFill>
                  <a:srgbClr val="000000"/>
                </a:solidFill>
                <a:latin typeface="Nanum Gothic Coding"/>
              </a:rPr>
              <a:t>보냄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21134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9439"/>
    </mc:Choice>
    <mc:Fallback xmlns="">
      <p:transition spd="slow" advTm="79439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QUIC header(rejection)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0405" y="1223910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464E489-D6D7-497D-8F40-D6251F5E60AA}"/>
              </a:ext>
            </a:extLst>
          </p:cNvPr>
          <p:cNvSpPr txBox="1"/>
          <p:nvPr/>
        </p:nvSpPr>
        <p:spPr>
          <a:xfrm>
            <a:off x="400933" y="1781922"/>
            <a:ext cx="6030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Connection ID : </a:t>
            </a:r>
            <a:r>
              <a:rPr lang="en-US" altLang="ko-KR" dirty="0">
                <a:solidFill>
                  <a:srgbClr val="FF0000"/>
                </a:solidFill>
              </a:rPr>
              <a:t>ef2b0d6428ac112a</a:t>
            </a:r>
            <a:r>
              <a:rPr lang="en-US" altLang="ko-KR" dirty="0"/>
              <a:t> 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EF14F149-81A1-4EF8-A66B-1D46D7956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9690" y="2500250"/>
            <a:ext cx="11271103" cy="2247610"/>
          </a:xfrm>
          <a:prstGeom prst="rect">
            <a:avLst/>
          </a:prstGeom>
        </p:spPr>
      </p:pic>
      <p:sp>
        <p:nvSpPr>
          <p:cNvPr id="27" name="직사각형 26">
            <a:extLst>
              <a:ext uri="{FF2B5EF4-FFF2-40B4-BE49-F238E27FC236}">
                <a16:creationId xmlns:a16="http://schemas.microsoft.com/office/drawing/2014/main" id="{E58C4A64-34FA-45A0-89DA-4BCE57F556EB}"/>
              </a:ext>
            </a:extLst>
          </p:cNvPr>
          <p:cNvSpPr/>
          <p:nvPr/>
        </p:nvSpPr>
        <p:spPr>
          <a:xfrm>
            <a:off x="1384882" y="2858619"/>
            <a:ext cx="3504617" cy="34178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DFD640B9-4912-4E18-BB62-8D3888C564A8}"/>
              </a:ext>
            </a:extLst>
          </p:cNvPr>
          <p:cNvSpPr/>
          <p:nvPr/>
        </p:nvSpPr>
        <p:spPr>
          <a:xfrm>
            <a:off x="8989829" y="3492013"/>
            <a:ext cx="539589" cy="2431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A69BAA44-A0AC-4A23-9FC7-7D49C4CBE588}"/>
              </a:ext>
            </a:extLst>
          </p:cNvPr>
          <p:cNvSpPr/>
          <p:nvPr/>
        </p:nvSpPr>
        <p:spPr>
          <a:xfrm>
            <a:off x="1384882" y="3502457"/>
            <a:ext cx="1277700" cy="2431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2DA8E23-114D-4C8D-B3E2-6840E41915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1556497"/>
            <a:ext cx="11201400" cy="161925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0CDD4596-656C-4FA1-B135-7C0FC5C13367}"/>
              </a:ext>
            </a:extLst>
          </p:cNvPr>
          <p:cNvSpPr/>
          <p:nvPr/>
        </p:nvSpPr>
        <p:spPr>
          <a:xfrm>
            <a:off x="340854" y="1063320"/>
            <a:ext cx="11749546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dirty="0">
                <a:solidFill>
                  <a:srgbClr val="000000"/>
                </a:solidFill>
                <a:latin typeface="Nanum Gothic Coding"/>
              </a:rPr>
              <a:t>왕복 </a:t>
            </a:r>
            <a:r>
              <a:rPr lang="en-US" altLang="ko-KR" dirty="0">
                <a:solidFill>
                  <a:srgbClr val="000000"/>
                </a:solidFill>
                <a:latin typeface="Nanum Gothic Coding"/>
              </a:rPr>
              <a:t>handshake – </a:t>
            </a:r>
            <a:r>
              <a:rPr lang="ko-KR" altLang="en-US" dirty="0">
                <a:solidFill>
                  <a:srgbClr val="000000"/>
                </a:solidFill>
                <a:latin typeface="Nanum Gothic Coding"/>
              </a:rPr>
              <a:t>서버에서 </a:t>
            </a:r>
            <a:r>
              <a:rPr lang="ko-KR" altLang="en-US" dirty="0"/>
              <a:t>소스 주소 토큰과 서버 인증서를 포함하여 클라이언트가 진행하는데 필요한 정보 보냄</a:t>
            </a:r>
          </a:p>
        </p:txBody>
      </p:sp>
    </p:spTree>
    <p:extLst>
      <p:ext uri="{BB962C8B-B14F-4D97-AF65-F5344CB8AC3E}">
        <p14:creationId xmlns:p14="http://schemas.microsoft.com/office/powerpoint/2010/main" val="2649899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336"/>
    </mc:Choice>
    <mc:Fallback xmlns="">
      <p:transition spd="slow" advTm="24336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QUIC header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Short</a:t>
            </a:r>
            <a:r>
              <a:rPr lang="ko-KR" altLang="en-US" sz="2000" dirty="0"/>
              <a:t> 헤더</a:t>
            </a:r>
            <a:endParaRPr lang="en-US" altLang="ko-KR" sz="2000" dirty="0"/>
          </a:p>
          <a:p>
            <a:pPr marL="0" indent="0">
              <a:buNone/>
            </a:pPr>
            <a:r>
              <a:rPr lang="ko-KR" altLang="en-US" sz="2000" dirty="0"/>
              <a:t> </a:t>
            </a:r>
            <a:r>
              <a:rPr lang="en-US" altLang="ko-KR" sz="2000" dirty="0"/>
              <a:t>1-RTT </a:t>
            </a:r>
            <a:r>
              <a:rPr lang="ko-KR" altLang="en-US" sz="2000" dirty="0"/>
              <a:t>키가 협상 된 후에 사용</a:t>
            </a:r>
            <a:endParaRPr lang="en-US" altLang="ko-KR" sz="20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8DFBADC-F449-4120-863E-B14D799B4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6562" y="1924024"/>
            <a:ext cx="5781675" cy="20955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FA427B2-610D-481D-BCB3-5016DB9941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62262" y="4227539"/>
            <a:ext cx="6410325" cy="542925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F355798-2A17-4244-B9A2-29CEE35BD3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52737" y="4816423"/>
            <a:ext cx="6419850" cy="55245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4F265A8F-9AA5-4CEB-B394-86C89A6AB5E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862262" y="5413363"/>
            <a:ext cx="6419850" cy="533400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F1D21D69-A181-4A4F-A7E4-153597936CDA}"/>
              </a:ext>
            </a:extLst>
          </p:cNvPr>
          <p:cNvSpPr/>
          <p:nvPr/>
        </p:nvSpPr>
        <p:spPr>
          <a:xfrm>
            <a:off x="5966085" y="4227539"/>
            <a:ext cx="1565016" cy="15956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E255661D-E2B4-44C6-BFC7-AE6FA4EA0627}"/>
              </a:ext>
            </a:extLst>
          </p:cNvPr>
          <p:cNvSpPr/>
          <p:nvPr/>
        </p:nvSpPr>
        <p:spPr>
          <a:xfrm>
            <a:off x="3351092" y="4380870"/>
            <a:ext cx="756213" cy="236583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1C16EDC4-403A-493D-8E47-EAE75D14C908}"/>
              </a:ext>
            </a:extLst>
          </p:cNvPr>
          <p:cNvSpPr/>
          <p:nvPr/>
        </p:nvSpPr>
        <p:spPr>
          <a:xfrm>
            <a:off x="5966085" y="4812670"/>
            <a:ext cx="1565016" cy="14041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FB4316FB-1782-45A1-AFE0-9C3D66CB4E9C}"/>
              </a:ext>
            </a:extLst>
          </p:cNvPr>
          <p:cNvSpPr/>
          <p:nvPr/>
        </p:nvSpPr>
        <p:spPr>
          <a:xfrm>
            <a:off x="3366082" y="4966000"/>
            <a:ext cx="756213" cy="23476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44C56DA1-B08E-4F20-A67C-55DB0C5CA96F}"/>
              </a:ext>
            </a:extLst>
          </p:cNvPr>
          <p:cNvSpPr/>
          <p:nvPr/>
        </p:nvSpPr>
        <p:spPr>
          <a:xfrm>
            <a:off x="5966085" y="5412008"/>
            <a:ext cx="1590419" cy="197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DB63B1B2-1A47-4B46-BB0A-3B7FF7C4E610}"/>
              </a:ext>
            </a:extLst>
          </p:cNvPr>
          <p:cNvSpPr/>
          <p:nvPr/>
        </p:nvSpPr>
        <p:spPr>
          <a:xfrm>
            <a:off x="3391486" y="5595319"/>
            <a:ext cx="730809" cy="197558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2857102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2846"/>
    </mc:Choice>
    <mc:Fallback xmlns="">
      <p:transition spd="slow" advTm="32846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Google QUIC 46 version Header Format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Header Form(HF) : long</a:t>
            </a:r>
            <a:r>
              <a:rPr lang="ko-KR" altLang="en-US" sz="2000" dirty="0"/>
              <a:t> </a:t>
            </a:r>
            <a:r>
              <a:rPr lang="en-US" altLang="ko-KR" sz="2000" dirty="0"/>
              <a:t>header 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1, short header 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0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Fixed Bit (FB) : 1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고정된 비트 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포함하는 패킷은 이 버전에서 유효한 패킷이 아님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 Packet Type(T) : </a:t>
            </a:r>
          </a:p>
          <a:p>
            <a:pPr marL="457200" lvl="1" indent="0">
              <a:buNone/>
            </a:pPr>
            <a:r>
              <a:rPr lang="en-US" altLang="ko-KR" sz="1600" dirty="0"/>
              <a:t>Initial Packet(0), 0RTT Packet[1], Handshake Packet[2], Retry Packet[3](</a:t>
            </a:r>
            <a:r>
              <a:rPr lang="ko-KR" altLang="en-US" sz="1600" dirty="0"/>
              <a:t>이 번에는 아직 사용 안함</a:t>
            </a:r>
            <a:r>
              <a:rPr lang="en-US" altLang="ko-KR" sz="1600" dirty="0"/>
              <a:t>)</a:t>
            </a:r>
            <a:endParaRPr lang="en-US" altLang="ko-KR" sz="1600" dirty="0">
              <a:solidFill>
                <a:srgbClr val="000000"/>
              </a:solidFill>
              <a:latin typeface="Arial Unicode MS"/>
            </a:endParaRPr>
          </a:p>
          <a:p>
            <a:pPr marL="0" indent="0">
              <a:buNone/>
            </a:pPr>
            <a:r>
              <a:rPr lang="ko-KR" altLang="ko-KR" sz="2000" dirty="0" err="1">
                <a:solidFill>
                  <a:srgbClr val="000000"/>
                </a:solidFill>
                <a:latin typeface="Arial Unicode MS"/>
              </a:rPr>
              <a:t>Reserved</a:t>
            </a:r>
            <a:r>
              <a:rPr lang="ko-KR" altLang="ko-KR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Arial Unicode MS"/>
              </a:rPr>
              <a:t>Bits</a:t>
            </a:r>
            <a:r>
              <a:rPr lang="ko-KR" altLang="ko-KR" sz="800" dirty="0"/>
              <a:t> </a:t>
            </a:r>
            <a:r>
              <a:rPr lang="en-US" altLang="ko-KR" sz="2000" dirty="0"/>
              <a:t>(R) : </a:t>
            </a:r>
            <a:r>
              <a:rPr lang="ko-KR" altLang="en-US" sz="2000" dirty="0"/>
              <a:t>미래에 사용하기 위해 남겨둔 예비 필드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채워둠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Packet Number Length(P) 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1352D03D-EF6E-4D0B-8C2B-4E88109B8EFD}"/>
              </a:ext>
            </a:extLst>
          </p:cNvPr>
          <p:cNvSpPr/>
          <p:nvPr/>
        </p:nvSpPr>
        <p:spPr>
          <a:xfrm>
            <a:off x="411162" y="5797313"/>
            <a:ext cx="110745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2"/>
              </a:rPr>
              <a:t>https://docs.google.com/document/d/1FcpCJGTDEMblAs-Bm5TYuqhHyUqeWpqrItw2vkMFsdY/edit#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CE4A011-6DD4-4C39-8601-8D28AA558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161" y="3521485"/>
            <a:ext cx="4838700" cy="2352675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91C183F-906E-40D0-8827-6A861FE9D00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13682" y="3565641"/>
            <a:ext cx="4705350" cy="1238250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6C11D-0E41-49A6-B81A-A7258677A493}"/>
              </a:ext>
            </a:extLst>
          </p:cNvPr>
          <p:cNvSpPr/>
          <p:nvPr/>
        </p:nvSpPr>
        <p:spPr>
          <a:xfrm>
            <a:off x="3862039" y="27683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79E3986B-957C-463A-8AFB-EA90AB9F3131}"/>
              </a:ext>
            </a:extLst>
          </p:cNvPr>
          <p:cNvSpPr/>
          <p:nvPr/>
        </p:nvSpPr>
        <p:spPr>
          <a:xfrm>
            <a:off x="411161" y="6086700"/>
            <a:ext cx="1060504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hlinkClick r:id="rId5"/>
              </a:rPr>
              <a:t>https://tools.ietf.org/html/draft-mcquistin-quic-augmented-diagrams-00#section-6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87772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9175"/>
    </mc:Choice>
    <mc:Fallback xmlns="">
      <p:transition spd="slow" advTm="99175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Google QUIC 46 version Header Format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Header Form(HF) : long</a:t>
            </a:r>
            <a:r>
              <a:rPr lang="ko-KR" altLang="en-US" sz="2000" dirty="0"/>
              <a:t> </a:t>
            </a:r>
            <a:r>
              <a:rPr lang="en-US" altLang="ko-KR" sz="2000" dirty="0"/>
              <a:t>header 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1, short header </a:t>
            </a:r>
            <a:r>
              <a:rPr lang="ko-KR" altLang="en-US" sz="2000" dirty="0"/>
              <a:t>일 경우 </a:t>
            </a:r>
            <a:r>
              <a:rPr lang="en-US" altLang="ko-KR" sz="2000" dirty="0"/>
              <a:t>0</a:t>
            </a:r>
            <a:r>
              <a:rPr lang="ko-KR" altLang="en-US" sz="2000" dirty="0"/>
              <a:t>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Fixed Bit (FB) : 1</a:t>
            </a:r>
            <a:r>
              <a:rPr lang="ko-KR" altLang="en-US" sz="2000" dirty="0"/>
              <a:t>로</a:t>
            </a:r>
            <a:r>
              <a:rPr lang="en-US" altLang="ko-KR" sz="2000" dirty="0"/>
              <a:t> </a:t>
            </a:r>
            <a:r>
              <a:rPr lang="ko-KR" altLang="en-US" sz="2000" dirty="0"/>
              <a:t>고정된 비트  </a:t>
            </a:r>
            <a:r>
              <a:rPr lang="en-US" altLang="ko-KR" sz="2000" dirty="0"/>
              <a:t>0 </a:t>
            </a:r>
            <a:r>
              <a:rPr lang="ko-KR" altLang="en-US" sz="2000" dirty="0"/>
              <a:t>값을 포함하는 패킷은 이 버전에서 유효한 패킷이 아님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Long Packet Type(T) :</a:t>
            </a:r>
          </a:p>
          <a:p>
            <a:pPr marL="457200" lvl="1" indent="0">
              <a:buNone/>
            </a:pPr>
            <a:r>
              <a:rPr lang="en-US" altLang="ko-KR" sz="1600" dirty="0"/>
              <a:t>Initial Packet(0), 0RTT Packet[1], Handshake Packet[2], Retry Packet[3](</a:t>
            </a:r>
            <a:r>
              <a:rPr lang="ko-KR" altLang="en-US" sz="1600" dirty="0"/>
              <a:t>이 번에는 아직 사용 안함</a:t>
            </a:r>
            <a:r>
              <a:rPr lang="en-US" altLang="ko-KR" sz="1600" dirty="0"/>
              <a:t>)</a:t>
            </a:r>
          </a:p>
          <a:p>
            <a:pPr marL="0" indent="0">
              <a:buNone/>
            </a:pPr>
            <a:r>
              <a:rPr lang="ko-KR" altLang="ko-KR" sz="2000" dirty="0" err="1">
                <a:solidFill>
                  <a:srgbClr val="000000"/>
                </a:solidFill>
                <a:latin typeface="Arial Unicode MS"/>
              </a:rPr>
              <a:t>Reserved</a:t>
            </a:r>
            <a:r>
              <a:rPr lang="ko-KR" altLang="ko-KR" sz="2000" dirty="0">
                <a:solidFill>
                  <a:srgbClr val="000000"/>
                </a:solidFill>
                <a:latin typeface="Arial Unicode MS"/>
              </a:rPr>
              <a:t> </a:t>
            </a:r>
            <a:r>
              <a:rPr lang="ko-KR" altLang="ko-KR" sz="2000" dirty="0" err="1">
                <a:solidFill>
                  <a:srgbClr val="000000"/>
                </a:solidFill>
                <a:latin typeface="Arial Unicode MS"/>
              </a:rPr>
              <a:t>Bits</a:t>
            </a:r>
            <a:r>
              <a:rPr lang="ko-KR" altLang="ko-KR" sz="800" dirty="0"/>
              <a:t> </a:t>
            </a:r>
            <a:r>
              <a:rPr lang="en-US" altLang="ko-KR" sz="2000" dirty="0"/>
              <a:t>(R) : </a:t>
            </a:r>
            <a:r>
              <a:rPr lang="ko-KR" altLang="en-US" sz="2000" dirty="0"/>
              <a:t>미래에 사용하기 위해 남겨둔 예비 필드 </a:t>
            </a:r>
            <a:r>
              <a:rPr lang="en-US" altLang="ko-KR" sz="2000" dirty="0"/>
              <a:t>0</a:t>
            </a:r>
            <a:r>
              <a:rPr lang="ko-KR" altLang="en-US" sz="2000" dirty="0"/>
              <a:t>으로 </a:t>
            </a:r>
            <a:r>
              <a:rPr lang="ko-KR" altLang="en-US" sz="2000" dirty="0" err="1"/>
              <a:t>채워둠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Packet Number Length(P) 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D56C11D-0E41-49A6-B81A-A7258677A493}"/>
              </a:ext>
            </a:extLst>
          </p:cNvPr>
          <p:cNvSpPr/>
          <p:nvPr/>
        </p:nvSpPr>
        <p:spPr>
          <a:xfrm>
            <a:off x="3862039" y="2768369"/>
            <a:ext cx="6096000" cy="369332"/>
          </a:xfrm>
          <a:prstGeom prst="rect">
            <a:avLst/>
          </a:prstGeom>
        </p:spPr>
        <p:txBody>
          <a:bodyPr>
            <a:spAutoFit/>
          </a:bodyPr>
          <a:lstStyle/>
          <a:p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D2802DA5-DCEA-4D30-B364-4751C70F38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2089" y="3383305"/>
            <a:ext cx="6457950" cy="7620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AD8AE04-6C49-4B98-9610-A56AA243B0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139" y="4145305"/>
            <a:ext cx="6438900" cy="1133475"/>
          </a:xfrm>
          <a:prstGeom prst="rect">
            <a:avLst/>
          </a:prstGeom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21F7241E-F7DF-4080-A231-498E5B18DFAE}"/>
              </a:ext>
            </a:extLst>
          </p:cNvPr>
          <p:cNvSpPr/>
          <p:nvPr/>
        </p:nvSpPr>
        <p:spPr>
          <a:xfrm>
            <a:off x="3940098" y="3714678"/>
            <a:ext cx="197004" cy="185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BB753E-136A-4E8E-888A-4F19A7D20E1B}"/>
              </a:ext>
            </a:extLst>
          </p:cNvPr>
          <p:cNvSpPr/>
          <p:nvPr/>
        </p:nvSpPr>
        <p:spPr>
          <a:xfrm>
            <a:off x="4192857" y="4527019"/>
            <a:ext cx="197004" cy="18502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89298F-EE1B-4310-AB05-5AD3CBD62443}"/>
              </a:ext>
            </a:extLst>
          </p:cNvPr>
          <p:cNvSpPr txBox="1"/>
          <p:nvPr/>
        </p:nvSpPr>
        <p:spPr>
          <a:xfrm>
            <a:off x="3862039" y="3051738"/>
            <a:ext cx="17284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>
                <a:solidFill>
                  <a:srgbClr val="FF0000"/>
                </a:solidFill>
              </a:rPr>
              <a:t>Pacet</a:t>
            </a:r>
            <a:r>
              <a:rPr lang="en-US" altLang="ko-KR" dirty="0">
                <a:solidFill>
                  <a:srgbClr val="FF0000"/>
                </a:solidFill>
              </a:rPr>
              <a:t> Number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1334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911"/>
    </mc:Choice>
    <mc:Fallback xmlns="">
      <p:transition spd="slow" advTm="1291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Google QUIC 46 version Header Format</a:t>
            </a:r>
            <a:endParaRPr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2A5024F-EB68-46E7-8811-78BB761AAB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69158" y="1775949"/>
            <a:ext cx="9363074" cy="3197497"/>
          </a:xfrm>
          <a:prstGeom prst="rect">
            <a:avLst/>
          </a:prstGeom>
        </p:spPr>
      </p:pic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altLang="ko-KR" sz="2000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5DED8F1-B939-4B0C-84B6-A29F16B03558}"/>
              </a:ext>
            </a:extLst>
          </p:cNvPr>
          <p:cNvSpPr/>
          <p:nvPr/>
        </p:nvSpPr>
        <p:spPr>
          <a:xfrm>
            <a:off x="6913756" y="1918011"/>
            <a:ext cx="3612995" cy="294392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05074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3490"/>
    </mc:Choice>
    <mc:Fallback xmlns="">
      <p:transition spd="slow" advTm="5349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28B11E-410B-466B-B0A9-9BF84C033F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ko-KR" altLang="en-US" dirty="0"/>
              <a:t>알 수 없는 프로토콜 탐지 흐름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E951125-7D0A-41CD-A7D7-1B43AD5A5668}"/>
              </a:ext>
            </a:extLst>
          </p:cNvPr>
          <p:cNvSpPr/>
          <p:nvPr/>
        </p:nvSpPr>
        <p:spPr>
          <a:xfrm>
            <a:off x="605694" y="1914988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알고있는 프로토콜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53D23C38-A8E4-4311-B2F0-1FBC6974492F}"/>
              </a:ext>
            </a:extLst>
          </p:cNvPr>
          <p:cNvSpPr/>
          <p:nvPr/>
        </p:nvSpPr>
        <p:spPr>
          <a:xfrm>
            <a:off x="605694" y="296435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유사한 패킷으로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D3D50A5-2C90-4CB9-A879-BE0EDD4F9163}"/>
              </a:ext>
            </a:extLst>
          </p:cNvPr>
          <p:cNvSpPr/>
          <p:nvPr/>
        </p:nvSpPr>
        <p:spPr>
          <a:xfrm>
            <a:off x="605694" y="4013716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패킷간 공통부분 탐색</a:t>
            </a: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88FFEBC0-44BC-4C71-B762-246B64ABBB13}"/>
              </a:ext>
            </a:extLst>
          </p:cNvPr>
          <p:cNvSpPr/>
          <p:nvPr/>
        </p:nvSpPr>
        <p:spPr>
          <a:xfrm>
            <a:off x="1616049" y="1057751"/>
            <a:ext cx="1230489" cy="47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54F2F02E-F435-4E5C-98B4-F5E01F517D0F}"/>
              </a:ext>
            </a:extLst>
          </p:cNvPr>
          <p:cNvSpPr/>
          <p:nvPr/>
        </p:nvSpPr>
        <p:spPr>
          <a:xfrm>
            <a:off x="2146627" y="1587611"/>
            <a:ext cx="169333" cy="2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CB06B73-A5A4-4D70-A37F-C8CF5393D38B}"/>
              </a:ext>
            </a:extLst>
          </p:cNvPr>
          <p:cNvSpPr txBox="1"/>
          <p:nvPr/>
        </p:nvSpPr>
        <p:spPr>
          <a:xfrm>
            <a:off x="3879469" y="1875847"/>
            <a:ext cx="672112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 알 수 없는 프로토콜 찾기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14C681F-A5FF-4A92-AE6A-0218F3B41E37}"/>
              </a:ext>
            </a:extLst>
          </p:cNvPr>
          <p:cNvSpPr txBox="1"/>
          <p:nvPr/>
        </p:nvSpPr>
        <p:spPr>
          <a:xfrm>
            <a:off x="3879470" y="2919065"/>
            <a:ext cx="5554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프로토콜이 여러 개일 경우 분류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82B4FD3-5BBC-4EA4-84D0-0556B7926AD3}"/>
              </a:ext>
            </a:extLst>
          </p:cNvPr>
          <p:cNvSpPr txBox="1"/>
          <p:nvPr/>
        </p:nvSpPr>
        <p:spPr>
          <a:xfrm>
            <a:off x="3879471" y="3959080"/>
            <a:ext cx="53960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고정적인 프레임 구분</a:t>
            </a:r>
          </a:p>
        </p:txBody>
      </p:sp>
      <p:sp>
        <p:nvSpPr>
          <p:cNvPr id="16" name="화살표: 아래쪽 15">
            <a:extLst>
              <a:ext uri="{FF2B5EF4-FFF2-40B4-BE49-F238E27FC236}">
                <a16:creationId xmlns:a16="http://schemas.microsoft.com/office/drawing/2014/main" id="{DC744BBF-D3DF-4F42-8EDE-605B75213A87}"/>
              </a:ext>
            </a:extLst>
          </p:cNvPr>
          <p:cNvSpPr/>
          <p:nvPr/>
        </p:nvSpPr>
        <p:spPr>
          <a:xfrm>
            <a:off x="2146627" y="2530700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화살표: 아래쪽 16">
            <a:extLst>
              <a:ext uri="{FF2B5EF4-FFF2-40B4-BE49-F238E27FC236}">
                <a16:creationId xmlns:a16="http://schemas.microsoft.com/office/drawing/2014/main" id="{6A0A6015-4FCA-4938-9E80-3F1C64E80A10}"/>
              </a:ext>
            </a:extLst>
          </p:cNvPr>
          <p:cNvSpPr/>
          <p:nvPr/>
        </p:nvSpPr>
        <p:spPr>
          <a:xfrm>
            <a:off x="2146626" y="358761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DC9DEDE2-1E6D-4191-88D7-705D92B5389E}"/>
              </a:ext>
            </a:extLst>
          </p:cNvPr>
          <p:cNvSpPr/>
          <p:nvPr/>
        </p:nvSpPr>
        <p:spPr>
          <a:xfrm>
            <a:off x="605692" y="4950694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나머지 부분 탐색</a:t>
            </a:r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F9075403-1C37-490A-8583-D3BBE7D5EF26}"/>
              </a:ext>
            </a:extLst>
          </p:cNvPr>
          <p:cNvSpPr/>
          <p:nvPr/>
        </p:nvSpPr>
        <p:spPr>
          <a:xfrm>
            <a:off x="2146626" y="457323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21D23B57-B142-4C55-B52D-A807E25F02C0}"/>
              </a:ext>
            </a:extLst>
          </p:cNvPr>
          <p:cNvSpPr txBox="1"/>
          <p:nvPr/>
        </p:nvSpPr>
        <p:spPr>
          <a:xfrm>
            <a:off x="3879471" y="4913155"/>
            <a:ext cx="5554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패킷 순서</a:t>
            </a:r>
            <a:r>
              <a:rPr lang="en-US" altLang="ko-KR" sz="2000" dirty="0"/>
              <a:t>, </a:t>
            </a:r>
            <a:r>
              <a:rPr lang="ko-KR" altLang="en-US" sz="2000" dirty="0"/>
              <a:t>암호화 부분 등</a:t>
            </a:r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5F826B44-8E62-4B4C-92A4-A31DF40D1519}"/>
              </a:ext>
            </a:extLst>
          </p:cNvPr>
          <p:cNvSpPr/>
          <p:nvPr/>
        </p:nvSpPr>
        <p:spPr>
          <a:xfrm>
            <a:off x="2146625" y="556839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57698333-5E9A-49B5-A8CC-8DF994F38321}"/>
              </a:ext>
            </a:extLst>
          </p:cNvPr>
          <p:cNvSpPr/>
          <p:nvPr/>
        </p:nvSpPr>
        <p:spPr>
          <a:xfrm>
            <a:off x="605692" y="592227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 패턴 분석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91406CB-59B1-4E37-BCAE-C340C6657487}"/>
              </a:ext>
            </a:extLst>
          </p:cNvPr>
          <p:cNvSpPr txBox="1"/>
          <p:nvPr/>
        </p:nvSpPr>
        <p:spPr>
          <a:xfrm>
            <a:off x="3879469" y="5867230"/>
            <a:ext cx="555413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프로토콜의 흐름 분석</a:t>
            </a:r>
          </a:p>
        </p:txBody>
      </p:sp>
    </p:spTree>
    <p:extLst>
      <p:ext uri="{BB962C8B-B14F-4D97-AF65-F5344CB8AC3E}">
        <p14:creationId xmlns:p14="http://schemas.microsoft.com/office/powerpoint/2010/main" val="968807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82658"/>
    </mc:Choice>
    <mc:Fallback xmlns="">
      <p:transition spd="slow" advTm="82658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31FE535-0794-4841-989D-7A22DBEE0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알고있는 프로토콜 제거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58BC15A-162E-4301-ABD4-0F2C90DF2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2039" y="2255332"/>
            <a:ext cx="6902471" cy="4154779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C8D8EC66-E381-42AE-8874-3C2BBC564D2C}"/>
              </a:ext>
            </a:extLst>
          </p:cNvPr>
          <p:cNvSpPr/>
          <p:nvPr/>
        </p:nvSpPr>
        <p:spPr>
          <a:xfrm>
            <a:off x="605694" y="1877972"/>
            <a:ext cx="3251200" cy="30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알고있는 프로토콜 제거</a:t>
            </a: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9B1DFE5-9E85-4B3C-920C-D550929C5DDF}"/>
              </a:ext>
            </a:extLst>
          </p:cNvPr>
          <p:cNvSpPr/>
          <p:nvPr/>
        </p:nvSpPr>
        <p:spPr>
          <a:xfrm>
            <a:off x="605694" y="2927336"/>
            <a:ext cx="3251200" cy="30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유사한 패킷으로 분류</a:t>
            </a: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6B735ECC-8EF5-4216-9138-AEE3C51AEEC0}"/>
              </a:ext>
            </a:extLst>
          </p:cNvPr>
          <p:cNvSpPr/>
          <p:nvPr/>
        </p:nvSpPr>
        <p:spPr>
          <a:xfrm>
            <a:off x="605694" y="3976700"/>
            <a:ext cx="3251200" cy="30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패킷간 공통부분 탐색</a:t>
            </a:r>
          </a:p>
        </p:txBody>
      </p:sp>
      <p:sp>
        <p:nvSpPr>
          <p:cNvPr id="34" name="타원 33">
            <a:extLst>
              <a:ext uri="{FF2B5EF4-FFF2-40B4-BE49-F238E27FC236}">
                <a16:creationId xmlns:a16="http://schemas.microsoft.com/office/drawing/2014/main" id="{C7CAB8B1-8F55-4DD3-BAAF-508472422653}"/>
              </a:ext>
            </a:extLst>
          </p:cNvPr>
          <p:cNvSpPr/>
          <p:nvPr/>
        </p:nvSpPr>
        <p:spPr>
          <a:xfrm>
            <a:off x="1616049" y="1057751"/>
            <a:ext cx="1230489" cy="47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</a:p>
        </p:txBody>
      </p:sp>
      <p:sp>
        <p:nvSpPr>
          <p:cNvPr id="35" name="화살표: 아래쪽 34">
            <a:extLst>
              <a:ext uri="{FF2B5EF4-FFF2-40B4-BE49-F238E27FC236}">
                <a16:creationId xmlns:a16="http://schemas.microsoft.com/office/drawing/2014/main" id="{837CB9CC-3A2E-430A-8048-18625106533B}"/>
              </a:ext>
            </a:extLst>
          </p:cNvPr>
          <p:cNvSpPr/>
          <p:nvPr/>
        </p:nvSpPr>
        <p:spPr>
          <a:xfrm>
            <a:off x="2146627" y="1587612"/>
            <a:ext cx="169333" cy="227514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6E475C21-492A-41C1-8275-7A19C7CAFF0A}"/>
              </a:ext>
            </a:extLst>
          </p:cNvPr>
          <p:cNvSpPr txBox="1"/>
          <p:nvPr/>
        </p:nvSpPr>
        <p:spPr>
          <a:xfrm>
            <a:off x="3984399" y="1487938"/>
            <a:ext cx="672112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2000" dirty="0"/>
              <a:t> 알 수 없는 프로토콜 찾기 </a:t>
            </a:r>
            <a:br>
              <a:rPr lang="en-US" altLang="ko-KR" sz="2000" dirty="0"/>
            </a:br>
            <a:r>
              <a:rPr lang="en-US" altLang="ko-KR" sz="2000" dirty="0"/>
              <a:t>-&gt; </a:t>
            </a:r>
            <a:r>
              <a:rPr lang="ko-KR" altLang="en-US" sz="2000" dirty="0"/>
              <a:t>상위 계층 제거 </a:t>
            </a:r>
            <a:r>
              <a:rPr lang="en-US" altLang="ko-KR" sz="2000" dirty="0"/>
              <a:t>payload</a:t>
            </a:r>
            <a:r>
              <a:rPr lang="ko-KR" altLang="en-US" sz="2000" dirty="0"/>
              <a:t> 부분 추출</a:t>
            </a:r>
          </a:p>
        </p:txBody>
      </p:sp>
      <p:sp>
        <p:nvSpPr>
          <p:cNvPr id="39" name="화살표: 아래쪽 38">
            <a:extLst>
              <a:ext uri="{FF2B5EF4-FFF2-40B4-BE49-F238E27FC236}">
                <a16:creationId xmlns:a16="http://schemas.microsoft.com/office/drawing/2014/main" id="{062E1943-66FE-4A23-BD12-BC8393036775}"/>
              </a:ext>
            </a:extLst>
          </p:cNvPr>
          <p:cNvSpPr/>
          <p:nvPr/>
        </p:nvSpPr>
        <p:spPr>
          <a:xfrm>
            <a:off x="2146627" y="2507899"/>
            <a:ext cx="169333" cy="1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0" name="화살표: 아래쪽 39">
            <a:extLst>
              <a:ext uri="{FF2B5EF4-FFF2-40B4-BE49-F238E27FC236}">
                <a16:creationId xmlns:a16="http://schemas.microsoft.com/office/drawing/2014/main" id="{D231B598-153D-4AAA-A806-D0C82CED79EE}"/>
              </a:ext>
            </a:extLst>
          </p:cNvPr>
          <p:cNvSpPr/>
          <p:nvPr/>
        </p:nvSpPr>
        <p:spPr>
          <a:xfrm>
            <a:off x="2146626" y="3564814"/>
            <a:ext cx="169333" cy="1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ABF32B3-8C7E-4CB2-8BA9-7D324A0B539B}"/>
              </a:ext>
            </a:extLst>
          </p:cNvPr>
          <p:cNvSpPr/>
          <p:nvPr/>
        </p:nvSpPr>
        <p:spPr>
          <a:xfrm>
            <a:off x="605692" y="4913678"/>
            <a:ext cx="3251200" cy="30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나머지 부분 탐색</a:t>
            </a:r>
          </a:p>
        </p:txBody>
      </p:sp>
      <p:sp>
        <p:nvSpPr>
          <p:cNvPr id="42" name="화살표: 아래쪽 41">
            <a:extLst>
              <a:ext uri="{FF2B5EF4-FFF2-40B4-BE49-F238E27FC236}">
                <a16:creationId xmlns:a16="http://schemas.microsoft.com/office/drawing/2014/main" id="{D9898E3D-A3C7-434B-A607-D9FF7BCF8A5A}"/>
              </a:ext>
            </a:extLst>
          </p:cNvPr>
          <p:cNvSpPr/>
          <p:nvPr/>
        </p:nvSpPr>
        <p:spPr>
          <a:xfrm>
            <a:off x="2146626" y="4550434"/>
            <a:ext cx="169333" cy="1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5F80A3C1-01B8-4B07-9BC2-BE8AC3251EBD}"/>
              </a:ext>
            </a:extLst>
          </p:cNvPr>
          <p:cNvSpPr txBox="1"/>
          <p:nvPr/>
        </p:nvSpPr>
        <p:spPr>
          <a:xfrm>
            <a:off x="6670404" y="2508989"/>
            <a:ext cx="297766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dirty="0"/>
              <a:t>패킷의 계층적 구조</a:t>
            </a:r>
          </a:p>
        </p:txBody>
      </p:sp>
      <p:sp>
        <p:nvSpPr>
          <p:cNvPr id="45" name="화살표: 아래쪽 44">
            <a:extLst>
              <a:ext uri="{FF2B5EF4-FFF2-40B4-BE49-F238E27FC236}">
                <a16:creationId xmlns:a16="http://schemas.microsoft.com/office/drawing/2014/main" id="{3BAE4D17-9B54-42BD-B850-7D9A0D6D51E9}"/>
              </a:ext>
            </a:extLst>
          </p:cNvPr>
          <p:cNvSpPr/>
          <p:nvPr/>
        </p:nvSpPr>
        <p:spPr>
          <a:xfrm>
            <a:off x="2146625" y="5545594"/>
            <a:ext cx="169333" cy="18575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6" name="직사각형 45">
            <a:extLst>
              <a:ext uri="{FF2B5EF4-FFF2-40B4-BE49-F238E27FC236}">
                <a16:creationId xmlns:a16="http://schemas.microsoft.com/office/drawing/2014/main" id="{C04E9A3C-C1B2-4C3D-BFCB-B8FA9A15720D}"/>
              </a:ext>
            </a:extLst>
          </p:cNvPr>
          <p:cNvSpPr/>
          <p:nvPr/>
        </p:nvSpPr>
        <p:spPr>
          <a:xfrm>
            <a:off x="605692" y="5885256"/>
            <a:ext cx="3251200" cy="30154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 패턴 분석</a:t>
            </a:r>
          </a:p>
        </p:txBody>
      </p:sp>
    </p:spTree>
    <p:extLst>
      <p:ext uri="{BB962C8B-B14F-4D97-AF65-F5344CB8AC3E}">
        <p14:creationId xmlns:p14="http://schemas.microsoft.com/office/powerpoint/2010/main" val="780340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5873"/>
    </mc:Choice>
    <mc:Fallback xmlns="">
      <p:transition spd="slow" advTm="45873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45AE4-4D98-4A7B-8BFA-7100E38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유사한 패킷으로 분류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01745F-6341-46A4-8D87-E1C1F7A790B7}"/>
              </a:ext>
            </a:extLst>
          </p:cNvPr>
          <p:cNvSpPr/>
          <p:nvPr/>
        </p:nvSpPr>
        <p:spPr>
          <a:xfrm>
            <a:off x="605694" y="1914988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알고있는 프로토콜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97498-2071-4BE6-9E5B-D6998146FC4E}"/>
              </a:ext>
            </a:extLst>
          </p:cNvPr>
          <p:cNvSpPr/>
          <p:nvPr/>
        </p:nvSpPr>
        <p:spPr>
          <a:xfrm>
            <a:off x="605694" y="296435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유사한 패킷으로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87D10-4ADB-4378-92CE-156FD03FE11F}"/>
              </a:ext>
            </a:extLst>
          </p:cNvPr>
          <p:cNvSpPr/>
          <p:nvPr/>
        </p:nvSpPr>
        <p:spPr>
          <a:xfrm>
            <a:off x="605694" y="4013716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패킷간 공통부분 탐색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E684BC-6AF4-47D4-B4A8-F3F70018EC70}"/>
              </a:ext>
            </a:extLst>
          </p:cNvPr>
          <p:cNvSpPr/>
          <p:nvPr/>
        </p:nvSpPr>
        <p:spPr>
          <a:xfrm>
            <a:off x="1616049" y="1057751"/>
            <a:ext cx="1230489" cy="47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A36EF5C-0465-4DA1-960D-A9F3E7060014}"/>
              </a:ext>
            </a:extLst>
          </p:cNvPr>
          <p:cNvSpPr/>
          <p:nvPr/>
        </p:nvSpPr>
        <p:spPr>
          <a:xfrm>
            <a:off x="2146627" y="1587611"/>
            <a:ext cx="169333" cy="2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474FF13-C5B2-4A22-B895-145368E45BD7}"/>
              </a:ext>
            </a:extLst>
          </p:cNvPr>
          <p:cNvSpPr/>
          <p:nvPr/>
        </p:nvSpPr>
        <p:spPr>
          <a:xfrm>
            <a:off x="2146627" y="2530700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BDCA84A-DDF5-4FB2-88AA-3C5B16179384}"/>
              </a:ext>
            </a:extLst>
          </p:cNvPr>
          <p:cNvSpPr/>
          <p:nvPr/>
        </p:nvSpPr>
        <p:spPr>
          <a:xfrm>
            <a:off x="2146626" y="358761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ED14ED-2C7E-43DD-B47E-6C12C7F7C707}"/>
              </a:ext>
            </a:extLst>
          </p:cNvPr>
          <p:cNvSpPr/>
          <p:nvPr/>
        </p:nvSpPr>
        <p:spPr>
          <a:xfrm>
            <a:off x="605692" y="4950694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나머지 부분 탐색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DFD1EA5-774B-43F0-87EE-E3CDDDBC9416}"/>
              </a:ext>
            </a:extLst>
          </p:cNvPr>
          <p:cNvSpPr/>
          <p:nvPr/>
        </p:nvSpPr>
        <p:spPr>
          <a:xfrm>
            <a:off x="2146626" y="457323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4D8D29-2AA1-4F77-A180-583DFB92E962}"/>
              </a:ext>
            </a:extLst>
          </p:cNvPr>
          <p:cNvSpPr/>
          <p:nvPr/>
        </p:nvSpPr>
        <p:spPr>
          <a:xfrm>
            <a:off x="4318669" y="1597799"/>
            <a:ext cx="3371436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프로토콜이 여러 개일 경우 분류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계층적 </a:t>
            </a:r>
            <a:r>
              <a:rPr lang="ko-KR" altLang="en-US" sz="1600" dirty="0" err="1"/>
              <a:t>클러스터링</a:t>
            </a:r>
            <a:r>
              <a:rPr lang="ko-KR" altLang="en-US" sz="1600" dirty="0"/>
              <a:t> 기법 사용</a:t>
            </a:r>
            <a:endParaRPr lang="en-US" altLang="ko-KR" sz="1600" dirty="0"/>
          </a:p>
          <a:p>
            <a:br>
              <a:rPr lang="en-US" altLang="ko-KR" sz="1600" dirty="0"/>
            </a:br>
            <a:endParaRPr lang="en-US" altLang="ko-KR" sz="16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257CBF2-46DF-47A7-9DCF-8E38DC65AD3B}"/>
              </a:ext>
            </a:extLst>
          </p:cNvPr>
          <p:cNvSpPr/>
          <p:nvPr/>
        </p:nvSpPr>
        <p:spPr>
          <a:xfrm>
            <a:off x="2146625" y="556839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C925F9-805B-415E-B9C3-BB12C73ABFDF}"/>
              </a:ext>
            </a:extLst>
          </p:cNvPr>
          <p:cNvSpPr/>
          <p:nvPr/>
        </p:nvSpPr>
        <p:spPr>
          <a:xfrm>
            <a:off x="605692" y="592227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 패턴 분석</a:t>
            </a:r>
          </a:p>
        </p:txBody>
      </p:sp>
    </p:spTree>
    <p:extLst>
      <p:ext uri="{BB962C8B-B14F-4D97-AF65-F5344CB8AC3E}">
        <p14:creationId xmlns:p14="http://schemas.microsoft.com/office/powerpoint/2010/main" val="3363201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1550"/>
    </mc:Choice>
    <mc:Fallback xmlns="">
      <p:transition spd="slow" advTm="2155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6F0C0A-A826-CC4E-8D70-C8005A054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 계층적 군집 분석</a:t>
            </a:r>
            <a:r>
              <a:rPr kumimoji="1" lang="en-US" altLang="ko-KR" dirty="0"/>
              <a:t>(</a:t>
            </a:r>
            <a:r>
              <a:rPr lang="en" altLang="ko-KR" dirty="0"/>
              <a:t>Hierarchical clustering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38EB78-9303-4B45-B149-833B60F493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ko-KR" altLang="en-US" sz="2000" dirty="0"/>
              <a:t>비슷한 </a:t>
            </a:r>
            <a:r>
              <a:rPr lang="ko-KR" altLang="en-US" sz="2000" dirty="0" err="1"/>
              <a:t>군집끼리</a:t>
            </a:r>
            <a:r>
              <a:rPr lang="ko-KR" altLang="en-US" sz="2000" dirty="0"/>
              <a:t> 묶어 가면서 최종적으로는 하나의 케이스가 될 때까지 </a:t>
            </a:r>
            <a:br>
              <a:rPr lang="en-US" altLang="ko-KR" sz="2000" dirty="0"/>
            </a:br>
            <a:r>
              <a:rPr lang="ko-KR" altLang="en-US" sz="2000" dirty="0"/>
              <a:t>군집을 묶는 </a:t>
            </a:r>
            <a:r>
              <a:rPr lang="ko-KR" altLang="en-US" sz="2000" dirty="0" err="1"/>
              <a:t>클러스터링</a:t>
            </a:r>
            <a:r>
              <a:rPr lang="ko-KR" altLang="en-US" sz="2000" dirty="0"/>
              <a:t> 알고리즘</a:t>
            </a:r>
          </a:p>
          <a:p>
            <a:r>
              <a:rPr lang="ko-KR" altLang="en-US" sz="2000" dirty="0"/>
              <a:t>군집간의 거리를 기반으로 클러스터링을 하는 알고리즘이며</a:t>
            </a:r>
            <a:r>
              <a:rPr lang="en-US" altLang="ko-KR" sz="2000" dirty="0"/>
              <a:t>, </a:t>
            </a:r>
            <a:br>
              <a:rPr lang="en-US" altLang="ko-KR" sz="2000" dirty="0"/>
            </a:br>
            <a:r>
              <a:rPr lang="en" altLang="ko-KR" sz="2000" dirty="0"/>
              <a:t>K Means</a:t>
            </a:r>
            <a:r>
              <a:rPr lang="ko-KR" altLang="en-US" sz="2000" dirty="0"/>
              <a:t>와는 다르게 군집의 수를 미리 정해주지 않아도 됨</a:t>
            </a:r>
            <a:endParaRPr lang="en-US" altLang="ko-KR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103295B-822F-6B4A-9D1F-FF91946335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518" y="2574828"/>
            <a:ext cx="7360171" cy="38180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87032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7445"/>
    </mc:Choice>
    <mc:Fallback xmlns="">
      <p:transition spd="slow" advTm="57445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28140D-A83F-48F8-9406-CE440C42E9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패킷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0AD8C59-A411-4C98-84B4-0E9489CB776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ko-KR" altLang="en-US" dirty="0"/>
              <a:t>하나 이상의 패킷 내용이나 메타 데이터의 조사</a:t>
            </a:r>
            <a:endParaRPr lang="en-US" altLang="ko-KR" dirty="0"/>
          </a:p>
          <a:p>
            <a:pPr>
              <a:buFont typeface="Wingdings" pitchFamily="2" charset="2"/>
              <a:buChar char="Ø"/>
            </a:pPr>
            <a:r>
              <a:rPr lang="ko-KR" altLang="en-US" dirty="0"/>
              <a:t>주요 패킷의 식별</a:t>
            </a:r>
            <a:r>
              <a:rPr lang="en-US" altLang="ko-KR" dirty="0"/>
              <a:t>,</a:t>
            </a:r>
            <a:r>
              <a:rPr lang="ko-KR" altLang="en-US" dirty="0"/>
              <a:t> 흐름 분석</a:t>
            </a:r>
            <a:r>
              <a:rPr lang="en-US" altLang="ko-KR" dirty="0"/>
              <a:t>,</a:t>
            </a:r>
            <a:r>
              <a:rPr lang="ko-KR" altLang="en-US" dirty="0"/>
              <a:t> 재현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분석도구 </a:t>
            </a:r>
            <a:endParaRPr lang="en-US" altLang="ko-KR" dirty="0"/>
          </a:p>
          <a:p>
            <a:pPr lvl="1"/>
            <a:r>
              <a:rPr lang="ko-KR" altLang="en-US" dirty="0"/>
              <a:t>무료 오픈소스 </a:t>
            </a:r>
            <a:r>
              <a:rPr lang="en-US" altLang="ko-KR" dirty="0"/>
              <a:t>:</a:t>
            </a:r>
            <a:r>
              <a:rPr lang="ko-KR" altLang="en-US" dirty="0"/>
              <a:t> 와이어 </a:t>
            </a:r>
            <a:r>
              <a:rPr lang="ko-KR" altLang="en-US" dirty="0" err="1"/>
              <a:t>샤크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1699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422"/>
    </mc:Choice>
    <mc:Fallback xmlns="">
      <p:transition spd="slow" advTm="17422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53CFC23-338E-D545-B4FB-388C8DBA99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계층적 군집 분석</a:t>
            </a:r>
            <a:r>
              <a:rPr kumimoji="1" lang="en-US" altLang="ko-KR" dirty="0"/>
              <a:t>(</a:t>
            </a:r>
            <a:r>
              <a:rPr lang="en" altLang="ko-KR" dirty="0"/>
              <a:t>Hierarchical clustering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C8D02A2-825B-1548-95AA-2CC7BEB0FE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3600" y="1803400"/>
            <a:ext cx="1625600" cy="1765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E54D028-7912-8B4A-BC69-91DBF3CDA13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2101" y="1676733"/>
            <a:ext cx="3848100" cy="184150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15E9431D-7D0F-C54C-97AE-AE3D610A1CD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23102" y="1676733"/>
            <a:ext cx="3721100" cy="1866900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75C687C4-FCA7-5348-AC4C-8EE0698E14E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62319" y="3902404"/>
            <a:ext cx="3619500" cy="173990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83FD513-99DA-CA40-A4F4-D7D59B8F1C3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560280" y="3731731"/>
            <a:ext cx="3644900" cy="181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83000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D2D5C-6309-2C44-A5FD-EE42F87A02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계층적 군집 분석</a:t>
            </a:r>
            <a:r>
              <a:rPr kumimoji="1" lang="en-US" altLang="ko-KR" dirty="0"/>
              <a:t>(</a:t>
            </a:r>
            <a:r>
              <a:rPr lang="en" altLang="ko-KR" dirty="0"/>
              <a:t>Hierarchical clustering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2FC786F-99FA-FD4E-B95E-05A85C753594}"/>
              </a:ext>
            </a:extLst>
          </p:cNvPr>
          <p:cNvSpPr/>
          <p:nvPr/>
        </p:nvSpPr>
        <p:spPr>
          <a:xfrm>
            <a:off x="559632" y="4588558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하나의 군집이 형성되면 그 군집에 속한 개체들은 항상 같은 군집에 속함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-&gt;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수정하지 못함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1A64FB-98DE-1846-8A19-75AD5FC627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38065" y="3942809"/>
            <a:ext cx="4594303" cy="2001003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1945C58B-5112-2042-ACE4-D2B3F3AF89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3963" y="1325717"/>
            <a:ext cx="4357117" cy="2022947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9FAEDDFE-3BD3-294C-8BA2-7E1F8EF27EA7}"/>
              </a:ext>
            </a:extLst>
          </p:cNvPr>
          <p:cNvSpPr/>
          <p:nvPr/>
        </p:nvSpPr>
        <p:spPr>
          <a:xfrm>
            <a:off x="411162" y="1460028"/>
            <a:ext cx="6096000" cy="2585323"/>
          </a:xfrm>
          <a:prstGeom prst="rect">
            <a:avLst/>
          </a:prstGeom>
        </p:spPr>
        <p:txBody>
          <a:bodyPr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single (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최단연결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: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 가까운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개체끼리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연결</a:t>
            </a: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endParaRPr lang="ko-KR" altLang="en-US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complete (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최장연결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):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가장 먼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개체끼리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연결 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(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보수적으로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average (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평균연결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 :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모든 점들을 모두 연결하여 평균 계산함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속도가 느려질 수 있지만 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이상치에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덜 민감할 수 있다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</a:p>
          <a:p>
            <a:pPr>
              <a:buFont typeface="Arial" panose="020B0604020202020204" pitchFamily="34" charset="0"/>
              <a:buChar char="•"/>
            </a:pPr>
            <a:endParaRPr lang="en-US" altLang="ko-KR" dirty="0"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centroid (</a:t>
            </a:r>
            <a:r>
              <a:rPr lang="ko-KR" altLang="en-US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중심연결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): </a:t>
            </a: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군집의 중심을 잡아 거리를 계산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 </a:t>
            </a:r>
            <a:b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</a:br>
            <a:r>
              <a:rPr lang="ko-KR" altLang="en-US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평균보다 계산 양이 적어져 더 빠를 수 있음</a:t>
            </a:r>
            <a:r>
              <a:rPr lang="en-US" altLang="ko-KR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.</a:t>
            </a:r>
            <a:endParaRPr lang="en-US" altLang="ko-KR" b="0" i="0" dirty="0">
              <a:effectLst/>
              <a:latin typeface="Apple SD Gothic Neo" panose="02000300000000000000" pitchFamily="2" charset="-127"/>
              <a:ea typeface="Apple SD Gothic Neo" panose="020003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2987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6538"/>
    </mc:Choice>
    <mc:Fallback xmlns="">
      <p:transition spd="slow" advTm="66538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9847C2-D185-9240-85E4-B2B29B645F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</a:t>
            </a:r>
            <a:r>
              <a:rPr lang="ko-KR" altLang="en-US" dirty="0"/>
              <a:t>계층적 </a:t>
            </a:r>
            <a:r>
              <a:rPr lang="ko-KR" altLang="en-US" dirty="0" err="1"/>
              <a:t>클러스터링</a:t>
            </a:r>
            <a:r>
              <a:rPr lang="ko-KR" altLang="en-US" dirty="0"/>
              <a:t> 적용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C67E9FC-DA33-7B49-AEEF-DFCC81CB3F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3928" y="1889004"/>
            <a:ext cx="8015321" cy="452313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DC3891D-838F-BB47-8512-20953597215C}"/>
              </a:ext>
            </a:extLst>
          </p:cNvPr>
          <p:cNvSpPr txBox="1"/>
          <p:nvPr/>
        </p:nvSpPr>
        <p:spPr>
          <a:xfrm>
            <a:off x="809469" y="1242673"/>
            <a:ext cx="71353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/>
              <a:t>311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QUIC</a:t>
            </a:r>
            <a:r>
              <a:rPr kumimoji="1" lang="ko-KR" altLang="en-US" dirty="0"/>
              <a:t> 패킷</a:t>
            </a:r>
            <a:r>
              <a:rPr kumimoji="1" lang="en-US" altLang="ko-KR" dirty="0"/>
              <a:t> </a:t>
            </a:r>
            <a:r>
              <a:rPr lang="ko-KR" altLang="en-US" dirty="0"/>
              <a:t>계층적 </a:t>
            </a:r>
            <a:r>
              <a:rPr lang="ko-KR" altLang="en-US" dirty="0" err="1"/>
              <a:t>클러스터링</a:t>
            </a:r>
            <a:r>
              <a:rPr lang="ko-KR" altLang="en-US" dirty="0"/>
              <a:t> 적용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32</a:t>
            </a:r>
            <a:r>
              <a:rPr lang="ko-KR" altLang="en-US" dirty="0"/>
              <a:t>개의 </a:t>
            </a:r>
            <a:r>
              <a:rPr lang="en-US" altLang="ko-KR" dirty="0"/>
              <a:t>Long </a:t>
            </a:r>
            <a:r>
              <a:rPr lang="ko-KR" altLang="en-US" dirty="0"/>
              <a:t>헤더와 </a:t>
            </a:r>
            <a:r>
              <a:rPr lang="en-US" altLang="ko-KR" dirty="0"/>
              <a:t>279</a:t>
            </a:r>
            <a:r>
              <a:rPr lang="ko-KR" altLang="en-US" dirty="0"/>
              <a:t>개의 </a:t>
            </a:r>
            <a:r>
              <a:rPr lang="en-US" altLang="ko-KR" dirty="0"/>
              <a:t>Short </a:t>
            </a:r>
            <a:r>
              <a:rPr lang="ko-KR" altLang="en-US" dirty="0"/>
              <a:t>헤더 구분</a:t>
            </a:r>
            <a:r>
              <a:rPr kumimoji="1" lang="ko-KR" alt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713393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854"/>
    </mc:Choice>
    <mc:Fallback xmlns="">
      <p:transition spd="slow" advTm="27854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8A45AE4-4D98-4A7B-8BFA-7100E38150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패킷간 공통부분 탐색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B701745F-6341-46A4-8D87-E1C1F7A790B7}"/>
              </a:ext>
            </a:extLst>
          </p:cNvPr>
          <p:cNvSpPr/>
          <p:nvPr/>
        </p:nvSpPr>
        <p:spPr>
          <a:xfrm>
            <a:off x="605694" y="1914988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알고있는 프로토콜 제거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9E97498-2071-4BE6-9E5B-D6998146FC4E}"/>
              </a:ext>
            </a:extLst>
          </p:cNvPr>
          <p:cNvSpPr/>
          <p:nvPr/>
        </p:nvSpPr>
        <p:spPr>
          <a:xfrm>
            <a:off x="605694" y="296435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유사한 패킷으로 분류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15C87D10-4ADB-4378-92CE-156FD03FE11F}"/>
              </a:ext>
            </a:extLst>
          </p:cNvPr>
          <p:cNvSpPr/>
          <p:nvPr/>
        </p:nvSpPr>
        <p:spPr>
          <a:xfrm>
            <a:off x="605694" y="4013716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패킷간 공통부분 탐색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1BE684BC-6AF4-47D4-B4A8-F3F70018EC70}"/>
              </a:ext>
            </a:extLst>
          </p:cNvPr>
          <p:cNvSpPr/>
          <p:nvPr/>
        </p:nvSpPr>
        <p:spPr>
          <a:xfrm>
            <a:off x="1616049" y="1057751"/>
            <a:ext cx="1230489" cy="47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</a:p>
        </p:txBody>
      </p:sp>
      <p:sp>
        <p:nvSpPr>
          <p:cNvPr id="8" name="화살표: 아래쪽 7">
            <a:extLst>
              <a:ext uri="{FF2B5EF4-FFF2-40B4-BE49-F238E27FC236}">
                <a16:creationId xmlns:a16="http://schemas.microsoft.com/office/drawing/2014/main" id="{5A36EF5C-0465-4DA1-960D-A9F3E7060014}"/>
              </a:ext>
            </a:extLst>
          </p:cNvPr>
          <p:cNvSpPr/>
          <p:nvPr/>
        </p:nvSpPr>
        <p:spPr>
          <a:xfrm>
            <a:off x="2146627" y="1587611"/>
            <a:ext cx="169333" cy="2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화살표: 아래쪽 8">
            <a:extLst>
              <a:ext uri="{FF2B5EF4-FFF2-40B4-BE49-F238E27FC236}">
                <a16:creationId xmlns:a16="http://schemas.microsoft.com/office/drawing/2014/main" id="{1474FF13-C5B2-4A22-B895-145368E45BD7}"/>
              </a:ext>
            </a:extLst>
          </p:cNvPr>
          <p:cNvSpPr/>
          <p:nvPr/>
        </p:nvSpPr>
        <p:spPr>
          <a:xfrm>
            <a:off x="2146627" y="2530700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화살표: 아래쪽 9">
            <a:extLst>
              <a:ext uri="{FF2B5EF4-FFF2-40B4-BE49-F238E27FC236}">
                <a16:creationId xmlns:a16="http://schemas.microsoft.com/office/drawing/2014/main" id="{1BDCA84A-DDF5-4FB2-88AA-3C5B16179384}"/>
              </a:ext>
            </a:extLst>
          </p:cNvPr>
          <p:cNvSpPr/>
          <p:nvPr/>
        </p:nvSpPr>
        <p:spPr>
          <a:xfrm>
            <a:off x="2146626" y="358761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3ED14ED-2C7E-43DD-B47E-6C12C7F7C707}"/>
              </a:ext>
            </a:extLst>
          </p:cNvPr>
          <p:cNvSpPr/>
          <p:nvPr/>
        </p:nvSpPr>
        <p:spPr>
          <a:xfrm>
            <a:off x="605692" y="4950694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나머지 부분 탐색</a:t>
            </a:r>
          </a:p>
        </p:txBody>
      </p:sp>
      <p:sp>
        <p:nvSpPr>
          <p:cNvPr id="12" name="화살표: 아래쪽 11">
            <a:extLst>
              <a:ext uri="{FF2B5EF4-FFF2-40B4-BE49-F238E27FC236}">
                <a16:creationId xmlns:a16="http://schemas.microsoft.com/office/drawing/2014/main" id="{CDFD1EA5-774B-43F0-87EE-E3CDDDBC9416}"/>
              </a:ext>
            </a:extLst>
          </p:cNvPr>
          <p:cNvSpPr/>
          <p:nvPr/>
        </p:nvSpPr>
        <p:spPr>
          <a:xfrm>
            <a:off x="2146626" y="457323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44D8D29-2AA1-4F77-A180-583DFB92E962}"/>
              </a:ext>
            </a:extLst>
          </p:cNvPr>
          <p:cNvSpPr/>
          <p:nvPr/>
        </p:nvSpPr>
        <p:spPr>
          <a:xfrm>
            <a:off x="4318669" y="1597799"/>
            <a:ext cx="5391219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패킷 구조 분석 위해서 유사한 패킷의 공통부분을 탐색</a:t>
            </a: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altLang="ko-KR" sz="1600" dirty="0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sz="1600" dirty="0"/>
              <a:t>순차패턴분석 </a:t>
            </a:r>
            <a:r>
              <a:rPr lang="en-US" altLang="ko-KR" sz="1600" dirty="0"/>
              <a:t>(Sequence Pattern Analysis) </a:t>
            </a:r>
            <a:r>
              <a:rPr lang="ko-KR" altLang="en-US" sz="1600" dirty="0"/>
              <a:t>사용</a:t>
            </a:r>
            <a:br>
              <a:rPr lang="en-US" altLang="ko-KR" sz="1600" dirty="0"/>
            </a:br>
            <a:endParaRPr lang="ko-KR" altLang="en-US" sz="1600" dirty="0"/>
          </a:p>
        </p:txBody>
      </p:sp>
      <p:sp>
        <p:nvSpPr>
          <p:cNvPr id="14" name="화살표: 아래쪽 13">
            <a:extLst>
              <a:ext uri="{FF2B5EF4-FFF2-40B4-BE49-F238E27FC236}">
                <a16:creationId xmlns:a16="http://schemas.microsoft.com/office/drawing/2014/main" id="{C257CBF2-46DF-47A7-9DCF-8E38DC65AD3B}"/>
              </a:ext>
            </a:extLst>
          </p:cNvPr>
          <p:cNvSpPr/>
          <p:nvPr/>
        </p:nvSpPr>
        <p:spPr>
          <a:xfrm>
            <a:off x="2146625" y="556839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C925F9-805B-415E-B9C3-BB12C73ABFDF}"/>
              </a:ext>
            </a:extLst>
          </p:cNvPr>
          <p:cNvSpPr/>
          <p:nvPr/>
        </p:nvSpPr>
        <p:spPr>
          <a:xfrm>
            <a:off x="605692" y="592227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/>
              <a:t>패킷 패턴 분석</a:t>
            </a:r>
          </a:p>
        </p:txBody>
      </p:sp>
      <p:sp>
        <p:nvSpPr>
          <p:cNvPr id="17" name="화살표: 아래쪽 12">
            <a:extLst>
              <a:ext uri="{FF2B5EF4-FFF2-40B4-BE49-F238E27FC236}">
                <a16:creationId xmlns:a16="http://schemas.microsoft.com/office/drawing/2014/main" id="{1D42CEAB-980A-3346-A73C-9B67E2CC814B}"/>
              </a:ext>
            </a:extLst>
          </p:cNvPr>
          <p:cNvSpPr/>
          <p:nvPr/>
        </p:nvSpPr>
        <p:spPr>
          <a:xfrm>
            <a:off x="2146625" y="556839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8693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6753"/>
    </mc:Choice>
    <mc:Fallback xmlns="">
      <p:transition spd="slow" advTm="26753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DC20372-25F2-1A40-B984-9E7000B48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순차적 패턴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153A3D-55CB-1044-977C-7FA0074CC07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순차 패턴 </a:t>
            </a:r>
            <a:r>
              <a:rPr kumimoji="1" lang="ko-KR" altLang="en-US" dirty="0" err="1"/>
              <a:t>마이닝</a:t>
            </a:r>
            <a:r>
              <a:rPr kumimoji="1" lang="en-US" altLang="ko-KR" dirty="0"/>
              <a:t>(</a:t>
            </a:r>
            <a:r>
              <a:rPr kumimoji="1" lang="en" altLang="ko-KR" dirty="0"/>
              <a:t>sequential pattern mining)</a:t>
            </a:r>
            <a:r>
              <a:rPr kumimoji="1" lang="ko-KR" altLang="en-US" dirty="0"/>
              <a:t>은 대량의 데이터에 숨겨진 “순차적 </a:t>
            </a:r>
            <a:r>
              <a:rPr kumimoji="1" lang="ko-KR" altLang="en-US" dirty="0" err="1"/>
              <a:t>패턴”을</a:t>
            </a:r>
            <a:r>
              <a:rPr kumimoji="1" lang="ko-KR" altLang="en-US" dirty="0"/>
              <a:t> 찾는 분석방법</a:t>
            </a:r>
            <a:endParaRPr kumimoji="1" lang="en-US" altLang="ko-KR" dirty="0"/>
          </a:p>
          <a:p>
            <a:r>
              <a:rPr kumimoji="1" lang="en-US" altLang="ko-KR" dirty="0"/>
              <a:t> </a:t>
            </a:r>
            <a:r>
              <a:rPr kumimoji="1" lang="ko-KR" altLang="en-US" dirty="0"/>
              <a:t>연속하여 일어나는 패턴을 찾는데 유용한 방법으로</a:t>
            </a:r>
            <a:r>
              <a:rPr kumimoji="1" lang="en-US" altLang="ko-KR" dirty="0"/>
              <a:t>, </a:t>
            </a:r>
            <a:br>
              <a:rPr kumimoji="1" lang="en-US" altLang="ko-KR" dirty="0"/>
            </a:br>
            <a:r>
              <a:rPr kumimoji="1" lang="ko-KR" altLang="en-US" dirty="0" err="1"/>
              <a:t>커머스</a:t>
            </a:r>
            <a:r>
              <a:rPr kumimoji="1" lang="ko-KR" altLang="en-US" dirty="0"/>
              <a:t> 분야에서 고객이 어떤 순서로 제품을 구매하는지 분석 활용</a:t>
            </a:r>
            <a:endParaRPr kumimoji="1" lang="en-US" altLang="ko-KR" dirty="0"/>
          </a:p>
          <a:p>
            <a:endParaRPr kumimoji="1" lang="ko-KR" altLang="en-US" dirty="0"/>
          </a:p>
        </p:txBody>
      </p:sp>
      <p:sp>
        <p:nvSpPr>
          <p:cNvPr id="5" name="AutoShape 2" descr="https://linewalks.com/wp-content/uploads/2019/10/%ED%91%9C1.png">
            <a:extLst>
              <a:ext uri="{FF2B5EF4-FFF2-40B4-BE49-F238E27FC236}">
                <a16:creationId xmlns:a16="http://schemas.microsoft.com/office/drawing/2014/main" id="{27719A96-ECA3-464A-A7E7-B98FB8819136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75" y="-288925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AutoShape 3" descr="https://linewalks.com/wp-content/uploads/2019/10/%ED%91%9C2.png">
            <a:extLst>
              <a:ext uri="{FF2B5EF4-FFF2-40B4-BE49-F238E27FC236}">
                <a16:creationId xmlns:a16="http://schemas.microsoft.com/office/drawing/2014/main" id="{F4FD3872-8854-2C44-A4A0-0541CF18B01A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92075" y="5334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F0D2804-7202-4449-88AF-5FB89FC37D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17406" y="3110149"/>
            <a:ext cx="492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304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4567"/>
    </mc:Choice>
    <mc:Fallback xmlns="">
      <p:transition spd="slow" advTm="94567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62370D-9641-D64D-8136-2D11E4E7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 순차적 패턴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B42704-5CFA-DE4F-B855-B4FA1B5DF7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1163" y="1152526"/>
            <a:ext cx="11369675" cy="2962275"/>
          </a:xfrm>
        </p:spPr>
        <p:txBody>
          <a:bodyPr>
            <a:normAutofit lnSpcReduction="10000"/>
          </a:bodyPr>
          <a:lstStyle/>
          <a:p>
            <a:r>
              <a:rPr kumimoji="1" lang="ko-KR" altLang="en-US" dirty="0"/>
              <a:t>순차 패턴 </a:t>
            </a:r>
            <a:r>
              <a:rPr kumimoji="1" lang="ko-KR" altLang="en-US" dirty="0" err="1"/>
              <a:t>마이닝에서는</a:t>
            </a:r>
            <a:r>
              <a:rPr kumimoji="1" lang="ko-KR" altLang="en-US" dirty="0"/>
              <a:t> 패턴의 빈번함을 정의하기 위해 지지도</a:t>
            </a:r>
            <a:r>
              <a:rPr kumimoji="1" lang="en-US" altLang="ko-KR" dirty="0"/>
              <a:t>(</a:t>
            </a:r>
            <a:r>
              <a:rPr kumimoji="1" lang="en" altLang="ko-KR" dirty="0"/>
              <a:t>support)</a:t>
            </a:r>
            <a:r>
              <a:rPr kumimoji="1" lang="ko-KR" altLang="en-US" dirty="0"/>
              <a:t>라는 척도를 사용하는데</a:t>
            </a:r>
            <a:r>
              <a:rPr kumimoji="1" lang="en-US" altLang="ko-KR" dirty="0"/>
              <a:t>, </a:t>
            </a:r>
            <a:r>
              <a:rPr kumimoji="1" lang="ko-KR" altLang="en-US" dirty="0" err="1"/>
              <a:t>지지도란</a:t>
            </a:r>
            <a:r>
              <a:rPr kumimoji="1" lang="ko-KR" altLang="en-US" dirty="0"/>
              <a:t> 전체 시퀀스 중 특정 패턴을 포함하는 비율입니다</a:t>
            </a:r>
            <a:r>
              <a:rPr kumimoji="1" lang="en-US" altLang="ko-KR" dirty="0"/>
              <a:t>. </a:t>
            </a:r>
          </a:p>
          <a:p>
            <a:r>
              <a:rPr kumimoji="1" lang="en-US" altLang="ko-KR" dirty="0"/>
              <a:t>       </a:t>
            </a:r>
          </a:p>
          <a:p>
            <a:r>
              <a:rPr kumimoji="1" lang="ko-KR" altLang="en-US" dirty="0"/>
              <a:t>사용자가 지지도 값을 정하면</a:t>
            </a:r>
            <a:r>
              <a:rPr kumimoji="1" lang="en-US" altLang="ko-KR" dirty="0"/>
              <a:t>, </a:t>
            </a:r>
            <a:r>
              <a:rPr kumimoji="1" lang="ko-KR" altLang="en-US" dirty="0"/>
              <a:t>이 값도 큰 지지도를 가진 패턴을 순차 패턴 알고리즘이 찾습니다</a:t>
            </a:r>
            <a:r>
              <a:rPr kumimoji="1" lang="en-US" altLang="ko-KR" dirty="0"/>
              <a:t>. </a:t>
            </a:r>
            <a:r>
              <a:rPr kumimoji="1" lang="ko-KR" altLang="en-US" dirty="0"/>
              <a:t>이렇게 큰 지지도 값을 가진 패턴을 빈번한 패턴</a:t>
            </a:r>
            <a:r>
              <a:rPr kumimoji="1" lang="en-US" altLang="ko-KR" dirty="0"/>
              <a:t>(</a:t>
            </a:r>
            <a:r>
              <a:rPr kumimoji="1" lang="en" altLang="ko-KR" dirty="0"/>
              <a:t>frequent pattern)</a:t>
            </a:r>
            <a:r>
              <a:rPr kumimoji="1" lang="ko-KR" altLang="en-US" dirty="0"/>
              <a:t>이라고 합니다</a:t>
            </a:r>
            <a:r>
              <a:rPr kumimoji="1" lang="en-US" altLang="ko-KR" dirty="0"/>
              <a:t>. </a:t>
            </a:r>
          </a:p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E066E2C-EE3E-1C42-84C6-6C7BBC8BF8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6818" y="4554717"/>
            <a:ext cx="4914900" cy="1295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B2043631-2A34-C54C-96AA-4349C9F18F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8715" y="4154667"/>
            <a:ext cx="4927600" cy="2095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2450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5946"/>
    </mc:Choice>
    <mc:Fallback xmlns="">
      <p:transition spd="slow" advTm="105946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3C7A8E-1941-0746-A135-C4AE06F17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순차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 적용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54422FB-AFA6-EF4D-9A6B-03A471F368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00" y="2189750"/>
            <a:ext cx="6477000" cy="9144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8286FFF0-B0EB-A848-8422-067923EED1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9100" y="4323991"/>
            <a:ext cx="6477000" cy="9144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4F787AB1-7573-594B-A079-9D6EC6D976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6090" y="1224212"/>
            <a:ext cx="3655989" cy="49033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0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73672"/>
    </mc:Choice>
    <mc:Fallback xmlns="">
      <p:transition spd="slow" advTm="173672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441D04-01B2-304F-9BBF-339994BEAC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dirty="0"/>
              <a:t> </a:t>
            </a:r>
            <a:r>
              <a:rPr kumimoji="1" lang="ko-KR" altLang="en-US" dirty="0"/>
              <a:t> 순차</a:t>
            </a:r>
            <a:r>
              <a:rPr kumimoji="1" lang="en-US" altLang="ko-KR" dirty="0"/>
              <a:t> </a:t>
            </a:r>
            <a:r>
              <a:rPr kumimoji="1" lang="ko-KR" altLang="en-US" dirty="0"/>
              <a:t>패턴 적용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D60A969-5342-AE40-B23A-851C0B4800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D5CCE6-0906-BC4E-810E-1F85CE34FE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0293" y="1822450"/>
            <a:ext cx="4584700" cy="32131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FFD212B1-5B39-524A-951E-EA2627CB5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123" y="2627313"/>
            <a:ext cx="4584700" cy="2108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130652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22283"/>
    </mc:Choice>
    <mc:Fallback xmlns="">
      <p:transition spd="slow" advTm="122283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8541F6-E916-B346-BFF5-7F0B50ACB0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추후 작업</a:t>
            </a:r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234A902-9393-BB44-80A3-DB3956322B01}"/>
              </a:ext>
            </a:extLst>
          </p:cNvPr>
          <p:cNvSpPr/>
          <p:nvPr/>
        </p:nvSpPr>
        <p:spPr>
          <a:xfrm>
            <a:off x="605692" y="4950694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나머지 부분 탐색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1343D36-7702-D749-8607-0916FD03D37C}"/>
              </a:ext>
            </a:extLst>
          </p:cNvPr>
          <p:cNvSpPr/>
          <p:nvPr/>
        </p:nvSpPr>
        <p:spPr>
          <a:xfrm>
            <a:off x="605692" y="592227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accent4">
                    <a:lumMod val="60000"/>
                    <a:lumOff val="40000"/>
                  </a:schemeClr>
                </a:solidFill>
              </a:rPr>
              <a:t>패킷 패턴 분석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CF1D48E-0370-1E4C-8DD3-D0446DB1B439}"/>
              </a:ext>
            </a:extLst>
          </p:cNvPr>
          <p:cNvSpPr/>
          <p:nvPr/>
        </p:nvSpPr>
        <p:spPr>
          <a:xfrm>
            <a:off x="4363959" y="4943135"/>
            <a:ext cx="31021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패킷 순서</a:t>
            </a:r>
            <a:r>
              <a:rPr lang="en-US" altLang="ko-KR" dirty="0"/>
              <a:t>, </a:t>
            </a:r>
            <a:r>
              <a:rPr lang="ko-KR" altLang="en-US" dirty="0"/>
              <a:t>암호화 부분 등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DA2771EC-F4CE-AF43-B22B-87F8D7E43A8F}"/>
              </a:ext>
            </a:extLst>
          </p:cNvPr>
          <p:cNvSpPr/>
          <p:nvPr/>
        </p:nvSpPr>
        <p:spPr>
          <a:xfrm>
            <a:off x="4363959" y="5914713"/>
            <a:ext cx="267893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ko-KR" altLang="en-US" dirty="0"/>
              <a:t>프로토콜의 흐름 분석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133634A5-2126-C741-839B-D46FC73802B3}"/>
              </a:ext>
            </a:extLst>
          </p:cNvPr>
          <p:cNvSpPr/>
          <p:nvPr/>
        </p:nvSpPr>
        <p:spPr>
          <a:xfrm>
            <a:off x="605694" y="1914988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알고있는 프로토콜 제거</a:t>
            </a: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BA682269-4775-DA4E-B13B-7AEB208338E9}"/>
              </a:ext>
            </a:extLst>
          </p:cNvPr>
          <p:cNvSpPr/>
          <p:nvPr/>
        </p:nvSpPr>
        <p:spPr>
          <a:xfrm>
            <a:off x="605694" y="2964352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유사한 패킷으로 분류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D8F74976-8E13-B849-953E-F47EFA5536FA}"/>
              </a:ext>
            </a:extLst>
          </p:cNvPr>
          <p:cNvSpPr/>
          <p:nvPr/>
        </p:nvSpPr>
        <p:spPr>
          <a:xfrm>
            <a:off x="605694" y="4013716"/>
            <a:ext cx="3251200" cy="29207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dirty="0">
                <a:solidFill>
                  <a:schemeClr val="bg1"/>
                </a:solidFill>
              </a:rPr>
              <a:t>패킷간 공통부분 탐색</a:t>
            </a: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35168EFA-A723-BC4D-A3B4-D2CB33D739FD}"/>
              </a:ext>
            </a:extLst>
          </p:cNvPr>
          <p:cNvSpPr/>
          <p:nvPr/>
        </p:nvSpPr>
        <p:spPr>
          <a:xfrm>
            <a:off x="1616049" y="1057751"/>
            <a:ext cx="1230489" cy="47413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패킷</a:t>
            </a:r>
          </a:p>
        </p:txBody>
      </p:sp>
      <p:sp>
        <p:nvSpPr>
          <p:cNvPr id="22" name="화살표: 아래쪽 7">
            <a:extLst>
              <a:ext uri="{FF2B5EF4-FFF2-40B4-BE49-F238E27FC236}">
                <a16:creationId xmlns:a16="http://schemas.microsoft.com/office/drawing/2014/main" id="{5CE4548B-3A9A-2349-94D8-0D6EDCC897BA}"/>
              </a:ext>
            </a:extLst>
          </p:cNvPr>
          <p:cNvSpPr/>
          <p:nvPr/>
        </p:nvSpPr>
        <p:spPr>
          <a:xfrm>
            <a:off x="2146627" y="1587611"/>
            <a:ext cx="169333" cy="292073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화살표: 아래쪽 8">
            <a:extLst>
              <a:ext uri="{FF2B5EF4-FFF2-40B4-BE49-F238E27FC236}">
                <a16:creationId xmlns:a16="http://schemas.microsoft.com/office/drawing/2014/main" id="{BFFCE2D9-264C-8343-8D29-2573A77903D2}"/>
              </a:ext>
            </a:extLst>
          </p:cNvPr>
          <p:cNvSpPr/>
          <p:nvPr/>
        </p:nvSpPr>
        <p:spPr>
          <a:xfrm>
            <a:off x="2146627" y="2530700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4" name="화살표: 아래쪽 9">
            <a:extLst>
              <a:ext uri="{FF2B5EF4-FFF2-40B4-BE49-F238E27FC236}">
                <a16:creationId xmlns:a16="http://schemas.microsoft.com/office/drawing/2014/main" id="{C284909C-9002-8744-8AE0-139614CA9EA3}"/>
              </a:ext>
            </a:extLst>
          </p:cNvPr>
          <p:cNvSpPr/>
          <p:nvPr/>
        </p:nvSpPr>
        <p:spPr>
          <a:xfrm>
            <a:off x="2146626" y="358761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화살표: 아래쪽 11">
            <a:extLst>
              <a:ext uri="{FF2B5EF4-FFF2-40B4-BE49-F238E27FC236}">
                <a16:creationId xmlns:a16="http://schemas.microsoft.com/office/drawing/2014/main" id="{632A2582-878E-BE4B-A5E2-D4B00EC6FA96}"/>
              </a:ext>
            </a:extLst>
          </p:cNvPr>
          <p:cNvSpPr/>
          <p:nvPr/>
        </p:nvSpPr>
        <p:spPr>
          <a:xfrm>
            <a:off x="2146626" y="4573235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화살표: 아래쪽 11">
            <a:extLst>
              <a:ext uri="{FF2B5EF4-FFF2-40B4-BE49-F238E27FC236}">
                <a16:creationId xmlns:a16="http://schemas.microsoft.com/office/drawing/2014/main" id="{8166190A-1098-3C4A-A374-02F6EEB63157}"/>
              </a:ext>
            </a:extLst>
          </p:cNvPr>
          <p:cNvSpPr/>
          <p:nvPr/>
        </p:nvSpPr>
        <p:spPr>
          <a:xfrm>
            <a:off x="2144384" y="5511817"/>
            <a:ext cx="169333" cy="17992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83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130"/>
    </mc:Choice>
    <mc:Fallback xmlns="">
      <p:transition spd="slow" advTm="2413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208"/>
    </mc:Choice>
    <mc:Fallback xmlns="">
      <p:transition spd="slow" advTm="2208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DC79AB-C4E7-FB4C-B1B9-984F7BE02F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dirty="0"/>
              <a:t>패킷 분석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0F43AB4-81BA-594B-830C-DE675D660B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ko-KR" altLang="en-US" dirty="0"/>
              <a:t>패턴 매칭</a:t>
            </a:r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캡처한 패킷에서 특정 값이 일치하는 것을 검색하여 주요 패킷 식별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프로토콜 필드 </a:t>
            </a:r>
            <a:r>
              <a:rPr kumimoji="1" lang="ko-KR" altLang="en-US" dirty="0" err="1"/>
              <a:t>파싱</a:t>
            </a:r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주요 패킷의 프로토콜 필드의 내용을 추출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r>
              <a:rPr kumimoji="1" lang="ko-KR" altLang="en-US" dirty="0"/>
              <a:t>패킷 </a:t>
            </a:r>
            <a:r>
              <a:rPr kumimoji="1" lang="ko-KR" altLang="en-US" dirty="0" err="1"/>
              <a:t>필터링</a:t>
            </a:r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프로토콜 메타 데이터의 필드 값을 기준으로 패킷을 구분</a:t>
            </a:r>
          </a:p>
        </p:txBody>
      </p:sp>
    </p:spTree>
    <p:extLst>
      <p:ext uri="{BB962C8B-B14F-4D97-AF65-F5344CB8AC3E}">
        <p14:creationId xmlns:p14="http://schemas.microsoft.com/office/powerpoint/2010/main" val="11328436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5401"/>
    </mc:Choice>
    <mc:Fallback xmlns="">
      <p:transition spd="slow" advTm="3540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491E0C-EE85-924B-A06F-B766644AE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흐름 분석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CFD51BF-F08E-A744-A785-6A0DEE1E18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관련 패킷들의 순서 조사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흐름 분석 기법 </a:t>
            </a:r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상호 통신과 흐름 목록</a:t>
            </a:r>
            <a:endParaRPr kumimoji="1" lang="en-US" altLang="ko-KR" dirty="0"/>
          </a:p>
          <a:p>
            <a:pPr lvl="2"/>
            <a:r>
              <a:rPr kumimoji="1" lang="ko-KR" altLang="en-US" dirty="0" err="1"/>
              <a:t>캡처된</a:t>
            </a:r>
            <a:r>
              <a:rPr kumimoji="1" lang="ko-KR" altLang="en-US" dirty="0"/>
              <a:t> 패킷에서 모든 통신 흐름 또는 특정 흐름 목록화</a:t>
            </a:r>
            <a:endParaRPr kumimoji="1" lang="en-US" altLang="ko-KR" dirty="0"/>
          </a:p>
          <a:p>
            <a:pPr lvl="1"/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흐름 추출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다량의 흐름을 분리하거나 의심스러운 흐름의 추가 분석을 위해 디스크에 저장</a:t>
            </a:r>
            <a:endParaRPr kumimoji="1" lang="en-US" altLang="ko-KR" dirty="0"/>
          </a:p>
          <a:p>
            <a:pPr lvl="2"/>
            <a:endParaRPr kumimoji="1" lang="en-US" altLang="ko-KR" dirty="0"/>
          </a:p>
          <a:p>
            <a:pPr marL="795847" lvl="1" indent="0">
              <a:buNone/>
            </a:pPr>
            <a:r>
              <a:rPr kumimoji="1" lang="ko-KR" altLang="en-US" dirty="0"/>
              <a:t>파일과 데이터 </a:t>
            </a:r>
            <a:r>
              <a:rPr kumimoji="1" lang="ko-KR" altLang="en-US" dirty="0" err="1"/>
              <a:t>카빙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흐름을 재구성하여 파일이나 기타 흥미로운 데이터 추출</a:t>
            </a:r>
            <a:r>
              <a:rPr kumimoji="1" lang="en-US" altLang="ko-KR" dirty="0"/>
              <a:t>(</a:t>
            </a:r>
            <a:r>
              <a:rPr kumimoji="1" lang="ko-KR" altLang="en-US" dirty="0" err="1"/>
              <a:t>카빙</a:t>
            </a:r>
            <a:r>
              <a:rPr kumimoji="1" lang="en-US" altLang="ko-KR" dirty="0"/>
              <a:t>)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464247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4392"/>
    </mc:Choice>
    <mc:Fallback xmlns="">
      <p:transition spd="slow" advTm="44392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460001-EE90-BC47-A431-33E18246F3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목표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806862-9490-6141-AEAA-3E022191FE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Wingdings" pitchFamily="2" charset="2"/>
              <a:buChar char="Ø"/>
            </a:pPr>
            <a:r>
              <a:rPr lang="ko-KR" altLang="en-US" dirty="0"/>
              <a:t>계층적 군집 분석과 순차 패턴으로 알 수 없는 패킷 분석</a:t>
            </a:r>
            <a:endParaRPr lang="en-US" altLang="ko-KR" dirty="0"/>
          </a:p>
          <a:p>
            <a:pPr>
              <a:buFont typeface="Wingdings" pitchFamily="2" charset="2"/>
              <a:buChar char="Ø"/>
            </a:pPr>
            <a:endParaRPr lang="en-US" altLang="ko-KR" dirty="0"/>
          </a:p>
          <a:p>
            <a:pPr>
              <a:buFont typeface="Wingdings" pitchFamily="2" charset="2"/>
              <a:buChar char="Ø"/>
            </a:pPr>
            <a:r>
              <a:rPr kumimoji="1" lang="ko-KR" altLang="en-US" dirty="0"/>
              <a:t>추후에 흐름분석까지 하여 프로토콜 분석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제안 기법으로 </a:t>
            </a:r>
            <a:r>
              <a:rPr kumimoji="1" lang="en-US" altLang="ko-KR" dirty="0"/>
              <a:t>QUIC </a:t>
            </a:r>
            <a:r>
              <a:rPr kumimoji="1" lang="ko-KR" altLang="en-US" dirty="0"/>
              <a:t>패킷 분석</a:t>
            </a: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771108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4670"/>
    </mc:Choice>
    <mc:Fallback xmlns="">
      <p:transition spd="slow" advTm="3467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B51555-850E-8742-AA05-40DF4D1876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  </a:t>
            </a:r>
            <a:r>
              <a:rPr kumimoji="1" lang="en-US" altLang="ko-KR" dirty="0"/>
              <a:t>QUIC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A4BC9C8-ED13-6A49-BEBB-78A3C090AF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Google</a:t>
            </a:r>
            <a:r>
              <a:rPr lang="ko-KR" altLang="en-US" dirty="0"/>
              <a:t>의 </a:t>
            </a:r>
            <a:r>
              <a:rPr lang="en" altLang="ko-KR" dirty="0"/>
              <a:t>Jim </a:t>
            </a:r>
            <a:r>
              <a:rPr lang="en" altLang="ko-KR" dirty="0" err="1"/>
              <a:t>Roskind</a:t>
            </a:r>
            <a:r>
              <a:rPr lang="ko-KR" altLang="en-US" dirty="0"/>
              <a:t>가 처음에 설계 한 범용 전송 네트워크 프로토콜</a:t>
            </a:r>
            <a:r>
              <a:rPr lang="en-US" altLang="ko-KR" dirty="0"/>
              <a:t>. 2012 </a:t>
            </a:r>
            <a:r>
              <a:rPr lang="ko-KR" altLang="en-US" dirty="0"/>
              <a:t>년에 구현 및 배포</a:t>
            </a:r>
            <a:endParaRPr lang="en-US" altLang="ko-KR" dirty="0"/>
          </a:p>
          <a:p>
            <a:r>
              <a:rPr lang="en" altLang="ko-KR" dirty="0"/>
              <a:t>QUIC</a:t>
            </a:r>
            <a:r>
              <a:rPr lang="ko-KR" altLang="en-US" dirty="0"/>
              <a:t>는 </a:t>
            </a:r>
            <a:r>
              <a:rPr lang="en" altLang="ko-KR" dirty="0"/>
              <a:t>TCP </a:t>
            </a:r>
            <a:r>
              <a:rPr lang="ko-KR" altLang="en-US" dirty="0"/>
              <a:t>연결과 거의 동일하지만 대기 시간이 크게 단축되는 것을 목표</a:t>
            </a:r>
            <a:endParaRPr kumimoji="1" lang="en-US" altLang="ko-KR" dirty="0"/>
          </a:p>
          <a:p>
            <a:r>
              <a:rPr lang="en" altLang="ko-KR" dirty="0"/>
              <a:t>QUIC</a:t>
            </a:r>
            <a:r>
              <a:rPr lang="ko-KR" altLang="en-US" dirty="0"/>
              <a:t>는 손실 복구를 포함하지 않는 </a:t>
            </a:r>
            <a:r>
              <a:rPr lang="en" altLang="ko-KR" dirty="0"/>
              <a:t>UDP</a:t>
            </a:r>
            <a:r>
              <a:rPr lang="ko-KR" altLang="en-US" dirty="0" err="1"/>
              <a:t>를</a:t>
            </a:r>
            <a:r>
              <a:rPr lang="ko-KR" altLang="en-US" dirty="0"/>
              <a:t> 기본으로 사용</a:t>
            </a:r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05002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9320"/>
    </mc:Choice>
    <mc:Fallback xmlns="">
      <p:transition spd="slow" advTm="3932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 </a:t>
            </a:r>
            <a:r>
              <a:rPr lang="en-US" altLang="ko-KR" dirty="0"/>
              <a:t>QUIC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2000" dirty="0"/>
              <a:t>페이로드가 암호화되어 보호됨</a:t>
            </a:r>
            <a:endParaRPr lang="en-US" altLang="ko-KR" sz="16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FA4AF5F-F84B-4EAC-A6A3-4BDCB077420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0662" y="2295525"/>
            <a:ext cx="9210675" cy="3409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710798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7696"/>
    </mc:Choice>
    <mc:Fallback xmlns="">
      <p:transition spd="slow" advTm="27696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QUIC header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Long</a:t>
            </a:r>
            <a:r>
              <a:rPr lang="ko-KR" altLang="en-US" sz="2000" dirty="0"/>
              <a:t> 헤더 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1-RTT </a:t>
            </a:r>
            <a:r>
              <a:rPr lang="ko-KR" altLang="en-US" sz="1600" dirty="0"/>
              <a:t>키를 설정하기 전에 전송되는 패킷에 사용</a:t>
            </a:r>
            <a:endParaRPr lang="en-US" altLang="ko-KR" sz="1600" dirty="0"/>
          </a:p>
          <a:p>
            <a:pPr marL="457200" lvl="1" indent="0">
              <a:buNone/>
            </a:pPr>
            <a:r>
              <a:rPr lang="en-US" altLang="ko-KR" sz="1600" dirty="0"/>
              <a:t>Initial, handshake, retry</a:t>
            </a:r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Short</a:t>
            </a:r>
            <a:r>
              <a:rPr lang="ko-KR" altLang="en-US" sz="2000" dirty="0"/>
              <a:t> 헤더</a:t>
            </a:r>
            <a:endParaRPr lang="en-US" altLang="ko-KR" sz="2000" dirty="0"/>
          </a:p>
          <a:p>
            <a:pPr marL="457200" lvl="1" indent="0">
              <a:buNone/>
            </a:pPr>
            <a:r>
              <a:rPr lang="en-US" altLang="ko-KR" sz="1600" dirty="0"/>
              <a:t>1-RTT </a:t>
            </a:r>
            <a:r>
              <a:rPr lang="ko-KR" altLang="en-US" sz="1600" dirty="0"/>
              <a:t>키가 협상 된 후에 사용</a:t>
            </a:r>
            <a:endParaRPr lang="en-US" altLang="ko-KR" sz="1600" dirty="0"/>
          </a:p>
          <a:p>
            <a:pPr marL="0" indent="0">
              <a:buNone/>
            </a:pPr>
            <a:endParaRPr lang="en-US" altLang="ko-KR" sz="2000" dirty="0"/>
          </a:p>
          <a:p>
            <a:pPr marL="0" indent="0">
              <a:buNone/>
            </a:pP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2297732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1188"/>
    </mc:Choice>
    <mc:Fallback xmlns="">
      <p:transition spd="slow" advTm="61188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QUIC header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22356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000" dirty="0"/>
              <a:t>Long</a:t>
            </a:r>
            <a:r>
              <a:rPr lang="ko-KR" altLang="en-US" sz="2000" dirty="0"/>
              <a:t> 헤더 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1-RTT </a:t>
            </a:r>
            <a:r>
              <a:rPr lang="ko-KR" altLang="en-US" sz="2000" dirty="0"/>
              <a:t>키를 설정하기 전에 전송되는 패킷에 사용</a:t>
            </a:r>
            <a:endParaRPr lang="en-US" altLang="ko-KR" sz="2000" dirty="0"/>
          </a:p>
          <a:p>
            <a:pPr marL="0" indent="0">
              <a:buNone/>
            </a:pPr>
            <a:r>
              <a:rPr lang="en-US" altLang="ko-KR" sz="2000" dirty="0"/>
              <a:t>Initial, handshake, retry</a:t>
            </a:r>
          </a:p>
          <a:p>
            <a:pPr marL="0" indent="0">
              <a:buNone/>
            </a:pPr>
            <a:endParaRPr lang="en-US" altLang="ko-KR" sz="200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6D695439-B901-4E97-B31D-BF7E7E60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2623236"/>
            <a:ext cx="5791200" cy="3400425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3B84E966-18D2-4CD6-AA1F-F41A94183A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81750" y="2623236"/>
            <a:ext cx="5810250" cy="3200400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265C536C-7084-46DD-8C73-098096E3569C}"/>
              </a:ext>
            </a:extLst>
          </p:cNvPr>
          <p:cNvSpPr/>
          <p:nvPr/>
        </p:nvSpPr>
        <p:spPr>
          <a:xfrm>
            <a:off x="6381750" y="6023661"/>
            <a:ext cx="5534025" cy="30777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400" dirty="0"/>
              <a:t>Version-Independent Properties of QUIC draft-ietf-quic-invariants-04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AF5D021-659D-4804-AD21-CF02566E39DA}"/>
              </a:ext>
            </a:extLst>
          </p:cNvPr>
          <p:cNvSpPr txBox="1"/>
          <p:nvPr/>
        </p:nvSpPr>
        <p:spPr>
          <a:xfrm>
            <a:off x="6363494" y="224614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Quic</a:t>
            </a:r>
            <a:r>
              <a:rPr lang="en-US" altLang="ko-KR" dirty="0"/>
              <a:t>/46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997776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9760"/>
    </mc:Choice>
    <mc:Fallback xmlns="">
      <p:transition spd="slow" advTm="69760"/>
    </mc:Fallback>
  </mc:AlternateContent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2584</TotalTime>
  <Words>872</Words>
  <Application>Microsoft Macintosh PowerPoint</Application>
  <PresentationFormat>와이드스크린</PresentationFormat>
  <Paragraphs>176</Paragraphs>
  <Slides>29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29</vt:i4>
      </vt:variant>
    </vt:vector>
  </HeadingPairs>
  <TitlesOfParts>
    <vt:vector size="37" baseType="lpstr">
      <vt:lpstr>맑은 고딕</vt:lpstr>
      <vt:lpstr>Apple SD Gothic Neo</vt:lpstr>
      <vt:lpstr>Arial Unicode MS</vt:lpstr>
      <vt:lpstr>Nanum Gothic Coding</vt:lpstr>
      <vt:lpstr>Arial</vt:lpstr>
      <vt:lpstr>Wingdings</vt:lpstr>
      <vt:lpstr>CryptoCraft 테마</vt:lpstr>
      <vt:lpstr>제목 테마</vt:lpstr>
      <vt:lpstr>알 수 없는 패킷 프로토콜  분석 기법 제안</vt:lpstr>
      <vt:lpstr> 패킷 분석</vt:lpstr>
      <vt:lpstr>패킷 분석 기법</vt:lpstr>
      <vt:lpstr> 흐름 분석</vt:lpstr>
      <vt:lpstr> 목표</vt:lpstr>
      <vt:lpstr>  QUIC</vt:lpstr>
      <vt:lpstr> QUIC</vt:lpstr>
      <vt:lpstr> QUIC header</vt:lpstr>
      <vt:lpstr> QUIC header</vt:lpstr>
      <vt:lpstr> QUIC header(ClientHello)</vt:lpstr>
      <vt:lpstr> QUIC header(rejection)</vt:lpstr>
      <vt:lpstr> QUIC header</vt:lpstr>
      <vt:lpstr> Google QUIC 46 version Header Format</vt:lpstr>
      <vt:lpstr> Google QUIC 46 version Header Format</vt:lpstr>
      <vt:lpstr> Google QUIC 46 version Header Format</vt:lpstr>
      <vt:lpstr> 알 수 없는 프로토콜 탐지 흐름</vt:lpstr>
      <vt:lpstr> 알고있는 프로토콜 제거</vt:lpstr>
      <vt:lpstr> 유사한 패킷으로 분류</vt:lpstr>
      <vt:lpstr> 계층적 군집 분석(Hierarchical clustering)</vt:lpstr>
      <vt:lpstr> 계층적 군집 분석(Hierarchical clustering)</vt:lpstr>
      <vt:lpstr> 계층적 군집 분석(Hierarchical clustering)</vt:lpstr>
      <vt:lpstr> 계층적 클러스터링 적용</vt:lpstr>
      <vt:lpstr> 패킷간 공통부분 탐색</vt:lpstr>
      <vt:lpstr> 순차적 패턴 분석</vt:lpstr>
      <vt:lpstr>  순차적 패턴 분석</vt:lpstr>
      <vt:lpstr> 순차 패턴 적용</vt:lpstr>
      <vt:lpstr>  순차 패턴 적용</vt:lpstr>
      <vt:lpstr> 추후 작업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37</cp:revision>
  <dcterms:created xsi:type="dcterms:W3CDTF">2019-03-05T04:29:07Z</dcterms:created>
  <dcterms:modified xsi:type="dcterms:W3CDTF">2020-08-02T23:12:15Z</dcterms:modified>
</cp:coreProperties>
</file>