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75" r:id="rId4"/>
    <p:sldId id="303" r:id="rId5"/>
    <p:sldId id="304" r:id="rId6"/>
    <p:sldId id="305" r:id="rId7"/>
    <p:sldId id="292" r:id="rId8"/>
    <p:sldId id="306" r:id="rId9"/>
    <p:sldId id="307" r:id="rId10"/>
    <p:sldId id="322" r:id="rId11"/>
    <p:sldId id="308" r:id="rId12"/>
    <p:sldId id="321" r:id="rId13"/>
    <p:sldId id="320" r:id="rId14"/>
    <p:sldId id="309" r:id="rId15"/>
    <p:sldId id="315" r:id="rId16"/>
    <p:sldId id="310" r:id="rId17"/>
    <p:sldId id="314" r:id="rId18"/>
    <p:sldId id="317" r:id="rId19"/>
    <p:sldId id="319" r:id="rId20"/>
    <p:sldId id="318" r:id="rId21"/>
    <p:sldId id="313" r:id="rId22"/>
    <p:sldId id="316" r:id="rId23"/>
    <p:sldId id="281" r:id="rId24"/>
    <p:sldId id="323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5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3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752603"/>
            <a:ext cx="8403773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0" i="0" u="none" strike="noStrike" baseline="0">
                <a:latin typeface="Bahnschrift Condensed" panose="020B0502040204020203" pitchFamily="34" charset="0"/>
              </a:rPr>
              <a:t>Generative Adversarial Networks based</a:t>
            </a:r>
            <a:br>
              <a:rPr lang="en-US" altLang="ko-KR" sz="3600" b="0" i="0" u="none" strike="noStrike" baseline="0">
                <a:latin typeface="Bahnschrift Condensed" panose="020B0502040204020203" pitchFamily="34" charset="0"/>
              </a:rPr>
            </a:br>
            <a:r>
              <a:rPr lang="en-US" altLang="ko-KR" sz="3600" b="0" i="0" u="none" strike="noStrike" baseline="0">
                <a:latin typeface="Bahnschrift Condensed" panose="020B0502040204020203" pitchFamily="34" charset="0"/>
              </a:rPr>
              <a:t>Pseudo-Random Number Generator </a:t>
            </a:r>
            <a:br>
              <a:rPr lang="en-US" altLang="ko-KR" sz="3600" b="0" i="0" u="none" strike="noStrike" baseline="0">
                <a:latin typeface="Bahnschrift Condensed" panose="020B0502040204020203" pitchFamily="34" charset="0"/>
              </a:rPr>
            </a:br>
            <a:r>
              <a:rPr lang="en-US" altLang="ko-KR" sz="3600" b="0" i="0" u="none" strike="noStrike" baseline="0">
                <a:latin typeface="Bahnschrift Condensed" panose="020B0502040204020203" pitchFamily="34" charset="0"/>
              </a:rPr>
              <a:t>for Embedded Processors</a:t>
            </a:r>
            <a:endParaRPr lang="ko-KR" altLang="en-US" sz="3600" dirty="0">
              <a:latin typeface="Bahnschrift Condensed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https://youtu.be/q5g6LER217M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generator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E9D6D29-9AFA-427E-B99C-016E6B2F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34" y="1225119"/>
            <a:ext cx="9373932" cy="24803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3E9272-0B9E-4AA5-ADD3-B60CF49D1C1F}"/>
              </a:ext>
            </a:extLst>
          </p:cNvPr>
          <p:cNvSpPr txBox="1"/>
          <p:nvPr/>
        </p:nvSpPr>
        <p:spPr>
          <a:xfrm>
            <a:off x="3852909" y="4438130"/>
            <a:ext cx="4927107" cy="11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가장 기본적인 </a:t>
            </a:r>
            <a:r>
              <a:rPr lang="en-US" altLang="ko-KR" sz="1600"/>
              <a:t>layer</a:t>
            </a:r>
            <a:r>
              <a:rPr lang="ko-KR" altLang="en-US" sz="1600"/>
              <a:t>인 </a:t>
            </a:r>
            <a:r>
              <a:rPr lang="en-US" altLang="ko-KR" sz="1600"/>
              <a:t>dense layer 5</a:t>
            </a:r>
            <a:r>
              <a:rPr lang="ko-KR" altLang="en-US" sz="1600"/>
              <a:t>층 사용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활성화 함수 </a:t>
            </a:r>
            <a:r>
              <a:rPr lang="en-US" altLang="ko-KR" sz="1600"/>
              <a:t>: </a:t>
            </a:r>
            <a:r>
              <a:rPr lang="ko-KR" altLang="en-US" sz="1600"/>
              <a:t> </a:t>
            </a:r>
            <a:r>
              <a:rPr lang="en-US" altLang="ko-KR" sz="1600"/>
              <a:t>LeakyReLu, sigmoid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최적화 함수 </a:t>
            </a:r>
            <a:r>
              <a:rPr lang="en-US" altLang="ko-KR" sz="1600"/>
              <a:t>: Adam (</a:t>
            </a:r>
            <a:r>
              <a:rPr lang="ko-KR" altLang="en-US" sz="1600"/>
              <a:t>학습률 </a:t>
            </a:r>
            <a:r>
              <a:rPr lang="en-US" altLang="ko-KR" sz="1600"/>
              <a:t>: 0.0002)</a:t>
            </a:r>
          </a:p>
        </p:txBody>
      </p:sp>
    </p:spTree>
    <p:extLst>
      <p:ext uri="{BB962C8B-B14F-4D97-AF65-F5344CB8AC3E}">
        <p14:creationId xmlns:p14="http://schemas.microsoft.com/office/powerpoint/2010/main" val="255640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generator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0D52C2E-2A39-4072-99FD-0B0382DB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4" y="1740445"/>
            <a:ext cx="9442122" cy="33771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5CB355-C502-421C-A54A-FF352226A8F5}"/>
              </a:ext>
            </a:extLst>
          </p:cNvPr>
          <p:cNvSpPr txBox="1"/>
          <p:nvPr/>
        </p:nvSpPr>
        <p:spPr>
          <a:xfrm>
            <a:off x="5930284" y="4305670"/>
            <a:ext cx="6116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0~1 </a:t>
            </a:r>
            <a:r>
              <a:rPr lang="ko-KR" altLang="en-US" sz="1600"/>
              <a:t>사이의 값을 출력</a:t>
            </a:r>
            <a:r>
              <a:rPr lang="en-US" altLang="ko-KR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>
                <a:solidFill>
                  <a:srgbClr val="0070C0"/>
                </a:solidFill>
                <a:sym typeface="Wingdings" panose="05000000000000000000" pitchFamily="2" charset="2"/>
              </a:rPr>
              <a:t>0 or 1</a:t>
            </a:r>
            <a:r>
              <a:rPr lang="ko-KR" altLang="en-US" sz="1600">
                <a:solidFill>
                  <a:srgbClr val="0070C0"/>
                </a:solidFill>
                <a:sym typeface="Wingdings" panose="05000000000000000000" pitchFamily="2" charset="2"/>
              </a:rPr>
              <a:t>로 반올림하여 </a:t>
            </a:r>
            <a:r>
              <a:rPr lang="en-US" altLang="ko-KR" sz="1600">
                <a:solidFill>
                  <a:srgbClr val="0070C0"/>
                </a:solidFill>
                <a:sym typeface="Wingdings" panose="05000000000000000000" pitchFamily="2" charset="2"/>
              </a:rPr>
              <a:t>bit</a:t>
            </a:r>
            <a:r>
              <a:rPr lang="ko-KR" altLang="en-US" sz="1600">
                <a:solidFill>
                  <a:srgbClr val="0070C0"/>
                </a:solidFill>
                <a:sym typeface="Wingdings" panose="05000000000000000000" pitchFamily="2" charset="2"/>
              </a:rPr>
              <a:t>로 사용</a:t>
            </a:r>
            <a:endParaRPr lang="ko-KR" altLang="en-US" sz="1600">
              <a:solidFill>
                <a:srgbClr val="0070C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46F57EF-2C8D-4755-8BD2-9C1B171B327A}"/>
              </a:ext>
            </a:extLst>
          </p:cNvPr>
          <p:cNvCxnSpPr>
            <a:cxnSpLocks/>
          </p:cNvCxnSpPr>
          <p:nvPr/>
        </p:nvCxnSpPr>
        <p:spPr>
          <a:xfrm>
            <a:off x="898124" y="4574959"/>
            <a:ext cx="476582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3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predictor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7B41E1F-0ED4-43A4-96AF-703E253C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07" y="1403734"/>
            <a:ext cx="8756186" cy="2189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D5329-CEEE-474F-90F1-AB82C0D589D6}"/>
              </a:ext>
            </a:extLst>
          </p:cNvPr>
          <p:cNvSpPr txBox="1"/>
          <p:nvPr/>
        </p:nvSpPr>
        <p:spPr>
          <a:xfrm>
            <a:off x="1717907" y="3875685"/>
            <a:ext cx="9486608" cy="226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시퀀스 데이터 학습 </a:t>
            </a:r>
            <a:r>
              <a:rPr lang="en-US" altLang="ko-KR" sz="1600"/>
              <a:t>layer</a:t>
            </a:r>
            <a:r>
              <a:rPr lang="ko-KR" altLang="en-US" sz="1600"/>
              <a:t>인 </a:t>
            </a:r>
            <a:r>
              <a:rPr lang="en-US" altLang="ko-KR" sz="1600">
                <a:solidFill>
                  <a:srgbClr val="0070C0"/>
                </a:solidFill>
              </a:rPr>
              <a:t>RNN</a:t>
            </a:r>
            <a:r>
              <a:rPr lang="en-US" altLang="ko-KR" sz="1600"/>
              <a:t> </a:t>
            </a:r>
            <a:r>
              <a:rPr lang="ko-KR" altLang="en-US" sz="1600"/>
              <a:t>사용</a:t>
            </a:r>
            <a:r>
              <a:rPr lang="en-US" altLang="ko-KR" sz="1600"/>
              <a:t>, </a:t>
            </a:r>
            <a:r>
              <a:rPr lang="ko-KR" altLang="en-US" sz="1600"/>
              <a:t>학습할 가중치가 적으며 성능이 좋은 </a:t>
            </a:r>
            <a:r>
              <a:rPr lang="en-US" altLang="ko-KR" sz="1600">
                <a:solidFill>
                  <a:srgbClr val="0070C0"/>
                </a:solidFill>
              </a:rPr>
              <a:t>Conv1D</a:t>
            </a:r>
            <a:r>
              <a:rPr lang="en-US" altLang="ko-KR" sz="1600"/>
              <a:t> layer</a:t>
            </a:r>
            <a:r>
              <a:rPr lang="ko-KR" altLang="en-US" sz="1600"/>
              <a:t> 사용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활성화 함수 </a:t>
            </a:r>
            <a:r>
              <a:rPr lang="en-US" altLang="ko-KR" sz="1600"/>
              <a:t>: </a:t>
            </a:r>
            <a:r>
              <a:rPr lang="ko-KR" altLang="en-US" sz="1600"/>
              <a:t> </a:t>
            </a:r>
            <a:r>
              <a:rPr lang="en-US" altLang="ko-KR" sz="1600"/>
              <a:t>LeakyReLu, sigmoid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최적화 함수 </a:t>
            </a:r>
            <a:r>
              <a:rPr lang="en-US" altLang="ko-KR" sz="1600"/>
              <a:t>: Adam (</a:t>
            </a:r>
            <a:r>
              <a:rPr lang="ko-KR" altLang="en-US" sz="1600"/>
              <a:t>학습률 </a:t>
            </a:r>
            <a:r>
              <a:rPr lang="en-US" altLang="ko-KR" sz="1600"/>
              <a:t>: 0.0002)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70C0"/>
                </a:solidFill>
              </a:rPr>
              <a:t>RNN</a:t>
            </a:r>
            <a:r>
              <a:rPr lang="ko-KR" altLang="en-US" sz="1600">
                <a:solidFill>
                  <a:srgbClr val="0070C0"/>
                </a:solidFill>
              </a:rPr>
              <a:t>을 </a:t>
            </a:r>
            <a:r>
              <a:rPr lang="en-US" altLang="ko-KR" sz="1600">
                <a:solidFill>
                  <a:srgbClr val="0070C0"/>
                </a:solidFill>
              </a:rPr>
              <a:t>predictor</a:t>
            </a:r>
            <a:r>
              <a:rPr lang="ko-KR" altLang="en-US" sz="1600">
                <a:solidFill>
                  <a:srgbClr val="0070C0"/>
                </a:solidFill>
              </a:rPr>
              <a:t>에 넣어 </a:t>
            </a:r>
            <a:r>
              <a:rPr lang="en-US" altLang="ko-KR" sz="1600">
                <a:solidFill>
                  <a:srgbClr val="0070C0"/>
                </a:solidFill>
              </a:rPr>
              <a:t>predictor</a:t>
            </a:r>
            <a:r>
              <a:rPr lang="ko-KR" altLang="en-US" sz="1600">
                <a:solidFill>
                  <a:srgbClr val="0070C0"/>
                </a:solidFill>
              </a:rPr>
              <a:t>의 성능을 향상시키며</a:t>
            </a:r>
            <a:r>
              <a:rPr lang="en-US" altLang="ko-KR" sz="1600">
                <a:solidFill>
                  <a:srgbClr val="0070C0"/>
                </a:solidFill>
              </a:rPr>
              <a:t>, </a:t>
            </a:r>
            <a:r>
              <a:rPr lang="ko-KR" altLang="en-US" sz="1600">
                <a:solidFill>
                  <a:srgbClr val="0070C0"/>
                </a:solidFill>
              </a:rPr>
              <a:t>이에 따라 </a:t>
            </a:r>
            <a:r>
              <a:rPr lang="en-US" altLang="ko-KR" sz="1600">
                <a:solidFill>
                  <a:srgbClr val="0070C0"/>
                </a:solidFill>
              </a:rPr>
              <a:t>generator</a:t>
            </a:r>
            <a:r>
              <a:rPr lang="ko-KR" altLang="en-US" sz="1600">
                <a:solidFill>
                  <a:srgbClr val="0070C0"/>
                </a:solidFill>
              </a:rPr>
              <a:t>도 학습되도록 함 </a:t>
            </a:r>
            <a:endParaRPr lang="en-US" altLang="ko-KR" sz="160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>
                <a:sym typeface="Wingdings" panose="05000000000000000000" pitchFamily="2" charset="2"/>
              </a:rPr>
              <a:t>edge TPU</a:t>
            </a:r>
            <a:r>
              <a:rPr lang="ko-KR" altLang="en-US" sz="1600">
                <a:sym typeface="Wingdings" panose="05000000000000000000" pitchFamily="2" charset="2"/>
              </a:rPr>
              <a:t>에 올리기 위해 </a:t>
            </a:r>
            <a:r>
              <a:rPr lang="en-US" altLang="ko-KR" sz="1600">
                <a:sym typeface="Wingdings" panose="05000000000000000000" pitchFamily="2" charset="2"/>
              </a:rPr>
              <a:t>generator</a:t>
            </a:r>
            <a:r>
              <a:rPr lang="ko-KR" altLang="en-US" sz="1600">
                <a:sym typeface="Wingdings" panose="05000000000000000000" pitchFamily="2" charset="2"/>
              </a:rPr>
              <a:t>에는 추가하지 않음 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올라갈 수 있는 레이어가 제한적이며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용량이 커질 수 있어서</a:t>
            </a:r>
            <a:r>
              <a:rPr lang="en-US" altLang="ko-KR" sz="1600">
                <a:sym typeface="Wingdings" panose="05000000000000000000" pitchFamily="2" charset="2"/>
              </a:rPr>
              <a:t>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3726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predictor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8592D38-28D0-41FC-83D8-DC33F2ED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0" y="1463211"/>
            <a:ext cx="8671250" cy="4442600"/>
          </a:xfrm>
          <a:prstGeom prst="rect">
            <a:avLst/>
          </a:prstGeom>
        </p:spPr>
      </p:pic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12F92F40-35F2-441C-848E-60A5233DF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7906"/>
              </p:ext>
            </p:extLst>
          </p:nvPr>
        </p:nvGraphicFramePr>
        <p:xfrm>
          <a:off x="6244157" y="2293120"/>
          <a:ext cx="3019400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03880">
                  <a:extLst>
                    <a:ext uri="{9D8B030D-6E8A-4147-A177-3AD203B41FA5}">
                      <a16:colId xmlns:a16="http://schemas.microsoft.com/office/drawing/2014/main" val="3958689129"/>
                    </a:ext>
                  </a:extLst>
                </a:gridCol>
                <a:gridCol w="603880">
                  <a:extLst>
                    <a:ext uri="{9D8B030D-6E8A-4147-A177-3AD203B41FA5}">
                      <a16:colId xmlns:a16="http://schemas.microsoft.com/office/drawing/2014/main" val="3450613438"/>
                    </a:ext>
                  </a:extLst>
                </a:gridCol>
                <a:gridCol w="603880">
                  <a:extLst>
                    <a:ext uri="{9D8B030D-6E8A-4147-A177-3AD203B41FA5}">
                      <a16:colId xmlns:a16="http://schemas.microsoft.com/office/drawing/2014/main" val="587498715"/>
                    </a:ext>
                  </a:extLst>
                </a:gridCol>
                <a:gridCol w="603880">
                  <a:extLst>
                    <a:ext uri="{9D8B030D-6E8A-4147-A177-3AD203B41FA5}">
                      <a16:colId xmlns:a16="http://schemas.microsoft.com/office/drawing/2014/main" val="564625119"/>
                    </a:ext>
                  </a:extLst>
                </a:gridCol>
                <a:gridCol w="603880">
                  <a:extLst>
                    <a:ext uri="{9D8B030D-6E8A-4147-A177-3AD203B41FA5}">
                      <a16:colId xmlns:a16="http://schemas.microsoft.com/office/drawing/2014/main" val="3898221835"/>
                    </a:ext>
                  </a:extLst>
                </a:gridCol>
              </a:tblGrid>
              <a:tr h="330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91854"/>
                  </a:ext>
                </a:extLst>
              </a:tr>
              <a:tr h="330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29736"/>
                  </a:ext>
                </a:extLst>
              </a:tr>
              <a:tr h="33096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70392"/>
                  </a:ext>
                </a:extLst>
              </a:tr>
              <a:tr h="330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273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E587AF2F-A32D-4736-81E6-BCE2EC487508}"/>
              </a:ext>
            </a:extLst>
          </p:cNvPr>
          <p:cNvGrpSpPr/>
          <p:nvPr/>
        </p:nvGrpSpPr>
        <p:grpSpPr>
          <a:xfrm>
            <a:off x="5329757" y="1923788"/>
            <a:ext cx="4732790" cy="1855004"/>
            <a:chOff x="7065636" y="2135166"/>
            <a:chExt cx="4732790" cy="1855004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69C336-5B5B-4B24-A8E7-776DEE8EA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7628" y="3600490"/>
              <a:ext cx="353925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AA7CA1-B45F-49B9-852D-621095B9949D}"/>
                    </a:ext>
                  </a:extLst>
                </p:cNvPr>
                <p:cNvSpPr txBox="1"/>
                <p:nvPr/>
              </p:nvSpPr>
              <p:spPr>
                <a:xfrm>
                  <a:off x="9318581" y="2135166"/>
                  <a:ext cx="337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AA7CA1-B45F-49B9-852D-621095B99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81" y="2135166"/>
                  <a:ext cx="3373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DE68A8-2201-4A74-ACBA-AB0B7E4B6FF9}"/>
                    </a:ext>
                  </a:extLst>
                </p:cNvPr>
                <p:cNvSpPr txBox="1"/>
                <p:nvPr/>
              </p:nvSpPr>
              <p:spPr>
                <a:xfrm>
                  <a:off x="10999436" y="3596941"/>
                  <a:ext cx="798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DE68A8-2201-4A74-ACBA-AB0B7E4B6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436" y="3596941"/>
                  <a:ext cx="7989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61F1DC1-8DC4-4385-873D-E25D26701900}"/>
                    </a:ext>
                  </a:extLst>
                </p:cNvPr>
                <p:cNvSpPr txBox="1"/>
                <p:nvPr/>
              </p:nvSpPr>
              <p:spPr>
                <a:xfrm>
                  <a:off x="10962748" y="2489259"/>
                  <a:ext cx="798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61F1DC1-8DC4-4385-873D-E25D26701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48" y="2489259"/>
                  <a:ext cx="7989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E211D46-196C-4F21-9FA0-8ECF1424EDEB}"/>
                    </a:ext>
                  </a:extLst>
                </p:cNvPr>
                <p:cNvSpPr txBox="1"/>
                <p:nvPr/>
              </p:nvSpPr>
              <p:spPr>
                <a:xfrm>
                  <a:off x="10999436" y="3219990"/>
                  <a:ext cx="798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E211D46-196C-4F21-9FA0-8ECF1424E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436" y="3219990"/>
                  <a:ext cx="7989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FB18B0-4111-4315-957E-EF3E316F91ED}"/>
                    </a:ext>
                  </a:extLst>
                </p:cNvPr>
                <p:cNvSpPr txBox="1"/>
                <p:nvPr/>
              </p:nvSpPr>
              <p:spPr>
                <a:xfrm>
                  <a:off x="7065636" y="2928030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6FB18B0-4111-4315-957E-EF3E316F9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36" y="2928030"/>
                  <a:ext cx="9144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F79FEE3-8820-45F6-8242-F9DAB68A524D}"/>
                    </a:ext>
                  </a:extLst>
                </p:cNvPr>
                <p:cNvSpPr txBox="1"/>
                <p:nvPr/>
              </p:nvSpPr>
              <p:spPr>
                <a:xfrm>
                  <a:off x="7065636" y="3620838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F79FEE3-8820-45F6-8242-F9DAB68A5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36" y="3620838"/>
                  <a:ext cx="9144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4" name="표 54">
            <a:extLst>
              <a:ext uri="{FF2B5EF4-FFF2-40B4-BE49-F238E27FC236}">
                <a16:creationId xmlns:a16="http://schemas.microsoft.com/office/drawing/2014/main" id="{879545B6-D19D-4CF9-A969-C8E79CD6A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74376"/>
              </p:ext>
            </p:extLst>
          </p:nvPr>
        </p:nvGraphicFramePr>
        <p:xfrm>
          <a:off x="6248021" y="4145568"/>
          <a:ext cx="968406" cy="3385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802">
                  <a:extLst>
                    <a:ext uri="{9D8B030D-6E8A-4147-A177-3AD203B41FA5}">
                      <a16:colId xmlns:a16="http://schemas.microsoft.com/office/drawing/2014/main" val="1744452648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1239623915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838498028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749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738AE39-D4F2-4DDA-B1FD-130909DD78EB}"/>
                  </a:ext>
                </a:extLst>
              </p:cNvPr>
              <p:cNvSpPr txBox="1"/>
              <p:nvPr/>
            </p:nvSpPr>
            <p:spPr>
              <a:xfrm>
                <a:off x="6248021" y="3801103"/>
                <a:ext cx="9166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738AE39-D4F2-4DDA-B1FD-130909DD7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021" y="3801103"/>
                <a:ext cx="916619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표 54">
            <a:extLst>
              <a:ext uri="{FF2B5EF4-FFF2-40B4-BE49-F238E27FC236}">
                <a16:creationId xmlns:a16="http://schemas.microsoft.com/office/drawing/2014/main" id="{086E3860-3BA5-44FB-B5AA-3628F26AB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79910"/>
              </p:ext>
            </p:extLst>
          </p:nvPr>
        </p:nvGraphicFramePr>
        <p:xfrm>
          <a:off x="6248021" y="5034318"/>
          <a:ext cx="968406" cy="3385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802">
                  <a:extLst>
                    <a:ext uri="{9D8B030D-6E8A-4147-A177-3AD203B41FA5}">
                      <a16:colId xmlns:a16="http://schemas.microsoft.com/office/drawing/2014/main" val="1744452648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1239623915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838498028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749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DFDE1A4-C92F-4F69-B9F2-EC421AB5D90D}"/>
                  </a:ext>
                </a:extLst>
              </p:cNvPr>
              <p:cNvSpPr txBox="1"/>
              <p:nvPr/>
            </p:nvSpPr>
            <p:spPr>
              <a:xfrm>
                <a:off x="6244157" y="5335228"/>
                <a:ext cx="9166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predicted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DFDE1A4-C92F-4F69-B9F2-EC421AB5D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157" y="5335228"/>
                <a:ext cx="916619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CF1DF8-F48C-4B65-9EA8-DB3F2D2A1A10}"/>
              </a:ext>
            </a:extLst>
          </p:cNvPr>
          <p:cNvCxnSpPr>
            <a:cxnSpLocks/>
          </p:cNvCxnSpPr>
          <p:nvPr/>
        </p:nvCxnSpPr>
        <p:spPr>
          <a:xfrm>
            <a:off x="6732223" y="4575334"/>
            <a:ext cx="0" cy="376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81CD489-33AF-4C40-BBA3-74D2E2AD3BE6}"/>
              </a:ext>
            </a:extLst>
          </p:cNvPr>
          <p:cNvSpPr txBox="1"/>
          <p:nvPr/>
        </p:nvSpPr>
        <p:spPr>
          <a:xfrm>
            <a:off x="6761240" y="4594382"/>
            <a:ext cx="5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loss</a:t>
            </a:r>
            <a:endParaRPr lang="ko-KR" altLang="en-US" sz="160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902EB09-18FA-42C1-9C0E-D37D29EF8F70}"/>
              </a:ext>
            </a:extLst>
          </p:cNvPr>
          <p:cNvCxnSpPr>
            <a:cxnSpLocks/>
          </p:cNvCxnSpPr>
          <p:nvPr/>
        </p:nvCxnSpPr>
        <p:spPr>
          <a:xfrm>
            <a:off x="4684450" y="5034318"/>
            <a:ext cx="1411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25610C-B137-420D-81AB-0F61730D3B77}"/>
              </a:ext>
            </a:extLst>
          </p:cNvPr>
          <p:cNvSpPr txBox="1"/>
          <p:nvPr/>
        </p:nvSpPr>
        <p:spPr>
          <a:xfrm>
            <a:off x="7728889" y="4469685"/>
            <a:ext cx="3483599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예측한 값과 </a:t>
            </a:r>
            <a:r>
              <a:rPr lang="en-US" altLang="ko-KR" sz="1400"/>
              <a:t>generator</a:t>
            </a:r>
            <a:r>
              <a:rPr lang="ko-KR" altLang="en-US" sz="1400"/>
              <a:t>가 생성했던 값이 같을 경우 </a:t>
            </a:r>
            <a:r>
              <a:rPr lang="en-US" altLang="ko-KR" sz="1400"/>
              <a:t>loss</a:t>
            </a:r>
            <a:r>
              <a:rPr lang="ko-KR" altLang="en-US" sz="1400"/>
              <a:t>가 최소화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최소화 되도록 학습하여 </a:t>
            </a:r>
            <a:r>
              <a:rPr lang="en-US" altLang="ko-KR" sz="1400">
                <a:sym typeface="Wingdings" panose="05000000000000000000" pitchFamily="2" charset="2"/>
              </a:rPr>
              <a:t>predictor</a:t>
            </a:r>
            <a:r>
              <a:rPr lang="ko-KR" altLang="en-US" sz="1400">
                <a:sym typeface="Wingdings" panose="05000000000000000000" pitchFamily="2" charset="2"/>
              </a:rPr>
              <a:t>의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성능을 향상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9024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GAN training (generator</a:t>
            </a:r>
            <a:r>
              <a:rPr lang="ko-KR" altLang="en-US">
                <a:latin typeface="Bahnschrift Condensed" panose="020B0502040204020203" pitchFamily="34" charset="0"/>
              </a:rPr>
              <a:t> </a:t>
            </a:r>
            <a:r>
              <a:rPr lang="en-US" altLang="ko-KR">
                <a:latin typeface="Bahnschrift Condensed" panose="020B0502040204020203" pitchFamily="34" charset="0"/>
              </a:rPr>
              <a:t>training)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5CB56-0A75-4D52-A4B4-2AF057CF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9" y="1564192"/>
            <a:ext cx="7158403" cy="40755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06E7FB-6A06-4D54-863C-FC0AD980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412" y="66954"/>
            <a:ext cx="4639588" cy="29944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E9D771-A1C9-483C-9B31-94F428BC6E27}"/>
              </a:ext>
            </a:extLst>
          </p:cNvPr>
          <p:cNvSpPr txBox="1"/>
          <p:nvPr/>
        </p:nvSpPr>
        <p:spPr>
          <a:xfrm>
            <a:off x="6888123" y="4688922"/>
            <a:ext cx="5170393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>
                <a:latin typeface="CMR10"/>
              </a:rPr>
              <a:t>The Simple Discard Method </a:t>
            </a:r>
          </a:p>
          <a:p>
            <a:pPr algn="l"/>
            <a:r>
              <a:rPr lang="en-US" altLang="ko-KR" sz="1400" b="0" i="0" u="none" strike="noStrike" baseline="0">
                <a:latin typeface="CMR10"/>
                <a:sym typeface="Wingdings" panose="05000000000000000000" pitchFamily="2" charset="2"/>
              </a:rPr>
              <a:t> </a:t>
            </a:r>
            <a:r>
              <a:rPr lang="ko-KR" altLang="en-US" sz="1400" b="0" i="0" u="none" strike="noStrike" baseline="0">
                <a:latin typeface="CMR10"/>
                <a:sym typeface="Wingdings" panose="05000000000000000000" pitchFamily="2" charset="2"/>
              </a:rPr>
              <a:t>사용되는 비트가 생성 가능한 난수의 최댓값을 표현하기 위한 비트의 </a:t>
            </a:r>
            <a:r>
              <a:rPr lang="en-US" altLang="ko-KR" sz="1400" b="0" i="0" u="none" strike="noStrike" baseline="0">
                <a:latin typeface="CMR10"/>
                <a:sym typeface="Wingdings" panose="05000000000000000000" pitchFamily="2" charset="2"/>
              </a:rPr>
              <a:t>½</a:t>
            </a:r>
            <a:r>
              <a:rPr lang="ko-KR" altLang="en-US" sz="1400" b="0" i="0" u="none" strike="noStrike" baseline="0">
                <a:latin typeface="CMR10"/>
                <a:sym typeface="Wingdings" panose="05000000000000000000" pitchFamily="2" charset="2"/>
              </a:rPr>
              <a:t>이하인 경우 비효율</a:t>
            </a:r>
            <a:endParaRPr lang="en-US" altLang="ko-KR" sz="1400" b="0" i="0" u="none" strike="noStrike" baseline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>
                <a:latin typeface="CMR10"/>
              </a:rPr>
              <a:t>The Complex Discard Method </a:t>
            </a:r>
          </a:p>
          <a:p>
            <a:pPr algn="l"/>
            <a:r>
              <a:rPr lang="en-US" altLang="ko-KR" sz="1400" b="0" i="0" u="none" strike="noStrike" baseline="0">
                <a:latin typeface="CMR10"/>
                <a:sym typeface="Wingdings" panose="05000000000000000000" pitchFamily="2" charset="2"/>
              </a:rPr>
              <a:t> </a:t>
            </a:r>
            <a:r>
              <a:rPr lang="ko-KR" altLang="en-US" sz="1400" b="0" i="0" u="none" strike="noStrike" baseline="0">
                <a:latin typeface="CMR10"/>
                <a:sym typeface="Wingdings" panose="05000000000000000000" pitchFamily="2" charset="2"/>
              </a:rPr>
              <a:t>범위를 나눠야해서 복잡함</a:t>
            </a:r>
            <a:endParaRPr lang="en-US" altLang="ko-KR" sz="1400" b="0" i="0" u="none" strike="noStrike" baseline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0" i="0" u="none" strike="noStrike" baseline="0">
                <a:latin typeface="CMR10"/>
              </a:rPr>
              <a:t>The Simple Modular Method </a:t>
            </a:r>
          </a:p>
          <a:p>
            <a:pPr algn="l"/>
            <a:r>
              <a:rPr lang="en-US" altLang="ko-KR" sz="1400" b="0" i="0" u="none" strike="noStrike" baseline="0">
                <a:latin typeface="CMR10"/>
                <a:sym typeface="Wingdings" panose="05000000000000000000" pitchFamily="2" charset="2"/>
              </a:rPr>
              <a:t> </a:t>
            </a:r>
            <a:r>
              <a:rPr lang="ko-KR" altLang="en-US" sz="1400" b="0" i="0" u="none" strike="noStrike" baseline="0">
                <a:latin typeface="CMR10"/>
                <a:sym typeface="Wingdings" panose="05000000000000000000" pitchFamily="2" charset="2"/>
              </a:rPr>
              <a:t>조건에 따른 반복문이 필요 없어 </a:t>
            </a:r>
            <a:r>
              <a:rPr lang="en-US" altLang="ko-KR" sz="1400" b="0" i="0" u="none" strike="noStrike" baseline="0">
                <a:latin typeface="CMR10"/>
                <a:sym typeface="Wingdings" panose="05000000000000000000" pitchFamily="2" charset="2"/>
              </a:rPr>
              <a:t>constant time</a:t>
            </a:r>
            <a:r>
              <a:rPr lang="ko-KR" altLang="en-US" sz="1400" b="0" i="0" u="none" strike="noStrike" baseline="0">
                <a:latin typeface="CMR10"/>
                <a:sym typeface="Wingdings" panose="05000000000000000000" pitchFamily="2" charset="2"/>
              </a:rPr>
              <a:t>안에 연산 가능</a:t>
            </a:r>
            <a:endParaRPr lang="en-US" altLang="ko-KR" sz="1400" b="0" i="0" u="none" strike="noStrike" baseline="0">
              <a:latin typeface="CMR1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54F1AEF-645C-46AF-A49A-35E1495AB1C4}"/>
              </a:ext>
            </a:extLst>
          </p:cNvPr>
          <p:cNvCxnSpPr/>
          <p:nvPr/>
        </p:nvCxnSpPr>
        <p:spPr>
          <a:xfrm>
            <a:off x="6676008" y="2228295"/>
            <a:ext cx="5859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BDD417-7223-4235-A0DB-F1E1EE207875}"/>
              </a:ext>
            </a:extLst>
          </p:cNvPr>
          <p:cNvCxnSpPr>
            <a:cxnSpLocks/>
          </p:cNvCxnSpPr>
          <p:nvPr/>
        </p:nvCxnSpPr>
        <p:spPr>
          <a:xfrm>
            <a:off x="649550" y="2460594"/>
            <a:ext cx="661238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26010B-DB98-42B7-BCF6-7AA1E6B9E1B0}"/>
              </a:ext>
            </a:extLst>
          </p:cNvPr>
          <p:cNvCxnSpPr>
            <a:cxnSpLocks/>
          </p:cNvCxnSpPr>
          <p:nvPr/>
        </p:nvCxnSpPr>
        <p:spPr>
          <a:xfrm>
            <a:off x="649550" y="2684015"/>
            <a:ext cx="168527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D8F422-CBE2-41C5-BFB6-6DBCBDE7E73C}"/>
                  </a:ext>
                </a:extLst>
              </p:cNvPr>
              <p:cNvSpPr txBox="1"/>
              <p:nvPr/>
            </p:nvSpPr>
            <p:spPr>
              <a:xfrm>
                <a:off x="4436345" y="2497324"/>
                <a:ext cx="2996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𝑅𝐵𝑆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/>
                  <a:t>to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lang="ko-KR" altLang="en-US" sz="1400"/>
                  <a:t>에 필요한 </a:t>
                </a:r>
                <a:r>
                  <a:rPr lang="en-US" altLang="ko-KR" sz="1400"/>
                  <a:t>parameter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D8F422-CBE2-41C5-BFB6-6DBCBDE7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345" y="2497324"/>
                <a:ext cx="2996256" cy="307777"/>
              </a:xfrm>
              <a:prstGeom prst="rect">
                <a:avLst/>
              </a:prstGeom>
              <a:blipFill>
                <a:blip r:embed="rId4"/>
                <a:stretch>
                  <a:fillRect t="-6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FD0CFE5-81C3-4455-96E0-4604254C38E1}"/>
              </a:ext>
            </a:extLst>
          </p:cNvPr>
          <p:cNvSpPr txBox="1"/>
          <p:nvPr/>
        </p:nvSpPr>
        <p:spPr>
          <a:xfrm>
            <a:off x="4773225" y="3393727"/>
            <a:ext cx="6243961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예측한 값과 </a:t>
            </a:r>
            <a:r>
              <a:rPr lang="en-US" altLang="ko-KR" sz="1400"/>
              <a:t>generator</a:t>
            </a:r>
            <a:r>
              <a:rPr lang="ko-KR" altLang="en-US" sz="1400"/>
              <a:t>가 생성한 값이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같은 경우 </a:t>
            </a:r>
            <a:r>
              <a:rPr lang="en-US" altLang="ko-KR" sz="1400"/>
              <a:t>½, </a:t>
            </a:r>
            <a:r>
              <a:rPr lang="ko-KR" altLang="en-US" sz="1400"/>
              <a:t>다른 경우 </a:t>
            </a:r>
            <a:r>
              <a:rPr lang="en-US" altLang="ko-KR" sz="1400"/>
              <a:t>0 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즉 </a:t>
            </a:r>
            <a:r>
              <a:rPr lang="en-US" altLang="ko-KR" sz="1400">
                <a:sym typeface="Wingdings" panose="05000000000000000000" pitchFamily="2" charset="2"/>
              </a:rPr>
              <a:t>generator</a:t>
            </a:r>
            <a:r>
              <a:rPr lang="ko-KR" altLang="en-US" sz="1400">
                <a:sym typeface="Wingdings" panose="05000000000000000000" pitchFamily="2" charset="2"/>
              </a:rPr>
              <a:t>는 </a:t>
            </a:r>
            <a:r>
              <a:rPr lang="en-US" altLang="ko-KR" sz="1400">
                <a:sym typeface="Wingdings" panose="05000000000000000000" pitchFamily="2" charset="2"/>
              </a:rPr>
              <a:t>loss</a:t>
            </a:r>
            <a:r>
              <a:rPr lang="ko-KR" altLang="en-US" sz="1400">
                <a:sym typeface="Wingdings" panose="05000000000000000000" pitchFamily="2" charset="2"/>
              </a:rPr>
              <a:t>가 최소화 되도록 </a:t>
            </a:r>
            <a:r>
              <a:rPr lang="en-US" altLang="ko-KR" sz="1400">
                <a:sym typeface="Wingdings" panose="05000000000000000000" pitchFamily="2" charset="2"/>
              </a:rPr>
              <a:t>(predictor</a:t>
            </a:r>
            <a:r>
              <a:rPr lang="ko-KR" altLang="en-US" sz="1400">
                <a:sym typeface="Wingdings" panose="05000000000000000000" pitchFamily="2" charset="2"/>
              </a:rPr>
              <a:t>가 예측할 수 없도록 학습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endParaRPr lang="ko-KR" altLang="en-US" sz="14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A8B4C9-5F1C-4449-B570-454778942AC0}"/>
              </a:ext>
            </a:extLst>
          </p:cNvPr>
          <p:cNvCxnSpPr>
            <a:cxnSpLocks/>
          </p:cNvCxnSpPr>
          <p:nvPr/>
        </p:nvCxnSpPr>
        <p:spPr>
          <a:xfrm>
            <a:off x="807868" y="3980155"/>
            <a:ext cx="385290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672AE92-4DDC-43D1-B1B1-A6A3408621B3}"/>
              </a:ext>
            </a:extLst>
          </p:cNvPr>
          <p:cNvCxnSpPr>
            <a:cxnSpLocks/>
          </p:cNvCxnSpPr>
          <p:nvPr/>
        </p:nvCxnSpPr>
        <p:spPr>
          <a:xfrm>
            <a:off x="807868" y="4221332"/>
            <a:ext cx="22638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GAN training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C7132A-A799-465E-B8C8-54D283843AE4}"/>
              </a:ext>
            </a:extLst>
          </p:cNvPr>
          <p:cNvGrpSpPr/>
          <p:nvPr/>
        </p:nvGrpSpPr>
        <p:grpSpPr>
          <a:xfrm>
            <a:off x="176417" y="1437895"/>
            <a:ext cx="11839166" cy="4533605"/>
            <a:chOff x="250106" y="1083830"/>
            <a:chExt cx="11839166" cy="45336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9628D2-E4BB-4634-8709-6EEFEA1D855B}"/>
                </a:ext>
              </a:extLst>
            </p:cNvPr>
            <p:cNvSpPr txBox="1"/>
            <p:nvPr/>
          </p:nvSpPr>
          <p:spPr>
            <a:xfrm>
              <a:off x="250106" y="1083830"/>
              <a:ext cx="145288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/>
                <a:t>(Loss)</a:t>
              </a:r>
              <a:endParaRPr lang="ko-KR" altLang="en-US" sz="150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B7A3A26-C2AB-4EF3-B069-79C663C15BC1}"/>
                </a:ext>
              </a:extLst>
            </p:cNvPr>
            <p:cNvGrpSpPr/>
            <p:nvPr/>
          </p:nvGrpSpPr>
          <p:grpSpPr>
            <a:xfrm>
              <a:off x="710216" y="1233995"/>
              <a:ext cx="11379056" cy="4383440"/>
              <a:chOff x="710216" y="1233995"/>
              <a:chExt cx="11379056" cy="438344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34FB25B-F9E9-4EF5-A7B6-00132ED5E0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24" b="50324"/>
              <a:stretch/>
            </p:blipFill>
            <p:spPr>
              <a:xfrm>
                <a:off x="875700" y="1233995"/>
                <a:ext cx="10877244" cy="4061535"/>
              </a:xfrm>
              <a:prstGeom prst="rect">
                <a:avLst/>
              </a:prstGeom>
            </p:spPr>
          </p:pic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90011F4-42C8-4ACC-9885-EC9FED8543BD}"/>
                  </a:ext>
                </a:extLst>
              </p:cNvPr>
              <p:cNvGrpSpPr/>
              <p:nvPr/>
            </p:nvGrpSpPr>
            <p:grpSpPr>
              <a:xfrm>
                <a:off x="710216" y="1430556"/>
                <a:ext cx="532660" cy="3501592"/>
                <a:chOff x="710216" y="1421678"/>
                <a:chExt cx="532660" cy="3501592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CD2E5B5-D8F0-4FD4-9618-63BA079EA55D}"/>
                    </a:ext>
                  </a:extLst>
                </p:cNvPr>
                <p:cNvSpPr txBox="1"/>
                <p:nvPr/>
              </p:nvSpPr>
              <p:spPr>
                <a:xfrm>
                  <a:off x="710216" y="1421678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0.08</a:t>
                  </a:r>
                  <a:endParaRPr lang="ko-KR" altLang="en-US" sz="140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7AE846-ED81-4DD1-876E-5AC7DC975F26}"/>
                    </a:ext>
                  </a:extLst>
                </p:cNvPr>
                <p:cNvSpPr txBox="1"/>
                <p:nvPr/>
              </p:nvSpPr>
              <p:spPr>
                <a:xfrm>
                  <a:off x="710216" y="1820905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0.07</a:t>
                  </a:r>
                  <a:endParaRPr lang="ko-KR" altLang="en-US" sz="14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EBBB13-C049-41A0-B067-4F05A1E6F3C7}"/>
                    </a:ext>
                  </a:extLst>
                </p:cNvPr>
                <p:cNvSpPr txBox="1"/>
                <p:nvPr/>
              </p:nvSpPr>
              <p:spPr>
                <a:xfrm>
                  <a:off x="710216" y="2220132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0.06</a:t>
                  </a:r>
                  <a:endParaRPr lang="ko-KR" altLang="en-US" sz="140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A630F7C-7FE3-4EEE-8A3F-CB227E763DF6}"/>
                    </a:ext>
                  </a:extLst>
                </p:cNvPr>
                <p:cNvSpPr txBox="1"/>
                <p:nvPr/>
              </p:nvSpPr>
              <p:spPr>
                <a:xfrm>
                  <a:off x="710216" y="2619359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0.05</a:t>
                  </a:r>
                  <a:endParaRPr lang="ko-KR" altLang="en-US" sz="14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C73336-4DE0-48D3-8A85-BCDE85448B9B}"/>
                    </a:ext>
                  </a:extLst>
                </p:cNvPr>
                <p:cNvSpPr txBox="1"/>
                <p:nvPr/>
              </p:nvSpPr>
              <p:spPr>
                <a:xfrm>
                  <a:off x="710216" y="3018586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0.04</a:t>
                  </a:r>
                  <a:endParaRPr lang="ko-KR" altLang="en-US" sz="140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082983-FAC6-4D1C-AFF8-F542F8B1E280}"/>
                    </a:ext>
                  </a:extLst>
                </p:cNvPr>
                <p:cNvSpPr txBox="1"/>
                <p:nvPr/>
              </p:nvSpPr>
              <p:spPr>
                <a:xfrm>
                  <a:off x="710216" y="3417813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0.03</a:t>
                  </a:r>
                  <a:endParaRPr lang="ko-KR" altLang="en-US" sz="140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22E0F47-F3A2-4FD8-BC92-EFE6EA9CBE83}"/>
                    </a:ext>
                  </a:extLst>
                </p:cNvPr>
                <p:cNvSpPr txBox="1"/>
                <p:nvPr/>
              </p:nvSpPr>
              <p:spPr>
                <a:xfrm>
                  <a:off x="710216" y="3817040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0.02</a:t>
                  </a:r>
                  <a:endParaRPr lang="ko-KR" altLang="en-US" sz="140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DFFB07-3012-4405-82FE-43228B2A7D07}"/>
                    </a:ext>
                  </a:extLst>
                </p:cNvPr>
                <p:cNvSpPr txBox="1"/>
                <p:nvPr/>
              </p:nvSpPr>
              <p:spPr>
                <a:xfrm>
                  <a:off x="710216" y="4216267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0.01</a:t>
                  </a:r>
                  <a:endParaRPr lang="ko-KR" altLang="en-US" sz="140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206EB88-79DB-4D22-989C-EDD90F209F64}"/>
                    </a:ext>
                  </a:extLst>
                </p:cNvPr>
                <p:cNvSpPr txBox="1"/>
                <p:nvPr/>
              </p:nvSpPr>
              <p:spPr>
                <a:xfrm>
                  <a:off x="710216" y="4615493"/>
                  <a:ext cx="53266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/>
                    <a:t>0.00</a:t>
                  </a:r>
                  <a:endParaRPr lang="ko-KR" altLang="en-US" sz="140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37FF4-92E2-445B-B917-36D464745447}"/>
                  </a:ext>
                </a:extLst>
              </p:cNvPr>
              <p:cNvSpPr txBox="1"/>
              <p:nvPr/>
            </p:nvSpPr>
            <p:spPr>
              <a:xfrm>
                <a:off x="1502696" y="5048360"/>
                <a:ext cx="5326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0</a:t>
                </a:r>
                <a:endParaRPr lang="ko-KR" altLang="en-US" sz="14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8FC4EB-61A0-4122-A3E3-F62CABFC4F79}"/>
                  </a:ext>
                </a:extLst>
              </p:cNvPr>
              <p:cNvSpPr txBox="1"/>
              <p:nvPr/>
            </p:nvSpPr>
            <p:spPr>
              <a:xfrm>
                <a:off x="3138456" y="5048360"/>
                <a:ext cx="5326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5</a:t>
                </a:r>
                <a:endParaRPr lang="ko-KR" altLang="en-US" sz="1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5B1985-8704-44B7-8F1E-D9AD88362944}"/>
                  </a:ext>
                </a:extLst>
              </p:cNvPr>
              <p:cNvSpPr txBox="1"/>
              <p:nvPr/>
            </p:nvSpPr>
            <p:spPr>
              <a:xfrm>
                <a:off x="4774216" y="5048360"/>
                <a:ext cx="5326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10</a:t>
                </a:r>
                <a:endParaRPr lang="ko-KR" alt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7C8E0D-3AFD-4E9A-8E53-F1B69BC8D337}"/>
                  </a:ext>
                </a:extLst>
              </p:cNvPr>
              <p:cNvSpPr txBox="1"/>
              <p:nvPr/>
            </p:nvSpPr>
            <p:spPr>
              <a:xfrm>
                <a:off x="6389656" y="5048360"/>
                <a:ext cx="5326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15</a:t>
                </a:r>
                <a:endParaRPr lang="ko-KR" altLang="en-US" sz="14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B96F91-0AAD-43B6-BED6-A681D5A6FC66}"/>
                  </a:ext>
                </a:extLst>
              </p:cNvPr>
              <p:cNvSpPr txBox="1"/>
              <p:nvPr/>
            </p:nvSpPr>
            <p:spPr>
              <a:xfrm>
                <a:off x="8005096" y="5048360"/>
                <a:ext cx="5326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20</a:t>
                </a:r>
                <a:endParaRPr lang="ko-KR" altLang="en-US" sz="14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D97FC5-D02F-461B-AB1B-6EFA458A832B}"/>
                  </a:ext>
                </a:extLst>
              </p:cNvPr>
              <p:cNvSpPr txBox="1"/>
              <p:nvPr/>
            </p:nvSpPr>
            <p:spPr>
              <a:xfrm>
                <a:off x="9630696" y="5048360"/>
                <a:ext cx="5326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25</a:t>
                </a:r>
                <a:endParaRPr lang="ko-KR" altLang="en-US" sz="14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9DB58F-5594-460E-963B-51D27C0D8C6E}"/>
                  </a:ext>
                </a:extLst>
              </p:cNvPr>
              <p:cNvSpPr txBox="1"/>
              <p:nvPr/>
            </p:nvSpPr>
            <p:spPr>
              <a:xfrm>
                <a:off x="11259652" y="5048360"/>
                <a:ext cx="5326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30</a:t>
                </a:r>
                <a:endParaRPr lang="ko-KR" altLang="en-US" sz="140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1B71870-6CA7-4273-A121-D7337088658E}"/>
                  </a:ext>
                </a:extLst>
              </p:cNvPr>
              <p:cNvGrpSpPr/>
              <p:nvPr/>
            </p:nvGrpSpPr>
            <p:grpSpPr>
              <a:xfrm>
                <a:off x="9836066" y="1563321"/>
                <a:ext cx="1802744" cy="906451"/>
                <a:chOff x="7931118" y="2257775"/>
                <a:chExt cx="2040266" cy="860893"/>
              </a:xfrm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BF5D271A-26DA-45D0-AAEB-3669C4AD3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2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416" t="3648" r="1009" b="90942"/>
                <a:stretch/>
              </p:blipFill>
              <p:spPr>
                <a:xfrm>
                  <a:off x="7931118" y="2257775"/>
                  <a:ext cx="2040266" cy="860893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480818D-A225-4410-A8DD-29F66668BBC5}"/>
                    </a:ext>
                  </a:extLst>
                </p:cNvPr>
                <p:cNvSpPr txBox="1"/>
                <p:nvPr/>
              </p:nvSpPr>
              <p:spPr>
                <a:xfrm>
                  <a:off x="8581205" y="2320460"/>
                  <a:ext cx="128415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/>
                    <a:t>Generator</a:t>
                  </a:r>
                  <a:endParaRPr lang="ko-KR" altLang="en-US" sz="160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C73656-4182-49A4-AA2E-31555796696E}"/>
                    </a:ext>
                  </a:extLst>
                </p:cNvPr>
                <p:cNvSpPr txBox="1"/>
                <p:nvPr/>
              </p:nvSpPr>
              <p:spPr>
                <a:xfrm>
                  <a:off x="8581204" y="2655698"/>
                  <a:ext cx="128415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/>
                    <a:t>Predictor</a:t>
                  </a:r>
                  <a:endParaRPr lang="ko-KR" altLang="en-US" sz="1600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7891FC-27B4-4B9E-A229-72208E7912DA}"/>
                  </a:ext>
                </a:extLst>
              </p:cNvPr>
              <p:cNvSpPr txBox="1"/>
              <p:nvPr/>
            </p:nvSpPr>
            <p:spPr>
              <a:xfrm>
                <a:off x="10636392" y="5294270"/>
                <a:ext cx="1452880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/>
                  <a:t>(Epochs)</a:t>
                </a:r>
                <a:endParaRPr lang="ko-KR" altLang="en-US" sz="15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29A8053-E74A-410F-BB80-2A0894F9E3E3}"/>
                  </a:ext>
                </a:extLst>
              </p:cNvPr>
              <p:cNvSpPr/>
              <p:nvPr/>
            </p:nvSpPr>
            <p:spPr>
              <a:xfrm>
                <a:off x="5043011" y="1233995"/>
                <a:ext cx="2105978" cy="241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152EA82-1300-40D4-96AB-08FDA955EB9A}"/>
              </a:ext>
            </a:extLst>
          </p:cNvPr>
          <p:cNvSpPr txBox="1"/>
          <p:nvPr/>
        </p:nvSpPr>
        <p:spPr>
          <a:xfrm>
            <a:off x="4170780" y="5878856"/>
            <a:ext cx="639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loss</a:t>
            </a:r>
            <a:r>
              <a:rPr lang="ko-KR" altLang="en-US" sz="1600"/>
              <a:t>가 감소하는 형태로 학습된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52690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2C37B7-6EE9-4030-8DE8-568DAEF751D2}"/>
              </a:ext>
            </a:extLst>
          </p:cNvPr>
          <p:cNvSpPr/>
          <p:nvPr/>
        </p:nvSpPr>
        <p:spPr>
          <a:xfrm>
            <a:off x="2891161" y="2148396"/>
            <a:ext cx="6409677" cy="197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>
                <a:solidFill>
                  <a:schemeClr val="tx1"/>
                </a:solidFill>
                <a:latin typeface="Bahnschrift Condensed" panose="020B0502040204020203" pitchFamily="34" charset="0"/>
              </a:rPr>
              <a:t>Evaluation</a:t>
            </a:r>
            <a:endParaRPr lang="ko-KR" altLang="en-US" sz="480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0968-A61C-4817-A7D1-41808E7A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Visualization of random number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339301-0D0D-45B5-9FA0-00F59579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1602549"/>
            <a:ext cx="6995319" cy="4115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5108E-C1E7-4DCD-B728-3F8C5CA4388E}"/>
              </a:ext>
            </a:extLst>
          </p:cNvPr>
          <p:cNvSpPr txBox="1"/>
          <p:nvPr/>
        </p:nvSpPr>
        <p:spPr>
          <a:xfrm>
            <a:off x="154164" y="2529341"/>
            <a:ext cx="2571281" cy="226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학습되지 않은 경우 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en-US" altLang="ko-KR" sz="1600"/>
              <a:t>rand()</a:t>
            </a:r>
            <a:r>
              <a:rPr lang="ko-KR" altLang="en-US" sz="1600"/>
              <a:t>함수 통해 입력받고 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그것에 대한 출력</a:t>
            </a:r>
            <a:r>
              <a:rPr lang="en-US" altLang="ko-KR" sz="160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/>
              <a:t>내부상태 변화 없이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입력이 반복되므로 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패턴 존재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18DB9-498F-4E9F-BEAF-D31384C137B2}"/>
              </a:ext>
            </a:extLst>
          </p:cNvPr>
          <p:cNvSpPr txBox="1"/>
          <p:nvPr/>
        </p:nvSpPr>
        <p:spPr>
          <a:xfrm>
            <a:off x="9620719" y="2851855"/>
            <a:ext cx="2571281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학습 된 경우</a:t>
            </a:r>
            <a:r>
              <a:rPr lang="en-US" altLang="ko-KR" sz="160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/>
              <a:t>내부상태가 변하며 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난수를 생성하도록 학습</a:t>
            </a:r>
            <a:r>
              <a:rPr lang="en-US" altLang="ko-KR" sz="160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/>
              <a:t>특정 패턴 없이 분포</a:t>
            </a:r>
          </a:p>
        </p:txBody>
      </p:sp>
    </p:spTree>
    <p:extLst>
      <p:ext uri="{BB962C8B-B14F-4D97-AF65-F5344CB8AC3E}">
        <p14:creationId xmlns:p14="http://schemas.microsoft.com/office/powerpoint/2010/main" val="427195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NIST test suite result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CA4005-7AA4-42A6-8C17-75C3A48815BE}"/>
              </a:ext>
            </a:extLst>
          </p:cNvPr>
          <p:cNvGrpSpPr/>
          <p:nvPr/>
        </p:nvGrpSpPr>
        <p:grpSpPr>
          <a:xfrm>
            <a:off x="1642369" y="1198173"/>
            <a:ext cx="9863831" cy="4971270"/>
            <a:chOff x="2689934" y="1171537"/>
            <a:chExt cx="9863831" cy="49712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33926A-4ED0-4AE7-8817-B1F4670CA3D8}"/>
                </a:ext>
              </a:extLst>
            </p:cNvPr>
            <p:cNvSpPr txBox="1"/>
            <p:nvPr/>
          </p:nvSpPr>
          <p:spPr>
            <a:xfrm>
              <a:off x="9720924" y="3593675"/>
              <a:ext cx="28328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15 </a:t>
              </a:r>
              <a:r>
                <a:rPr lang="ko-KR" altLang="en-US" sz="1600"/>
                <a:t>개의 </a:t>
              </a:r>
              <a:r>
                <a:rPr lang="en-US" altLang="ko-KR" sz="1600"/>
                <a:t>test</a:t>
              </a:r>
            </a:p>
            <a:p>
              <a:r>
                <a:rPr lang="en-US" altLang="ko-KR" sz="1600"/>
                <a:t>188</a:t>
              </a:r>
              <a:r>
                <a:rPr lang="ko-KR" altLang="en-US" sz="1600"/>
                <a:t>개의 </a:t>
              </a:r>
              <a:r>
                <a:rPr lang="en-US" altLang="ko-KR" sz="1600"/>
                <a:t>Individual test</a:t>
              </a:r>
            </a:p>
            <a:p>
              <a:r>
                <a:rPr lang="en-US" altLang="ko-KR" sz="1600"/>
                <a:t>NonOverlappingTemplate</a:t>
              </a:r>
              <a:r>
                <a:rPr lang="ko-KR" altLang="en-US" sz="1600"/>
                <a:t>은 여러 번 반복</a:t>
              </a:r>
            </a:p>
          </p:txBody>
        </p:sp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C7B77A11-93E8-44FD-83DF-4E884DC82A51}"/>
                </a:ext>
              </a:extLst>
            </p:cNvPr>
            <p:cNvSpPr/>
            <p:nvPr/>
          </p:nvSpPr>
          <p:spPr>
            <a:xfrm flipH="1">
              <a:off x="9253488" y="2121762"/>
              <a:ext cx="357947" cy="4021045"/>
            </a:xfrm>
            <a:prstGeom prst="leftBrace">
              <a:avLst>
                <a:gd name="adj1" fmla="val 8333"/>
                <a:gd name="adj2" fmla="val 509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86F464F-850D-40FA-B994-9641C015E9B5}"/>
                </a:ext>
              </a:extLst>
            </p:cNvPr>
            <p:cNvGrpSpPr/>
            <p:nvPr/>
          </p:nvGrpSpPr>
          <p:grpSpPr>
            <a:xfrm>
              <a:off x="2689934" y="1171537"/>
              <a:ext cx="6454065" cy="4971270"/>
              <a:chOff x="903827" y="1265913"/>
              <a:chExt cx="5035334" cy="34658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E5E585E-23E7-4513-BFD9-54717B3E817C}"/>
                  </a:ext>
                </a:extLst>
              </p:cNvPr>
              <p:cNvGrpSpPr/>
              <p:nvPr/>
            </p:nvGrpSpPr>
            <p:grpSpPr>
              <a:xfrm>
                <a:off x="958432" y="1265913"/>
                <a:ext cx="4922950" cy="3465882"/>
                <a:chOff x="1858989" y="721770"/>
                <a:chExt cx="4922950" cy="3465882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342B3FB8-0D45-4161-A442-F74804331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14059"/>
                <a:stretch/>
              </p:blipFill>
              <p:spPr>
                <a:xfrm>
                  <a:off x="1858992" y="721770"/>
                  <a:ext cx="4922947" cy="222675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2F6D5CDE-606C-4EB5-9BBB-56DD5787A94C}"/>
                    </a:ext>
                  </a:extLst>
                </p:cNvPr>
                <p:cNvGrpSpPr/>
                <p:nvPr/>
              </p:nvGrpSpPr>
              <p:grpSpPr>
                <a:xfrm>
                  <a:off x="1858989" y="2957685"/>
                  <a:ext cx="4922950" cy="1229967"/>
                  <a:chOff x="3398481" y="3295120"/>
                  <a:chExt cx="4881622" cy="1229967"/>
                </a:xfrm>
              </p:grpSpPr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081BD47-97E5-4052-9DE6-E65964AA4E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4818"/>
                  <a:stretch/>
                </p:blipFill>
                <p:spPr>
                  <a:xfrm>
                    <a:off x="3398483" y="3295120"/>
                    <a:ext cx="4881620" cy="678239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920608A6-B387-4528-8CE7-45D773D18D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2363"/>
                  <a:stretch/>
                </p:blipFill>
                <p:spPr>
                  <a:xfrm>
                    <a:off x="3398481" y="3961158"/>
                    <a:ext cx="4881620" cy="563929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BBADF4-4152-47DA-96B0-A8C77D060F60}"/>
                  </a:ext>
                </a:extLst>
              </p:cNvPr>
              <p:cNvSpPr/>
              <p:nvPr/>
            </p:nvSpPr>
            <p:spPr>
              <a:xfrm>
                <a:off x="903827" y="1265913"/>
                <a:ext cx="5035334" cy="34658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079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4EEE7CE4-F90C-4D9F-9F1F-002041AAB021}"/>
              </a:ext>
            </a:extLst>
          </p:cNvPr>
          <p:cNvGrpSpPr/>
          <p:nvPr/>
        </p:nvGrpSpPr>
        <p:grpSpPr>
          <a:xfrm>
            <a:off x="213745" y="1164322"/>
            <a:ext cx="4942959" cy="3593915"/>
            <a:chOff x="-1340125" y="-993996"/>
            <a:chExt cx="4942959" cy="35724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9A6FA76-CCD8-40BF-BA17-8DEA19E2CE14}"/>
                </a:ext>
              </a:extLst>
            </p:cNvPr>
            <p:cNvGrpSpPr/>
            <p:nvPr/>
          </p:nvGrpSpPr>
          <p:grpSpPr>
            <a:xfrm>
              <a:off x="-1340125" y="-993996"/>
              <a:ext cx="4942959" cy="3572470"/>
              <a:chOff x="958435" y="1216243"/>
              <a:chExt cx="4942959" cy="3494577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8CC5614-6F79-49E9-81D4-8F616792D112}"/>
                  </a:ext>
                </a:extLst>
              </p:cNvPr>
              <p:cNvGrpSpPr/>
              <p:nvPr/>
            </p:nvGrpSpPr>
            <p:grpSpPr>
              <a:xfrm>
                <a:off x="958435" y="1265913"/>
                <a:ext cx="4942959" cy="2755210"/>
                <a:chOff x="1858992" y="721770"/>
                <a:chExt cx="4942959" cy="2755210"/>
              </a:xfrm>
            </p:grpSpPr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32F93B57-CDD9-4DD2-98C6-DD97A30CB9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14059"/>
                <a:stretch/>
              </p:blipFill>
              <p:spPr>
                <a:xfrm>
                  <a:off x="1858992" y="721770"/>
                  <a:ext cx="4922947" cy="22267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85ACFE29-096A-4868-9D99-3FC2E9B12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4818"/>
                <a:stretch/>
              </p:blipFill>
              <p:spPr>
                <a:xfrm>
                  <a:off x="1879003" y="2798741"/>
                  <a:ext cx="4922948" cy="678239"/>
                </a:xfrm>
                <a:prstGeom prst="rect">
                  <a:avLst/>
                </a:prstGeom>
              </p:spPr>
            </p:pic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3AE662D-38BB-4BAF-BFD4-D2D3DDFF69E0}"/>
                  </a:ext>
                </a:extLst>
              </p:cNvPr>
              <p:cNvSpPr/>
              <p:nvPr/>
            </p:nvSpPr>
            <p:spPr>
              <a:xfrm>
                <a:off x="978445" y="1216243"/>
                <a:ext cx="4902937" cy="34945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A81D01B2-A6EB-4808-9E27-31DB30EC2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49" b="6911"/>
            <a:stretch/>
          </p:blipFill>
          <p:spPr>
            <a:xfrm>
              <a:off x="-1302744" y="1873404"/>
              <a:ext cx="4884844" cy="681017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NIST test suite result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1B4F6A-5D38-4EAB-98EC-6629AB58FF24}"/>
              </a:ext>
            </a:extLst>
          </p:cNvPr>
          <p:cNvGrpSpPr/>
          <p:nvPr/>
        </p:nvGrpSpPr>
        <p:grpSpPr>
          <a:xfrm>
            <a:off x="1152261" y="2654630"/>
            <a:ext cx="4963072" cy="3597826"/>
            <a:chOff x="2378197" y="2968076"/>
            <a:chExt cx="4963072" cy="359782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989F9B-0474-4756-9800-845842292C79}"/>
                </a:ext>
              </a:extLst>
            </p:cNvPr>
            <p:cNvGrpSpPr/>
            <p:nvPr/>
          </p:nvGrpSpPr>
          <p:grpSpPr>
            <a:xfrm>
              <a:off x="2391808" y="2968077"/>
              <a:ext cx="4949461" cy="3597825"/>
              <a:chOff x="2391808" y="2968077"/>
              <a:chExt cx="4949461" cy="3597825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43C937C-94B1-46B9-965C-8338C78C1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1808" y="2968077"/>
                <a:ext cx="4938188" cy="2217612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E06D2C92-403C-4BE4-A6B6-49B3F77DB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66" r="3369"/>
              <a:stretch/>
            </p:blipFill>
            <p:spPr>
              <a:xfrm>
                <a:off x="2403080" y="5194827"/>
                <a:ext cx="4926915" cy="662997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7CD52D8-44C4-4417-A9CE-2BF4FC28FC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40" r="5199"/>
              <a:stretch/>
            </p:blipFill>
            <p:spPr>
              <a:xfrm>
                <a:off x="2403081" y="5834319"/>
                <a:ext cx="4938188" cy="731583"/>
              </a:xfrm>
              <a:prstGeom prst="rect">
                <a:avLst/>
              </a:prstGeom>
            </p:spPr>
          </p:pic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90E037-484B-4AC7-AB32-8E2C8D38FD4E}"/>
                </a:ext>
              </a:extLst>
            </p:cNvPr>
            <p:cNvSpPr/>
            <p:nvPr/>
          </p:nvSpPr>
          <p:spPr>
            <a:xfrm>
              <a:off x="2378197" y="2968076"/>
              <a:ext cx="4963072" cy="3597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1148D1-72A2-42F2-B48C-B77BDDD4E7C9}"/>
              </a:ext>
            </a:extLst>
          </p:cNvPr>
          <p:cNvGrpSpPr/>
          <p:nvPr/>
        </p:nvGrpSpPr>
        <p:grpSpPr>
          <a:xfrm>
            <a:off x="2930794" y="1158685"/>
            <a:ext cx="4972518" cy="3586849"/>
            <a:chOff x="3611661" y="2304953"/>
            <a:chExt cx="4972518" cy="359782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3ADAE13-151C-48F1-BA78-EA0BDDF8C70E}"/>
                </a:ext>
              </a:extLst>
            </p:cNvPr>
            <p:cNvGrpSpPr/>
            <p:nvPr/>
          </p:nvGrpSpPr>
          <p:grpSpPr>
            <a:xfrm>
              <a:off x="3611661" y="2320194"/>
              <a:ext cx="4968674" cy="3578674"/>
              <a:chOff x="3611661" y="2320194"/>
              <a:chExt cx="4968674" cy="3578674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B1AACE3F-C744-4C1B-A1BF-845E77D2B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1664" y="2320194"/>
                <a:ext cx="4968671" cy="2217612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1A68646-AFD6-454F-BCA3-0AA2BD68A3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324"/>
              <a:stretch/>
            </p:blipFill>
            <p:spPr>
              <a:xfrm>
                <a:off x="3611661" y="4542830"/>
                <a:ext cx="4963072" cy="678239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F47D733D-0F36-4669-B605-C14342742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-815"/>
              <a:stretch/>
            </p:blipFill>
            <p:spPr>
              <a:xfrm>
                <a:off x="3611661" y="5213009"/>
                <a:ext cx="4963072" cy="685859"/>
              </a:xfrm>
              <a:prstGeom prst="rect">
                <a:avLst/>
              </a:prstGeom>
            </p:spPr>
          </p:pic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C8371D-AC1E-4258-A83E-B8A6D8E3F179}"/>
                </a:ext>
              </a:extLst>
            </p:cNvPr>
            <p:cNvSpPr/>
            <p:nvPr/>
          </p:nvSpPr>
          <p:spPr>
            <a:xfrm>
              <a:off x="3621107" y="2304953"/>
              <a:ext cx="4963072" cy="3597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F8BB1D6-17BD-4DDD-AB7E-D6B02E627FDC}"/>
              </a:ext>
            </a:extLst>
          </p:cNvPr>
          <p:cNvGrpSpPr/>
          <p:nvPr/>
        </p:nvGrpSpPr>
        <p:grpSpPr>
          <a:xfrm>
            <a:off x="5279506" y="2657067"/>
            <a:ext cx="5023183" cy="3609525"/>
            <a:chOff x="5113020" y="2443801"/>
            <a:chExt cx="5023183" cy="36095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2339B72-79B3-46CA-92CD-C3C9BB106242}"/>
                </a:ext>
              </a:extLst>
            </p:cNvPr>
            <p:cNvSpPr/>
            <p:nvPr/>
          </p:nvSpPr>
          <p:spPr>
            <a:xfrm>
              <a:off x="5113020" y="2443801"/>
              <a:ext cx="623061" cy="3593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B8FAE1F-1A6C-485F-A5E0-74C626880B91}"/>
                </a:ext>
              </a:extLst>
            </p:cNvPr>
            <p:cNvGrpSpPr/>
            <p:nvPr/>
          </p:nvGrpSpPr>
          <p:grpSpPr>
            <a:xfrm>
              <a:off x="5116055" y="2443801"/>
              <a:ext cx="5020148" cy="3609525"/>
              <a:chOff x="3604044" y="2339308"/>
              <a:chExt cx="5020148" cy="3609525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BBE5DA29-7056-403F-8445-A9DCB2C70053}"/>
                  </a:ext>
                </a:extLst>
              </p:cNvPr>
              <p:cNvGrpSpPr/>
              <p:nvPr/>
            </p:nvGrpSpPr>
            <p:grpSpPr>
              <a:xfrm>
                <a:off x="3604044" y="2339308"/>
                <a:ext cx="4991528" cy="3609525"/>
                <a:chOff x="3604044" y="2339308"/>
                <a:chExt cx="4991528" cy="3609525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C125D607-9BA7-4719-8AC2-0A1820137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4044" y="2339308"/>
                  <a:ext cx="4983912" cy="2202308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DD6E9412-D25F-457E-9D87-6FAA59D2CC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l="1058" r="1211"/>
                <a:stretch/>
              </p:blipFill>
              <p:spPr>
                <a:xfrm>
                  <a:off x="3672624" y="4538544"/>
                  <a:ext cx="4922948" cy="678239"/>
                </a:xfrm>
                <a:prstGeom prst="rect">
                  <a:avLst/>
                </a:prstGeom>
              </p:spPr>
            </p:pic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4E60D8C3-4453-466E-BCE3-9990425BE7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1069" r="153"/>
                <a:stretch/>
              </p:blipFill>
              <p:spPr>
                <a:xfrm>
                  <a:off x="3665003" y="5209629"/>
                  <a:ext cx="4922953" cy="739204"/>
                </a:xfrm>
                <a:prstGeom prst="rect">
                  <a:avLst/>
                </a:prstGeom>
              </p:spPr>
            </p:pic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CAE29DE-D7D9-43BC-9208-30EB3C1C7784}"/>
                  </a:ext>
                </a:extLst>
              </p:cNvPr>
              <p:cNvSpPr/>
              <p:nvPr/>
            </p:nvSpPr>
            <p:spPr>
              <a:xfrm>
                <a:off x="3604044" y="2339308"/>
                <a:ext cx="5020148" cy="35978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8A070D-8FD0-45E1-BA29-4CC2F24DE162}"/>
              </a:ext>
            </a:extLst>
          </p:cNvPr>
          <p:cNvGrpSpPr/>
          <p:nvPr/>
        </p:nvGrpSpPr>
        <p:grpSpPr>
          <a:xfrm>
            <a:off x="6985462" y="1145818"/>
            <a:ext cx="4955412" cy="3506082"/>
            <a:chOff x="3634567" y="2324003"/>
            <a:chExt cx="4955412" cy="354956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67AF671-DDF5-4406-9217-1A4A900629EF}"/>
                </a:ext>
              </a:extLst>
            </p:cNvPr>
            <p:cNvGrpSpPr/>
            <p:nvPr/>
          </p:nvGrpSpPr>
          <p:grpSpPr>
            <a:xfrm>
              <a:off x="3634567" y="2324003"/>
              <a:ext cx="4955412" cy="3549563"/>
              <a:chOff x="3634528" y="2324004"/>
              <a:chExt cx="4930567" cy="3366853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5B06C68-488D-4D53-8047-D8C476A42F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581"/>
              <a:stretch/>
            </p:blipFill>
            <p:spPr>
              <a:xfrm>
                <a:off x="3655610" y="2324004"/>
                <a:ext cx="4909484" cy="2209992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3D08B454-1A0E-427A-9CA1-E948ACEECD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r="1524"/>
              <a:stretch/>
            </p:blipFill>
            <p:spPr>
              <a:xfrm>
                <a:off x="3634528" y="4520455"/>
                <a:ext cx="4922948" cy="502964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2764A798-6B9B-4792-A82E-51DC3DBB3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r="154"/>
              <a:stretch/>
            </p:blipFill>
            <p:spPr>
              <a:xfrm>
                <a:off x="3642147" y="5020239"/>
                <a:ext cx="4922948" cy="670618"/>
              </a:xfrm>
              <a:prstGeom prst="rect">
                <a:avLst/>
              </a:prstGeom>
            </p:spPr>
          </p:pic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CD53C33-601F-49D2-A064-81B832447641}"/>
                </a:ext>
              </a:extLst>
            </p:cNvPr>
            <p:cNvSpPr/>
            <p:nvPr/>
          </p:nvSpPr>
          <p:spPr>
            <a:xfrm>
              <a:off x="3642222" y="2339309"/>
              <a:ext cx="4947755" cy="3534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0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8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Proposed Method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Evaluation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8D5BAB-C2B4-46F7-AFC6-7D0512E3F577}"/>
              </a:ext>
            </a:extLst>
          </p:cNvPr>
          <p:cNvSpPr/>
          <p:nvPr/>
        </p:nvSpPr>
        <p:spPr>
          <a:xfrm>
            <a:off x="3622089" y="3870664"/>
            <a:ext cx="7883371" cy="1997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NIST test suite result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84A72-810A-448A-AAB2-AF43A66D7824}"/>
              </a:ext>
            </a:extLst>
          </p:cNvPr>
          <p:cNvSpPr txBox="1"/>
          <p:nvPr/>
        </p:nvSpPr>
        <p:spPr>
          <a:xfrm>
            <a:off x="2395131" y="5652590"/>
            <a:ext cx="16956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Bahnschrift Condensed" panose="020B0502040204020203" pitchFamily="34" charset="0"/>
              </a:rPr>
              <a:t>previous method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7FD53-06D4-4B6C-99CC-8F85125F8C51}"/>
              </a:ext>
            </a:extLst>
          </p:cNvPr>
          <p:cNvSpPr txBox="1"/>
          <p:nvPr/>
        </p:nvSpPr>
        <p:spPr>
          <a:xfrm>
            <a:off x="8101234" y="5652590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Bahnschrift Condensed" panose="020B0502040204020203" pitchFamily="34" charset="0"/>
              </a:rPr>
              <a:t>proposed method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F4FF1-0A84-4EDB-B9C1-BB26AB4FAE4B}"/>
              </a:ext>
            </a:extLst>
          </p:cNvPr>
          <p:cNvSpPr txBox="1"/>
          <p:nvPr/>
        </p:nvSpPr>
        <p:spPr>
          <a:xfrm>
            <a:off x="0" y="1273982"/>
            <a:ext cx="4955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>
                <a:latin typeface="Bahnschrift Condensed" panose="020B0502040204020203" pitchFamily="34" charset="0"/>
              </a:rPr>
              <a:t>The following test instances were improved.</a:t>
            </a:r>
            <a:endParaRPr lang="ko-KR" altLang="en-US" sz="2000">
              <a:latin typeface="Bahnschrift Condensed" panose="020B0502040204020203" pitchFamily="34" charset="0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5D59662-1B59-4384-B4E2-605BF621E307}"/>
              </a:ext>
            </a:extLst>
          </p:cNvPr>
          <p:cNvGrpSpPr/>
          <p:nvPr/>
        </p:nvGrpSpPr>
        <p:grpSpPr>
          <a:xfrm>
            <a:off x="708721" y="1884518"/>
            <a:ext cx="5618100" cy="3699500"/>
            <a:chOff x="708721" y="1951531"/>
            <a:chExt cx="5618100" cy="36995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7A409AB-DF50-402A-A429-B2CE00DAC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721" y="1951531"/>
              <a:ext cx="5319066" cy="2340678"/>
            </a:xfrm>
            <a:prstGeom prst="rect">
              <a:avLst/>
            </a:prstGeom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D3E3D63-4748-4EBD-91BC-A862FA80A0E9}"/>
                </a:ext>
              </a:extLst>
            </p:cNvPr>
            <p:cNvGrpSpPr/>
            <p:nvPr/>
          </p:nvGrpSpPr>
          <p:grpSpPr>
            <a:xfrm>
              <a:off x="717599" y="1981660"/>
              <a:ext cx="5609222" cy="3669371"/>
              <a:chOff x="380247" y="1750839"/>
              <a:chExt cx="5609222" cy="3669371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6D067920-89BD-4962-9F97-03609D93F87F}"/>
                  </a:ext>
                </a:extLst>
              </p:cNvPr>
              <p:cNvGrpSpPr/>
              <p:nvPr/>
            </p:nvGrpSpPr>
            <p:grpSpPr>
              <a:xfrm>
                <a:off x="380247" y="2448997"/>
                <a:ext cx="5609222" cy="2971213"/>
                <a:chOff x="380247" y="2448997"/>
                <a:chExt cx="5609222" cy="2971213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FB2E825A-6CFF-4B7F-848B-75B52F33B467}"/>
                    </a:ext>
                  </a:extLst>
                </p:cNvPr>
                <p:cNvGrpSpPr/>
                <p:nvPr/>
              </p:nvGrpSpPr>
              <p:grpSpPr>
                <a:xfrm>
                  <a:off x="380247" y="4054855"/>
                  <a:ext cx="5609222" cy="1365355"/>
                  <a:chOff x="359709" y="4328947"/>
                  <a:chExt cx="5609222" cy="1365355"/>
                </a:xfrm>
              </p:grpSpPr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196FF3E0-EA45-464B-9182-6361FAC733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50" r="-2407"/>
                  <a:stretch/>
                </p:blipFill>
                <p:spPr>
                  <a:xfrm>
                    <a:off x="383031" y="4328947"/>
                    <a:ext cx="5585900" cy="670618"/>
                  </a:xfrm>
                  <a:prstGeom prst="rect">
                    <a:avLst/>
                  </a:prstGeom>
                </p:spPr>
              </p:pic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id="{7F965947-2DF8-4252-94CF-6091BF4FA5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59709" y="5008443"/>
                    <a:ext cx="5310187" cy="68585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A6A8DB6B-70EB-4C34-951F-86B4AA0B9E54}"/>
                    </a:ext>
                  </a:extLst>
                </p:cNvPr>
                <p:cNvGrpSpPr/>
                <p:nvPr/>
              </p:nvGrpSpPr>
              <p:grpSpPr>
                <a:xfrm>
                  <a:off x="2172022" y="2448997"/>
                  <a:ext cx="1290271" cy="946637"/>
                  <a:chOff x="2198655" y="2654423"/>
                  <a:chExt cx="1290271" cy="1000959"/>
                </a:xfrm>
              </p:grpSpPr>
              <p:sp>
                <p:nvSpPr>
                  <p:cNvPr id="13" name="액자 12">
                    <a:extLst>
                      <a:ext uri="{FF2B5EF4-FFF2-40B4-BE49-F238E27FC236}">
                        <a16:creationId xmlns:a16="http://schemas.microsoft.com/office/drawing/2014/main" id="{6C3F92C9-07C9-42CA-8411-DE11FD71E244}"/>
                      </a:ext>
                    </a:extLst>
                  </p:cNvPr>
                  <p:cNvSpPr/>
                  <p:nvPr/>
                </p:nvSpPr>
                <p:spPr>
                  <a:xfrm>
                    <a:off x="2260803" y="2654423"/>
                    <a:ext cx="1228123" cy="257453"/>
                  </a:xfrm>
                  <a:prstGeom prst="frame">
                    <a:avLst>
                      <a:gd name="adj1" fmla="val 9052"/>
                    </a:avLst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액자 14">
                    <a:extLst>
                      <a:ext uri="{FF2B5EF4-FFF2-40B4-BE49-F238E27FC236}">
                        <a16:creationId xmlns:a16="http://schemas.microsoft.com/office/drawing/2014/main" id="{D9B3B3D7-4891-437C-9093-1522D7ECFAB0}"/>
                      </a:ext>
                    </a:extLst>
                  </p:cNvPr>
                  <p:cNvSpPr/>
                  <p:nvPr/>
                </p:nvSpPr>
                <p:spPr>
                  <a:xfrm>
                    <a:off x="2251924" y="3046463"/>
                    <a:ext cx="1228123" cy="382537"/>
                  </a:xfrm>
                  <a:prstGeom prst="frame">
                    <a:avLst>
                      <a:gd name="adj1" fmla="val 7859"/>
                    </a:avLst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액자 16">
                    <a:extLst>
                      <a:ext uri="{FF2B5EF4-FFF2-40B4-BE49-F238E27FC236}">
                        <a16:creationId xmlns:a16="http://schemas.microsoft.com/office/drawing/2014/main" id="{D1972073-2B3C-4214-A86C-F6DB19D2F0AC}"/>
                      </a:ext>
                    </a:extLst>
                  </p:cNvPr>
                  <p:cNvSpPr/>
                  <p:nvPr/>
                </p:nvSpPr>
                <p:spPr>
                  <a:xfrm>
                    <a:off x="2198655" y="3397928"/>
                    <a:ext cx="1228123" cy="257454"/>
                  </a:xfrm>
                  <a:prstGeom prst="frame">
                    <a:avLst>
                      <a:gd name="adj1" fmla="val 9052"/>
                    </a:avLst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A2B87EC-8874-46F7-AF3C-D35D9987F542}"/>
                  </a:ext>
                </a:extLst>
              </p:cNvPr>
              <p:cNvSpPr/>
              <p:nvPr/>
            </p:nvSpPr>
            <p:spPr>
              <a:xfrm>
                <a:off x="385286" y="1750839"/>
                <a:ext cx="5314027" cy="36693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862EDC3-1B7A-46A3-B790-634CB060AA8D}"/>
              </a:ext>
            </a:extLst>
          </p:cNvPr>
          <p:cNvGrpSpPr/>
          <p:nvPr/>
        </p:nvGrpSpPr>
        <p:grpSpPr>
          <a:xfrm>
            <a:off x="6234557" y="1837900"/>
            <a:ext cx="5216522" cy="3746118"/>
            <a:chOff x="6185303" y="1159846"/>
            <a:chExt cx="5322378" cy="402530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3386A6B-1F36-4274-B6CC-6F0D45A21225}"/>
                </a:ext>
              </a:extLst>
            </p:cNvPr>
            <p:cNvGrpSpPr/>
            <p:nvPr/>
          </p:nvGrpSpPr>
          <p:grpSpPr>
            <a:xfrm>
              <a:off x="6185303" y="1159846"/>
              <a:ext cx="5300830" cy="3979637"/>
              <a:chOff x="-1340125" y="-993996"/>
              <a:chExt cx="4922947" cy="3682425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38DFFE21-137B-4670-A20F-800232497336}"/>
                  </a:ext>
                </a:extLst>
              </p:cNvPr>
              <p:cNvGrpSpPr/>
              <p:nvPr/>
            </p:nvGrpSpPr>
            <p:grpSpPr>
              <a:xfrm>
                <a:off x="-1340125" y="-993996"/>
                <a:ext cx="4922947" cy="3572470"/>
                <a:chOff x="958435" y="1216243"/>
                <a:chExt cx="4922947" cy="3494577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F737E28C-1613-4329-9739-27E92EAAFAE7}"/>
                    </a:ext>
                  </a:extLst>
                </p:cNvPr>
                <p:cNvGrpSpPr/>
                <p:nvPr/>
              </p:nvGrpSpPr>
              <p:grpSpPr>
                <a:xfrm>
                  <a:off x="958435" y="1265913"/>
                  <a:ext cx="4922947" cy="2913805"/>
                  <a:chOff x="1858992" y="721770"/>
                  <a:chExt cx="4922947" cy="2913805"/>
                </a:xfrm>
              </p:grpSpPr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CED0C043-817D-4D56-B2FB-269E2049E2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b="14059"/>
                  <a:stretch/>
                </p:blipFill>
                <p:spPr>
                  <a:xfrm>
                    <a:off x="1858992" y="721770"/>
                    <a:ext cx="4922947" cy="222675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id="{A258AEDD-554F-438A-8679-D0AE2FA55D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r="4818"/>
                  <a:stretch/>
                </p:blipFill>
                <p:spPr>
                  <a:xfrm>
                    <a:off x="1875482" y="2957336"/>
                    <a:ext cx="4884844" cy="678239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65AF291-DE32-4919-A776-EF0EF9DE86E8}"/>
                    </a:ext>
                  </a:extLst>
                </p:cNvPr>
                <p:cNvSpPr/>
                <p:nvPr/>
              </p:nvSpPr>
              <p:spPr>
                <a:xfrm>
                  <a:off x="978445" y="1216243"/>
                  <a:ext cx="4902937" cy="34945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29EE81CF-8EB9-4428-A5B6-35027F4251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42" r="3850" b="6911"/>
              <a:stretch/>
            </p:blipFill>
            <p:spPr>
              <a:xfrm>
                <a:off x="-1267710" y="2007412"/>
                <a:ext cx="4802412" cy="68101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32BBA97-4039-4A80-B7B2-7F75EA1E6C80}"/>
                </a:ext>
              </a:extLst>
            </p:cNvPr>
            <p:cNvSpPr/>
            <p:nvPr/>
          </p:nvSpPr>
          <p:spPr>
            <a:xfrm>
              <a:off x="6193654" y="1242312"/>
              <a:ext cx="5314027" cy="3942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77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previous work </a:t>
            </a:r>
            <a:r>
              <a:rPr lang="en-US" altLang="ko-KR" sz="2400">
                <a:latin typeface="Bahnschrift Condensed" panose="020B0502040204020203" pitchFamily="34" charset="0"/>
              </a:rPr>
              <a:t>vs</a:t>
            </a:r>
            <a:r>
              <a:rPr lang="en-US" altLang="ko-KR">
                <a:latin typeface="Bahnschrift Condensed" panose="020B0502040204020203" pitchFamily="34" charset="0"/>
              </a:rPr>
              <a:t> this work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A7F63C-1015-48FA-BB3D-5F069EAD5224}"/>
              </a:ext>
            </a:extLst>
          </p:cNvPr>
          <p:cNvGrpSpPr/>
          <p:nvPr/>
        </p:nvGrpSpPr>
        <p:grpSpPr>
          <a:xfrm>
            <a:off x="1657085" y="5662812"/>
            <a:ext cx="9197421" cy="698396"/>
            <a:chOff x="603527" y="1286121"/>
            <a:chExt cx="9197421" cy="6983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8442C87-874F-4183-B8DE-07CE811A047C}"/>
                </a:ext>
              </a:extLst>
            </p:cNvPr>
            <p:cNvGrpSpPr/>
            <p:nvPr/>
          </p:nvGrpSpPr>
          <p:grpSpPr>
            <a:xfrm>
              <a:off x="603527" y="1396686"/>
              <a:ext cx="5110734" cy="561506"/>
              <a:chOff x="3728467" y="5326583"/>
              <a:chExt cx="5110734" cy="56150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CAB3AE2-FDA0-4070-904B-A4ADBF1A03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r="859"/>
              <a:stretch/>
            </p:blipFill>
            <p:spPr>
              <a:xfrm>
                <a:off x="3728467" y="5326583"/>
                <a:ext cx="5110734" cy="2388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92070B6-4002-492B-B976-7D1C4B6591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2678" r="22950" b="-1"/>
              <a:stretch/>
            </p:blipFill>
            <p:spPr>
              <a:xfrm>
                <a:off x="3728467" y="5649246"/>
                <a:ext cx="5110734" cy="2388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2CBD799-BA90-4376-A928-99A09C8BD653}"/>
                    </a:ext>
                  </a:extLst>
                </p:cNvPr>
                <p:cNvSpPr txBox="1"/>
                <p:nvPr/>
              </p:nvSpPr>
              <p:spPr>
                <a:xfrm>
                  <a:off x="6096000" y="1286121"/>
                  <a:ext cx="3704948" cy="6983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400"/>
                    <a:t>각 실험마다 다른 수치가 나와서 </a:t>
                  </a:r>
                  <a:endParaRPr lang="en-US" altLang="ko-KR" sz="1400"/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400"/>
                    <a:t>기존 논문의 결과와 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</m:oMath>
                  </a14:m>
                  <a:r>
                    <a:rPr lang="en-US" altLang="ko-KR" sz="1400"/>
                    <a:t> (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altLang="ko-KR" sz="1400"/>
                    <a:t>)</a:t>
                  </a:r>
                  <a:r>
                    <a:rPr lang="ko-KR" altLang="en-US" sz="1400"/>
                    <a:t>가 다름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2CBD799-BA90-4376-A928-99A09C8BD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286121"/>
                  <a:ext cx="3704948" cy="698396"/>
                </a:xfrm>
                <a:prstGeom prst="rect">
                  <a:avLst/>
                </a:prstGeom>
                <a:blipFill>
                  <a:blip r:embed="rId4"/>
                  <a:stretch>
                    <a:fillRect l="-493" r="-329" b="-78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591AD8BF-67FF-4636-A2B2-13B8EE13324C}"/>
                </a:ext>
              </a:extLst>
            </p:cNvPr>
            <p:cNvSpPr/>
            <p:nvPr/>
          </p:nvSpPr>
          <p:spPr>
            <a:xfrm>
              <a:off x="5877017" y="1551290"/>
              <a:ext cx="218983" cy="16805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CF3C5D-2532-453B-B82E-3A58F0C74B1B}"/>
              </a:ext>
            </a:extLst>
          </p:cNvPr>
          <p:cNvGrpSpPr/>
          <p:nvPr/>
        </p:nvGrpSpPr>
        <p:grpSpPr>
          <a:xfrm>
            <a:off x="1333832" y="1395388"/>
            <a:ext cx="9230593" cy="3505756"/>
            <a:chOff x="1316077" y="1600635"/>
            <a:chExt cx="9230593" cy="35057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D66AC-E6FF-4A1D-BC46-76C97080210F}"/>
                </a:ext>
              </a:extLst>
            </p:cNvPr>
            <p:cNvSpPr txBox="1"/>
            <p:nvPr/>
          </p:nvSpPr>
          <p:spPr>
            <a:xfrm>
              <a:off x="6647005" y="4767837"/>
              <a:ext cx="2006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rgbClr val="0070C0"/>
                  </a:solidFill>
                </a:rPr>
                <a:t>약 </a:t>
              </a:r>
              <a:r>
                <a:rPr lang="en-US" altLang="ko-KR" sz="1600">
                  <a:solidFill>
                    <a:srgbClr val="0070C0"/>
                  </a:solidFill>
                </a:rPr>
                <a:t>45</a:t>
              </a:r>
              <a:r>
                <a:rPr lang="ko-KR" altLang="en-US" sz="1600">
                  <a:solidFill>
                    <a:srgbClr val="0070C0"/>
                  </a:solidFill>
                </a:rPr>
                <a:t>배 감소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8E65D5-A77D-425B-A7B5-83B259BC7487}"/>
                </a:ext>
              </a:extLst>
            </p:cNvPr>
            <p:cNvSpPr txBox="1"/>
            <p:nvPr/>
          </p:nvSpPr>
          <p:spPr>
            <a:xfrm>
              <a:off x="4231687" y="4767837"/>
              <a:ext cx="2006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solidFill>
                    <a:srgbClr val="0070C0"/>
                  </a:solidFill>
                </a:rPr>
                <a:t>약 </a:t>
              </a:r>
              <a:r>
                <a:rPr lang="en-US" altLang="ko-KR" sz="1600">
                  <a:solidFill>
                    <a:srgbClr val="0070C0"/>
                  </a:solidFill>
                </a:rPr>
                <a:t>2.85</a:t>
              </a:r>
              <a:r>
                <a:rPr lang="ko-KR" altLang="en-US" sz="1600">
                  <a:solidFill>
                    <a:srgbClr val="0070C0"/>
                  </a:solidFill>
                </a:rPr>
                <a:t>배 감소</a:t>
              </a: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42C70DAD-819C-4B08-B94B-B4244ED0687D}"/>
                </a:ext>
              </a:extLst>
            </p:cNvPr>
            <p:cNvSpPr/>
            <p:nvPr/>
          </p:nvSpPr>
          <p:spPr>
            <a:xfrm>
              <a:off x="5141650" y="4447981"/>
              <a:ext cx="275207" cy="2765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37DA65CE-70D6-485D-B9CE-54B450D6E97A}"/>
                </a:ext>
              </a:extLst>
            </p:cNvPr>
            <p:cNvSpPr/>
            <p:nvPr/>
          </p:nvSpPr>
          <p:spPr>
            <a:xfrm>
              <a:off x="7512578" y="4447981"/>
              <a:ext cx="275207" cy="27651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04156B5-98BC-475A-9CED-712800BB7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6077" y="1600635"/>
              <a:ext cx="9230593" cy="2885213"/>
            </a:xfrm>
            <a:prstGeom prst="rect">
              <a:avLst/>
            </a:prstGeom>
          </p:spPr>
        </p:pic>
      </p:grp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72D7538-BF07-4CEF-8042-266EEF8CD31C}"/>
              </a:ext>
            </a:extLst>
          </p:cNvPr>
          <p:cNvSpPr/>
          <p:nvPr/>
        </p:nvSpPr>
        <p:spPr>
          <a:xfrm>
            <a:off x="9352917" y="4262851"/>
            <a:ext cx="275207" cy="2765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BEF79-FE97-4DF7-A649-F6466087790B}"/>
              </a:ext>
            </a:extLst>
          </p:cNvPr>
          <p:cNvSpPr txBox="1"/>
          <p:nvPr/>
        </p:nvSpPr>
        <p:spPr>
          <a:xfrm>
            <a:off x="8487343" y="4562590"/>
            <a:ext cx="200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</a:rPr>
              <a:t>약 </a:t>
            </a:r>
            <a:r>
              <a:rPr lang="en-US" altLang="ko-KR" sz="1600">
                <a:solidFill>
                  <a:srgbClr val="0070C0"/>
                </a:solidFill>
              </a:rPr>
              <a:t>14.1</a:t>
            </a:r>
            <a:r>
              <a:rPr lang="ko-KR" altLang="en-US" sz="1600">
                <a:solidFill>
                  <a:srgbClr val="0070C0"/>
                </a:solidFill>
              </a:rPr>
              <a:t>배 향상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CC7982-40CA-4728-AAE2-405D0B9CCDCA}"/>
              </a:ext>
            </a:extLst>
          </p:cNvPr>
          <p:cNvSpPr txBox="1"/>
          <p:nvPr/>
        </p:nvSpPr>
        <p:spPr>
          <a:xfrm>
            <a:off x="8487423" y="4901144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egde</a:t>
            </a:r>
            <a:r>
              <a:rPr lang="ko-KR" altLang="en-US" sz="1400"/>
              <a:t> </a:t>
            </a:r>
            <a:r>
              <a:rPr lang="en-US" altLang="ko-KR" sz="1400"/>
              <a:t>TPU</a:t>
            </a:r>
            <a:r>
              <a:rPr lang="ko-KR" altLang="en-US" sz="1400"/>
              <a:t>가 보통 </a:t>
            </a:r>
            <a:r>
              <a:rPr lang="en-US" altLang="ko-KR" sz="1400"/>
              <a:t>15~30</a:t>
            </a:r>
            <a:r>
              <a:rPr lang="ko-KR" altLang="en-US" sz="1400"/>
              <a:t>배 빠르다고 함</a:t>
            </a:r>
          </a:p>
        </p:txBody>
      </p:sp>
    </p:spTree>
    <p:extLst>
      <p:ext uri="{BB962C8B-B14F-4D97-AF65-F5344CB8AC3E}">
        <p14:creationId xmlns:p14="http://schemas.microsoft.com/office/powerpoint/2010/main" val="207997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previous work </a:t>
            </a:r>
            <a:r>
              <a:rPr lang="en-US" altLang="ko-KR" sz="2400">
                <a:latin typeface="Bahnschrift Condensed" panose="020B0502040204020203" pitchFamily="34" charset="0"/>
              </a:rPr>
              <a:t>vs</a:t>
            </a:r>
            <a:r>
              <a:rPr lang="en-US" altLang="ko-KR">
                <a:latin typeface="Bahnschrift Condensed" panose="020B0502040204020203" pitchFamily="34" charset="0"/>
              </a:rPr>
              <a:t> this work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B1E90-A9FC-4487-BF39-D2A67EB0F703}"/>
              </a:ext>
            </a:extLst>
          </p:cNvPr>
          <p:cNvSpPr txBox="1"/>
          <p:nvPr/>
        </p:nvSpPr>
        <p:spPr>
          <a:xfrm>
            <a:off x="497150" y="1198486"/>
            <a:ext cx="11461072" cy="484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/>
              <a:t>기존 연구의 경우 통과하지 못 한 </a:t>
            </a:r>
            <a:r>
              <a:rPr lang="en-US" altLang="ko-KR" sz="1600"/>
              <a:t>test </a:t>
            </a:r>
            <a:r>
              <a:rPr lang="ko-KR" altLang="en-US" sz="1600"/>
              <a:t>항목은 주로 </a:t>
            </a:r>
            <a:r>
              <a:rPr lang="en-US" altLang="ko-KR" sz="1600">
                <a:solidFill>
                  <a:srgbClr val="0070C0"/>
                </a:solidFill>
              </a:rPr>
              <a:t>Frequency, CumulativeSums, Run, FFT, NonOverlappingTemplate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/>
              <a:t>제안 기법의 경우 전체 테스트</a:t>
            </a:r>
            <a:r>
              <a:rPr lang="en-US" altLang="ko-KR" sz="1600"/>
              <a:t>(188</a:t>
            </a:r>
            <a:r>
              <a:rPr lang="ko-KR" altLang="en-US" sz="1600"/>
              <a:t>개의 개별 테스트에 대한 </a:t>
            </a:r>
            <a:r>
              <a:rPr lang="en-US" altLang="ko-KR" sz="1600"/>
              <a:t>10</a:t>
            </a:r>
            <a:r>
              <a:rPr lang="ko-KR" altLang="en-US" sz="1600"/>
              <a:t>번의 실험</a:t>
            </a:r>
            <a:r>
              <a:rPr lang="en-US" altLang="ko-KR" sz="1600"/>
              <a:t>)</a:t>
            </a:r>
            <a:r>
              <a:rPr lang="ko-KR" altLang="en-US" sz="1600"/>
              <a:t>에 대해 </a:t>
            </a:r>
            <a:r>
              <a:rPr lang="en-US" altLang="ko-KR" sz="1600"/>
              <a:t>NonOverlappingTemplate 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번 실패</a:t>
            </a:r>
            <a:endParaRPr lang="en-US" altLang="ko-KR" sz="160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Frequency</a:t>
            </a:r>
            <a:r>
              <a:rPr lang="en-US" altLang="ko-KR" sz="160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/>
              <a:t>0</a:t>
            </a:r>
            <a:r>
              <a:rPr lang="ko-KR" altLang="en-US" sz="1600"/>
              <a:t>과</a:t>
            </a:r>
            <a:r>
              <a:rPr lang="en-US" altLang="ko-KR" sz="1600"/>
              <a:t> 1</a:t>
            </a:r>
            <a:r>
              <a:rPr lang="ko-KR" altLang="en-US" sz="1600"/>
              <a:t>의 비율 </a:t>
            </a:r>
            <a:r>
              <a:rPr lang="en-US" altLang="ko-KR" sz="1600"/>
              <a:t>(</a:t>
            </a:r>
            <a:r>
              <a:rPr lang="ko-KR" altLang="en-US" sz="1600"/>
              <a:t>이상적인 경우 </a:t>
            </a:r>
            <a:r>
              <a:rPr lang="en-US" altLang="ko-KR" sz="1600"/>
              <a:t>0.5</a:t>
            </a:r>
            <a:r>
              <a:rPr lang="ko-KR" altLang="en-US" sz="1600"/>
              <a:t>에 수렴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CumulativeSums</a:t>
            </a:r>
            <a:r>
              <a:rPr lang="en-US" altLang="ko-KR" sz="160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random walk test</a:t>
            </a:r>
          </a:p>
          <a:p>
            <a:pPr lvl="1"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0</a:t>
            </a:r>
            <a:r>
              <a:rPr lang="ko-KR" altLang="en-US" sz="1600">
                <a:sym typeface="Wingdings" panose="05000000000000000000" pitchFamily="2" charset="2"/>
              </a:rPr>
              <a:t>은 </a:t>
            </a:r>
            <a:r>
              <a:rPr lang="en-US" altLang="ko-KR" sz="1600">
                <a:sym typeface="Wingdings" panose="05000000000000000000" pitchFamily="2" charset="2"/>
              </a:rPr>
              <a:t>-1, 1</a:t>
            </a:r>
            <a:r>
              <a:rPr lang="ko-KR" altLang="en-US" sz="1600">
                <a:sym typeface="Wingdings" panose="05000000000000000000" pitchFamily="2" charset="2"/>
              </a:rPr>
              <a:t>은 </a:t>
            </a:r>
            <a:r>
              <a:rPr lang="en-US" altLang="ko-KR" sz="1600">
                <a:sym typeface="Wingdings" panose="05000000000000000000" pitchFamily="2" charset="2"/>
              </a:rPr>
              <a:t>1</a:t>
            </a:r>
            <a:r>
              <a:rPr lang="ko-KR" altLang="en-US" sz="1600">
                <a:sym typeface="Wingdings" panose="05000000000000000000" pitchFamily="2" charset="2"/>
              </a:rPr>
              <a:t>로 하여 누적합을 계산하며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이상적인 난수열의 결과 값</a:t>
            </a:r>
            <a:r>
              <a:rPr lang="en-US" altLang="ko-KR" sz="1600">
                <a:sym typeface="Wingdings" panose="05000000000000000000" pitchFamily="2" charset="2"/>
              </a:rPr>
              <a:t>(0)</a:t>
            </a:r>
            <a:r>
              <a:rPr lang="ko-KR" altLang="en-US" sz="1600">
                <a:sym typeface="Wingdings" panose="05000000000000000000" pitchFamily="2" charset="2"/>
              </a:rPr>
              <a:t>과의 차이를 검사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Run</a:t>
            </a:r>
          </a:p>
          <a:p>
            <a:pPr lvl="1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같은 비트들이 반복되는 것을 </a:t>
            </a:r>
            <a:r>
              <a:rPr lang="en-US" altLang="ko-KR" sz="1600">
                <a:sym typeface="Wingdings" panose="05000000000000000000" pitchFamily="2" charset="2"/>
              </a:rPr>
              <a:t>run</a:t>
            </a:r>
            <a:r>
              <a:rPr lang="ko-KR" altLang="en-US" sz="1600">
                <a:sym typeface="Wingdings" panose="05000000000000000000" pitchFamily="2" charset="2"/>
              </a:rPr>
              <a:t>이라고 하며</a:t>
            </a:r>
            <a:r>
              <a:rPr lang="en-US" altLang="ko-KR" sz="1600">
                <a:sym typeface="Wingdings" panose="05000000000000000000" pitchFamily="2" charset="2"/>
              </a:rPr>
              <a:t>, 0</a:t>
            </a:r>
            <a:r>
              <a:rPr lang="ko-KR" altLang="en-US" sz="1600">
                <a:sym typeface="Wingdings" panose="05000000000000000000" pitchFamily="2" charset="2"/>
              </a:rPr>
              <a:t>의 </a:t>
            </a:r>
            <a:r>
              <a:rPr lang="en-US" altLang="ko-KR" sz="1600">
                <a:sym typeface="Wingdings" panose="05000000000000000000" pitchFamily="2" charset="2"/>
              </a:rPr>
              <a:t>run</a:t>
            </a:r>
            <a:r>
              <a:rPr lang="ko-KR" altLang="en-US" sz="1600">
                <a:sym typeface="Wingdings" panose="05000000000000000000" pitchFamily="2" charset="2"/>
              </a:rPr>
              <a:t>이 </a:t>
            </a:r>
            <a:r>
              <a:rPr lang="en-US" altLang="ko-KR" sz="1600">
                <a:sym typeface="Wingdings" panose="05000000000000000000" pitchFamily="2" charset="2"/>
              </a:rPr>
              <a:t>1</a:t>
            </a:r>
            <a:r>
              <a:rPr lang="ko-KR" altLang="en-US" sz="1600">
                <a:sym typeface="Wingdings" panose="05000000000000000000" pitchFamily="2" charset="2"/>
              </a:rPr>
              <a:t>의 </a:t>
            </a:r>
            <a:r>
              <a:rPr lang="en-US" altLang="ko-KR" sz="1600">
                <a:sym typeface="Wingdings" panose="05000000000000000000" pitchFamily="2" charset="2"/>
              </a:rPr>
              <a:t>run</a:t>
            </a:r>
            <a:r>
              <a:rPr lang="ko-KR" altLang="en-US" sz="1600">
                <a:sym typeface="Wingdings" panose="05000000000000000000" pitchFamily="2" charset="2"/>
              </a:rPr>
              <a:t>으로 변하는 것의 확률을 검사 </a:t>
            </a:r>
            <a:r>
              <a:rPr lang="en-US" altLang="ko-KR" sz="160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이상적인 경우 </a:t>
            </a:r>
            <a:r>
              <a:rPr lang="en-US" altLang="ko-KR" sz="1600">
                <a:sym typeface="Wingdings" panose="05000000000000000000" pitchFamily="2" charset="2"/>
              </a:rPr>
              <a:t>0.5)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FFT</a:t>
            </a:r>
          </a:p>
          <a:p>
            <a:pPr lvl="1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이산 푸리에 변환의 최고점의 높이</a:t>
            </a:r>
            <a:r>
              <a:rPr lang="en-US" altLang="ko-KR" sz="1600">
                <a:sym typeface="Wingdings" panose="05000000000000000000" pitchFamily="2" charset="2"/>
              </a:rPr>
              <a:t>(                   )</a:t>
            </a:r>
            <a:r>
              <a:rPr lang="ko-KR" altLang="en-US" sz="1600">
                <a:sym typeface="Wingdings" panose="05000000000000000000" pitchFamily="2" charset="2"/>
              </a:rPr>
              <a:t>를 활용하여 반복적 패턴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주기 등을 검사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NonOverlappingTemplate</a:t>
            </a:r>
          </a:p>
          <a:p>
            <a:pPr lvl="1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비주기적인 패턴의 빈도수 검사 </a:t>
            </a:r>
            <a:r>
              <a:rPr lang="en-US" altLang="ko-KR" sz="160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특정 </a:t>
            </a:r>
            <a:r>
              <a:rPr lang="en-US" altLang="ko-KR" sz="1600">
                <a:sym typeface="Wingdings" panose="05000000000000000000" pitchFamily="2" charset="2"/>
              </a:rPr>
              <a:t>m-bits</a:t>
            </a:r>
            <a:r>
              <a:rPr lang="ko-KR" altLang="en-US" sz="1600">
                <a:sym typeface="Wingdings" panose="05000000000000000000" pitchFamily="2" charset="2"/>
              </a:rPr>
              <a:t> 패턴을 찾음</a:t>
            </a:r>
            <a:r>
              <a:rPr lang="en-US" altLang="ko-KR" sz="1600">
                <a:sym typeface="Wingdings" panose="05000000000000000000" pitchFamily="2" charset="2"/>
              </a:rPr>
              <a:t>)</a:t>
            </a:r>
            <a:endParaRPr lang="ko-KR" altLang="en-US" sz="160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0165F85-749B-454D-A9D0-0EE4E57F1B90}"/>
              </a:ext>
            </a:extLst>
          </p:cNvPr>
          <p:cNvGrpSpPr/>
          <p:nvPr/>
        </p:nvGrpSpPr>
        <p:grpSpPr>
          <a:xfrm>
            <a:off x="4210975" y="4825233"/>
            <a:ext cx="1168895" cy="476736"/>
            <a:chOff x="4459550" y="4993909"/>
            <a:chExt cx="1168895" cy="47673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511C9AE-E6C1-44D0-92C0-FFC8FEF58A5D}"/>
                </a:ext>
              </a:extLst>
            </p:cNvPr>
            <p:cNvGrpSpPr/>
            <p:nvPr/>
          </p:nvGrpSpPr>
          <p:grpSpPr>
            <a:xfrm>
              <a:off x="4459550" y="4993909"/>
              <a:ext cx="1115627" cy="476736"/>
              <a:chOff x="3811479" y="4993909"/>
              <a:chExt cx="1115627" cy="47673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56D6293-640E-4060-ACC0-625F7D6496C1}"/>
                  </a:ext>
                </a:extLst>
              </p:cNvPr>
              <p:cNvGrpSpPr/>
              <p:nvPr/>
            </p:nvGrpSpPr>
            <p:grpSpPr>
              <a:xfrm>
                <a:off x="3811479" y="5040516"/>
                <a:ext cx="1115627" cy="430129"/>
                <a:chOff x="6019060" y="5470643"/>
                <a:chExt cx="3764133" cy="894647"/>
              </a:xfrm>
            </p:grpSpPr>
            <p:cxnSp>
              <p:nvCxnSpPr>
                <p:cNvPr id="8" name="연결선: 구부러짐 7">
                  <a:extLst>
                    <a:ext uri="{FF2B5EF4-FFF2-40B4-BE49-F238E27FC236}">
                      <a16:creationId xmlns:a16="http://schemas.microsoft.com/office/drawing/2014/main" id="{B6DA00DF-820F-4999-87D4-CA998351E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19060" y="5470645"/>
                  <a:ext cx="1526959" cy="894645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연결선: 구부러짐 13">
                  <a:extLst>
                    <a:ext uri="{FF2B5EF4-FFF2-40B4-BE49-F238E27FC236}">
                      <a16:creationId xmlns:a16="http://schemas.microsoft.com/office/drawing/2014/main" id="{BA383C05-190B-449F-8DB6-1C5025313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546019" y="5470646"/>
                  <a:ext cx="1189608" cy="779235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연결선: 구부러짐 17">
                  <a:extLst>
                    <a:ext uri="{FF2B5EF4-FFF2-40B4-BE49-F238E27FC236}">
                      <a16:creationId xmlns:a16="http://schemas.microsoft.com/office/drawing/2014/main" id="{C014768A-D462-4067-B73B-9ED3EF060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8735628" y="5470643"/>
                  <a:ext cx="1047565" cy="779239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4921EBC-752D-48DF-A21C-6FC9F57A550C}"/>
                  </a:ext>
                </a:extLst>
              </p:cNvPr>
              <p:cNvSpPr/>
              <p:nvPr/>
            </p:nvSpPr>
            <p:spPr>
              <a:xfrm>
                <a:off x="4208016" y="4993909"/>
                <a:ext cx="79899" cy="9321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9F82B31-18F7-42A7-AF1F-7FCEC628D923}"/>
                </a:ext>
              </a:extLst>
            </p:cNvPr>
            <p:cNvCxnSpPr>
              <a:cxnSpLocks/>
            </p:cNvCxnSpPr>
            <p:nvPr/>
          </p:nvCxnSpPr>
          <p:spPr>
            <a:xfrm>
              <a:off x="4512818" y="5255581"/>
              <a:ext cx="1115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E786A4A5-831A-4F7F-9FCD-79FA94F8D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50" b="17925"/>
          <a:stretch/>
        </p:blipFill>
        <p:spPr>
          <a:xfrm>
            <a:off x="5590863" y="2059856"/>
            <a:ext cx="5674432" cy="195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802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1DC2E-1FAC-4FAB-8AF8-E9707AAD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previous work </a:t>
            </a:r>
            <a:r>
              <a:rPr lang="en-US" altLang="ko-KR" sz="2400">
                <a:latin typeface="Bahnschrift Condensed" panose="020B0502040204020203" pitchFamily="34" charset="0"/>
              </a:rPr>
              <a:t>vs</a:t>
            </a:r>
            <a:r>
              <a:rPr lang="en-US" altLang="ko-KR">
                <a:latin typeface="Bahnschrift Condensed" panose="020B0502040204020203" pitchFamily="34" charset="0"/>
              </a:rPr>
              <a:t> this work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E262B-1CE9-4268-B1E5-3D3FBF73B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/>
              <a:t>기존 연구의 경우</a:t>
            </a: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/>
              <a:t>covolution layer</a:t>
            </a:r>
            <a:r>
              <a:rPr lang="ko-KR" altLang="en-US" sz="1600"/>
              <a:t>만 사용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특정 패턴 존재</a:t>
            </a:r>
            <a:r>
              <a:rPr lang="en-US" altLang="ko-KR" sz="1600"/>
              <a:t>, </a:t>
            </a:r>
            <a:r>
              <a:rPr lang="ko-KR" altLang="en-US" sz="1600"/>
              <a:t>생성되는 비트들의 빈도수 등에 있어 이상적인 난수열과 거리가 있음을 확인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>
                <a:solidFill>
                  <a:srgbClr val="0070C0"/>
                </a:solidFill>
              </a:rPr>
              <a:t>RNN </a:t>
            </a:r>
            <a:r>
              <a:rPr lang="ko-KR" altLang="en-US" sz="1600">
                <a:solidFill>
                  <a:srgbClr val="0070C0"/>
                </a:solidFill>
              </a:rPr>
              <a:t>레이어를 통해 보다 긴 시퀀스에 대해 학습 </a:t>
            </a:r>
            <a:endParaRPr lang="en-US" altLang="ko-KR" sz="160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/>
              <a:t>장기적 의존성을 가짐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이전 </a:t>
            </a:r>
            <a:r>
              <a:rPr lang="en-US" altLang="ko-KR" sz="1600"/>
              <a:t>bit</a:t>
            </a:r>
            <a:r>
              <a:rPr lang="ko-KR" altLang="en-US" sz="1600"/>
              <a:t>들의 값과 전체적 특징을 반영하여 학습하고</a:t>
            </a:r>
            <a:r>
              <a:rPr lang="en-US" altLang="ko-KR" sz="1600"/>
              <a:t> random</a:t>
            </a:r>
            <a:r>
              <a:rPr lang="ko-KR" altLang="en-US" sz="1600"/>
              <a:t> </a:t>
            </a:r>
            <a:r>
              <a:rPr lang="en-US" altLang="ko-KR" sz="1600"/>
              <a:t>bit</a:t>
            </a:r>
            <a:r>
              <a:rPr lang="ko-KR" altLang="en-US" sz="1600"/>
              <a:t> </a:t>
            </a:r>
            <a:r>
              <a:rPr lang="en-US" altLang="ko-KR" sz="1600"/>
              <a:t>stream</a:t>
            </a:r>
            <a:r>
              <a:rPr lang="ko-KR" altLang="en-US" sz="1600"/>
              <a:t> 생성</a:t>
            </a:r>
            <a:r>
              <a:rPr lang="en-US" altLang="ko-KR" sz="160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기존 논문과 동일하게 각 </a:t>
            </a:r>
            <a:r>
              <a:rPr lang="en-US" altLang="ko-KR" sz="1600">
                <a:sym typeface="Wingdings" panose="05000000000000000000" pitchFamily="2" charset="2"/>
              </a:rPr>
              <a:t>test instanc</a:t>
            </a:r>
            <a:r>
              <a:rPr lang="ko-KR" altLang="en-US" sz="1600">
                <a:sym typeface="Wingdings" panose="05000000000000000000" pitchFamily="2" charset="2"/>
              </a:rPr>
              <a:t>당 약 </a:t>
            </a:r>
            <a:r>
              <a:rPr lang="en-US" altLang="ko-KR" sz="1600">
                <a:sym typeface="Wingdings" panose="05000000000000000000" pitchFamily="2" charset="2"/>
              </a:rPr>
              <a:t>100</a:t>
            </a:r>
            <a:r>
              <a:rPr lang="ko-KR" altLang="en-US" sz="1600">
                <a:sym typeface="Wingdings" panose="05000000000000000000" pitchFamily="2" charset="2"/>
              </a:rPr>
              <a:t>만 비트를 기준으로 실험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but </a:t>
            </a:r>
            <a:r>
              <a:rPr lang="ko-KR" altLang="en-US" sz="1600">
                <a:sym typeface="Wingdings" panose="05000000000000000000" pitchFamily="2" charset="2"/>
              </a:rPr>
              <a:t>기존 연구의 경우 </a:t>
            </a:r>
            <a:r>
              <a:rPr lang="en-US" altLang="ko-KR" sz="1600"/>
              <a:t>262,144 bits </a:t>
            </a:r>
            <a:r>
              <a:rPr lang="ko-KR" altLang="en-US" sz="1600"/>
              <a:t>씩 학습하였고 제안 기법의 경우 </a:t>
            </a:r>
            <a:r>
              <a:rPr lang="en-US" altLang="ko-KR" sz="1600"/>
              <a:t>1,099,200 bits</a:t>
            </a:r>
            <a:r>
              <a:rPr lang="ko-KR" altLang="en-US" sz="1600"/>
              <a:t>씩 학습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지역적 특징</a:t>
            </a:r>
            <a:r>
              <a:rPr lang="en-US" altLang="ko-KR" sz="1600">
                <a:solidFill>
                  <a:srgbClr val="0070C0"/>
                </a:solidFill>
              </a:rPr>
              <a:t>(convolution layer) </a:t>
            </a:r>
            <a:r>
              <a:rPr lang="ko-KR" altLang="en-US" sz="1600">
                <a:solidFill>
                  <a:srgbClr val="0070C0"/>
                </a:solidFill>
              </a:rPr>
              <a:t>으로 학습 및 생성된 난수열에 비해 </a:t>
            </a:r>
            <a:br>
              <a:rPr lang="en-US" altLang="ko-KR" sz="1600">
                <a:solidFill>
                  <a:srgbClr val="0070C0"/>
                </a:solidFill>
              </a:rPr>
            </a:br>
            <a:r>
              <a:rPr lang="ko-KR" altLang="en-US" sz="1600">
                <a:solidFill>
                  <a:srgbClr val="0070C0"/>
                </a:solidFill>
              </a:rPr>
              <a:t>전체적 시퀀스를 학습하여 생성된 난수열이 더 좋은 성능을 나타냄</a:t>
            </a:r>
            <a:endParaRPr lang="en-US" altLang="ko-KR" sz="160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/>
              <a:t>NIST</a:t>
            </a:r>
            <a:r>
              <a:rPr lang="ko-KR" altLang="en-US" sz="1600"/>
              <a:t> </a:t>
            </a:r>
            <a:r>
              <a:rPr lang="en-US" altLang="ko-KR" sz="1600"/>
              <a:t>test</a:t>
            </a:r>
            <a:r>
              <a:rPr lang="ko-KR" altLang="en-US" sz="1600"/>
              <a:t> </a:t>
            </a:r>
            <a:r>
              <a:rPr lang="en-US" altLang="ko-KR" sz="1600"/>
              <a:t>suite</a:t>
            </a:r>
            <a:r>
              <a:rPr lang="ko-KR" altLang="en-US" sz="1600"/>
              <a:t> 결과를 보아</a:t>
            </a:r>
            <a:r>
              <a:rPr lang="en-US" altLang="ko-KR" sz="1600"/>
              <a:t>, </a:t>
            </a:r>
            <a:r>
              <a:rPr lang="ko-KR" altLang="en-US" sz="1600"/>
              <a:t>제안 기법은 랜덤 시드 생성을 위해 안전한 </a:t>
            </a:r>
            <a:r>
              <a:rPr lang="en-US" altLang="ko-KR" sz="1600"/>
              <a:t>entropy source</a:t>
            </a:r>
            <a:r>
              <a:rPr lang="ko-KR" altLang="en-US" sz="1600"/>
              <a:t>를 사용한다면 </a:t>
            </a:r>
            <a:r>
              <a:rPr lang="en-US" altLang="ko-KR" sz="1600"/>
              <a:t>CSPRNG(</a:t>
            </a:r>
            <a:r>
              <a:rPr lang="en-US" altLang="ko-KR" sz="1600" b="0" i="0" u="none" strike="noStrike" baseline="0">
                <a:latin typeface="CMR10"/>
              </a:rPr>
              <a:t>Cryptographically Secure PRNG)</a:t>
            </a:r>
            <a:r>
              <a:rPr lang="ko-KR" altLang="en-US" sz="1600" b="0" i="0" u="none" strike="noStrike" baseline="0">
                <a:latin typeface="CMR10"/>
              </a:rPr>
              <a:t>로 사용 가능할 것</a:t>
            </a:r>
            <a:endParaRPr lang="ko-KR" altLang="en-US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7657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43B64-FBE6-4A96-A4A6-7AD94ADC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08D0E0-C835-47CD-B4A3-82824ECA2922}"/>
              </a:ext>
            </a:extLst>
          </p:cNvPr>
          <p:cNvGrpSpPr/>
          <p:nvPr/>
        </p:nvGrpSpPr>
        <p:grpSpPr>
          <a:xfrm>
            <a:off x="1643973" y="3770952"/>
            <a:ext cx="9299643" cy="2543138"/>
            <a:chOff x="4927986" y="4544349"/>
            <a:chExt cx="9299643" cy="2543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3F4AC7C-BD11-4D1C-9726-43691F008141}"/>
                    </a:ext>
                  </a:extLst>
                </p:cNvPr>
                <p:cNvSpPr txBox="1"/>
                <p:nvPr/>
              </p:nvSpPr>
              <p:spPr>
                <a:xfrm>
                  <a:off x="10021667" y="4544349"/>
                  <a:ext cx="5067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C16AB6-1875-4853-9BA7-DCF2BAA0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667" y="4544349"/>
                  <a:ext cx="506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5F2303-75BD-4D01-94F3-8C8457AE182F}"/>
                    </a:ext>
                  </a:extLst>
                </p:cNvPr>
                <p:cNvSpPr txBox="1"/>
                <p:nvPr/>
              </p:nvSpPr>
              <p:spPr>
                <a:xfrm>
                  <a:off x="4927986" y="5194148"/>
                  <a:ext cx="9299643" cy="1893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600"/>
                    <a:t>data</a:t>
                  </a:r>
                  <a:r>
                    <a:rPr lang="ko-KR" altLang="en-US" sz="1600"/>
                    <a:t>의 특징을 나타내는 </a:t>
                  </a:r>
                  <a:r>
                    <a:rPr lang="en-US" altLang="ko-KR" sz="1600"/>
                    <a:t>vector</a:t>
                  </a:r>
                  <a:r>
                    <a:rPr lang="ko-KR" altLang="en-US" sz="1600"/>
                    <a:t>값의 분포 </a:t>
                  </a:r>
                  <a:r>
                    <a:rPr lang="en-US" altLang="ko-KR" sz="1600"/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600"/>
                    <a:t>)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600">
                      <a:sym typeface="Wingdings" panose="05000000000000000000" pitchFamily="2" charset="2"/>
                    </a:rPr>
                    <a:t>real data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의 분포</a:t>
                  </a:r>
                  <a:r>
                    <a:rPr lang="en-US" altLang="ko-KR" sz="160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  <m:d>
                        <m:dPr>
                          <m:ctrlPr>
                            <a:rPr lang="en-US" altLang="ko-KR" sz="160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altLang="ko-KR" sz="1600">
                      <a:sym typeface="Wingdings" panose="05000000000000000000" pitchFamily="2" charset="2"/>
                    </a:rPr>
                    <a:t>)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와 </a:t>
                  </a:r>
                  <a:r>
                    <a:rPr lang="en-US" altLang="ko-KR" sz="1600">
                      <a:sym typeface="Wingdings" panose="05000000000000000000" pitchFamily="2" charset="2"/>
                    </a:rPr>
                    <a:t>fake data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의 분포</a:t>
                  </a:r>
                  <a:r>
                    <a:rPr lang="en-US" altLang="ko-KR" sz="160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>
                      <a:sym typeface="Wingdings" panose="05000000000000000000" pitchFamily="2" charset="2"/>
                    </a:rPr>
                    <a:t>)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를 학습을 통해 비슷하게 만드는 것이 목적</a:t>
                  </a:r>
                  <a:endParaRPr lang="en-US" altLang="ko-KR" sz="1600">
                    <a:sym typeface="Wingdings" panose="05000000000000000000" pitchFamily="2" charset="2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en-US" altLang="ko-KR" sz="1600"/>
                    <a:t>label</a:t>
                  </a:r>
                  <a:r>
                    <a:rPr lang="ko-KR" altLang="en-US" sz="1600"/>
                    <a:t>을 통한 분류가 아닌</a:t>
                  </a:r>
                  <a:r>
                    <a:rPr lang="en-US" altLang="ko-KR" sz="1600"/>
                    <a:t> training data</a:t>
                  </a:r>
                  <a:r>
                    <a:rPr lang="ko-KR" altLang="en-US" sz="1600"/>
                    <a:t>의 분포를 학습</a:t>
                  </a:r>
                  <a:endParaRPr lang="en-US" altLang="ko-KR" sz="160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600"/>
                    <a:t>확률 분포가 정확히 일치하면 </a:t>
                  </a:r>
                  <a:r>
                    <a:rPr lang="en-US" altLang="ko-KR" sz="1600">
                      <a:solidFill>
                        <a:srgbClr val="0070C0"/>
                      </a:solidFill>
                    </a:rPr>
                    <a:t>real data</a:t>
                  </a:r>
                  <a:r>
                    <a:rPr lang="ko-KR" altLang="en-US" sz="1600">
                      <a:solidFill>
                        <a:srgbClr val="0070C0"/>
                      </a:solidFill>
                    </a:rPr>
                    <a:t>와 </a:t>
                  </a:r>
                  <a:r>
                    <a:rPr lang="en-US" altLang="ko-KR" sz="1600">
                      <a:solidFill>
                        <a:srgbClr val="0070C0"/>
                      </a:solidFill>
                    </a:rPr>
                    <a:t>fake data</a:t>
                  </a:r>
                  <a:r>
                    <a:rPr lang="ko-KR" altLang="en-US" sz="1600">
                      <a:solidFill>
                        <a:srgbClr val="0070C0"/>
                      </a:solidFill>
                    </a:rPr>
                    <a:t>를 구분할 수 없음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endParaRPr lang="ko-KR" altLang="en-US" sz="160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9FF9294-C38F-4314-91E4-1CCCFFC6E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986" y="5194148"/>
                  <a:ext cx="9299643" cy="1893339"/>
                </a:xfrm>
                <a:prstGeom prst="rect">
                  <a:avLst/>
                </a:prstGeom>
                <a:blipFill>
                  <a:blip r:embed="rId3"/>
                  <a:stretch>
                    <a:fillRect l="-2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93843E-D8B3-42A9-B7B0-9DBDF3E06157}"/>
              </a:ext>
            </a:extLst>
          </p:cNvPr>
          <p:cNvGrpSpPr/>
          <p:nvPr/>
        </p:nvGrpSpPr>
        <p:grpSpPr>
          <a:xfrm>
            <a:off x="4494192" y="1488665"/>
            <a:ext cx="2743200" cy="2303056"/>
            <a:chOff x="7848235" y="2277472"/>
            <a:chExt cx="2743200" cy="230305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D5A47E-42B5-4CBD-B45A-97AC08BB2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08" t="32252" r="8095" b="24807"/>
            <a:stretch/>
          </p:blipFill>
          <p:spPr>
            <a:xfrm>
              <a:off x="7848235" y="2277472"/>
              <a:ext cx="2743200" cy="2303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11EED8-5E79-4CC8-AF07-56BE6A7DAF45}"/>
                    </a:ext>
                  </a:extLst>
                </p:cNvPr>
                <p:cNvSpPr txBox="1"/>
                <p:nvPr/>
              </p:nvSpPr>
              <p:spPr>
                <a:xfrm>
                  <a:off x="8859365" y="3837762"/>
                  <a:ext cx="11385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 baseline="-25000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rgbClr val="0505CB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B34EAA-09AE-4827-93DD-A296BA053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365" y="3837762"/>
                  <a:ext cx="11385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EB47B6-5D92-438C-A55D-1D29D5166C11}"/>
                  </a:ext>
                </a:extLst>
              </p:cNvPr>
              <p:cNvSpPr txBox="1"/>
              <p:nvPr/>
            </p:nvSpPr>
            <p:spPr>
              <a:xfrm>
                <a:off x="3764636" y="1582222"/>
                <a:ext cx="1138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EB47B6-5D92-438C-A55D-1D29D5166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36" y="1582222"/>
                <a:ext cx="1138561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439E5F5-4491-4D01-9F49-163BD085D866}"/>
              </a:ext>
            </a:extLst>
          </p:cNvPr>
          <p:cNvSpPr txBox="1"/>
          <p:nvPr/>
        </p:nvSpPr>
        <p:spPr>
          <a:xfrm>
            <a:off x="5158357" y="3795324"/>
            <a:ext cx="155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vector</a:t>
            </a:r>
            <a:r>
              <a:rPr lang="ko-KR" altLang="en-US" sz="1200"/>
              <a:t>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1D4FFE-48B6-4ACD-9A5E-5BE843FC4E70}"/>
                  </a:ext>
                </a:extLst>
              </p:cNvPr>
              <p:cNvSpPr txBox="1"/>
              <p:nvPr/>
            </p:nvSpPr>
            <p:spPr>
              <a:xfrm>
                <a:off x="5505321" y="2061895"/>
                <a:ext cx="1138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  <m:d>
                        <m:dPr>
                          <m:ctrlPr>
                            <a:rPr lang="en-US" altLang="ko-KR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1D4FFE-48B6-4ACD-9A5E-5BE843FC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21" y="2061895"/>
                <a:ext cx="113856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51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43B64-FBE6-4A96-A4A6-7AD94ADC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B8C0C-1427-4A60-AEEF-451009035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i="0" u="none" strike="noStrike" baseline="0">
                <a:latin typeface="Bahnschrift Condensed" panose="020B0502040204020203" pitchFamily="34" charset="0"/>
              </a:rPr>
              <a:t>generator / discriminator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8A3DFC-21A7-4EAF-B30B-64FCC440261D}"/>
              </a:ext>
            </a:extLst>
          </p:cNvPr>
          <p:cNvGrpSpPr/>
          <p:nvPr/>
        </p:nvGrpSpPr>
        <p:grpSpPr>
          <a:xfrm>
            <a:off x="1043367" y="1871215"/>
            <a:ext cx="10105266" cy="2929151"/>
            <a:chOff x="1063346" y="3429000"/>
            <a:chExt cx="10105266" cy="29291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3E04995-74C9-40B1-9037-0CE5C8BE982E}"/>
                </a:ext>
              </a:extLst>
            </p:cNvPr>
            <p:cNvGrpSpPr/>
            <p:nvPr/>
          </p:nvGrpSpPr>
          <p:grpSpPr>
            <a:xfrm>
              <a:off x="2328406" y="3429000"/>
              <a:ext cx="8840206" cy="2929151"/>
              <a:chOff x="3181237" y="3123095"/>
              <a:chExt cx="8840206" cy="292915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38E0BC3-0431-428D-A14C-9621118DBCFE}"/>
                  </a:ext>
                </a:extLst>
              </p:cNvPr>
              <p:cNvGrpSpPr/>
              <p:nvPr/>
            </p:nvGrpSpPr>
            <p:grpSpPr>
              <a:xfrm>
                <a:off x="3181237" y="3123095"/>
                <a:ext cx="6956990" cy="2929151"/>
                <a:chOff x="3181237" y="2883398"/>
                <a:chExt cx="6956990" cy="2929151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911491B2-DA5F-4583-96F6-EC89CB69C535}"/>
                    </a:ext>
                  </a:extLst>
                </p:cNvPr>
                <p:cNvGrpSpPr/>
                <p:nvPr/>
              </p:nvGrpSpPr>
              <p:grpSpPr>
                <a:xfrm>
                  <a:off x="3181237" y="2883398"/>
                  <a:ext cx="6956990" cy="1549916"/>
                  <a:chOff x="3181237" y="2883398"/>
                  <a:chExt cx="6956990" cy="1549916"/>
                </a:xfrm>
              </p:grpSpPr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41CD22EF-96A8-4815-9867-D081FFB1D9BD}"/>
                      </a:ext>
                    </a:extLst>
                  </p:cNvPr>
                  <p:cNvGrpSpPr/>
                  <p:nvPr/>
                </p:nvGrpSpPr>
                <p:grpSpPr>
                  <a:xfrm>
                    <a:off x="3515999" y="2883398"/>
                    <a:ext cx="6622228" cy="1549916"/>
                    <a:chOff x="3435289" y="3503282"/>
                    <a:chExt cx="6622228" cy="1549916"/>
                  </a:xfrm>
                </p:grpSpPr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5D899D5-15D9-40AA-813A-AE008B7519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289" y="4683866"/>
                      <a:ext cx="1303538" cy="36933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generator</a:t>
                      </a:r>
                      <a:endParaRPr lang="ko-KR" altLang="en-US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D5A2425B-50AD-4CB8-8129-7E4ADBCF6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4683866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  <a:endParaRPr lang="ko-KR" altLang="en-US"/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9489913A-6754-4B7D-8869-EDEE7AD951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3503282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real data</a:t>
                      </a:r>
                      <a:endParaRPr lang="ko-KR" altLang="en-US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B7221097-3395-4D27-9992-0B4E4E831C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4768" y="4077764"/>
                      <a:ext cx="1549523" cy="36933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discriminator</a:t>
                      </a:r>
                      <a:endParaRPr lang="ko-KR" altLang="en-US"/>
                    </a:p>
                  </p:txBody>
                </p: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6C1099EE-DB78-4F78-8FBE-7614846A37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53979" y="3893098"/>
                      <a:ext cx="1303538" cy="738664"/>
                      <a:chOff x="8753979" y="4077764"/>
                      <a:chExt cx="1303538" cy="738664"/>
                    </a:xfrm>
                  </p:grpSpPr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E430622E-4E24-4038-BC0F-E0F97A2572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077764"/>
                        <a:ext cx="1303538" cy="3693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real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7F3AAD98-D809-43DE-BF52-FA3EF9DC6E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447096"/>
                        <a:ext cx="1303538" cy="36933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fake</a:t>
                        </a:r>
                        <a:endParaRPr lang="ko-KR" altLang="en-US"/>
                      </a:p>
                    </p:txBody>
                  </p:sp>
                </p:grpSp>
              </p:grpSp>
              <p:cxnSp>
                <p:nvCxnSpPr>
                  <p:cNvPr id="17" name="직선 화살표 연결선 16">
                    <a:extLst>
                      <a:ext uri="{FF2B5EF4-FFF2-40B4-BE49-F238E27FC236}">
                        <a16:creationId xmlns:a16="http://schemas.microsoft.com/office/drawing/2014/main" id="{76DC5737-7320-4664-8F1F-BB09F176D26E}"/>
                      </a:ext>
                    </a:extLst>
                  </p:cNvPr>
                  <p:cNvCxnSpPr>
                    <a:cxnSpLocks/>
                    <a:endCxn id="22" idx="1"/>
                  </p:cNvCxnSpPr>
                  <p:nvPr/>
                </p:nvCxnSpPr>
                <p:spPr>
                  <a:xfrm>
                    <a:off x="3181237" y="4241953"/>
                    <a:ext cx="334762" cy="66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화살표 연결선 17">
                    <a:extLst>
                      <a:ext uri="{FF2B5EF4-FFF2-40B4-BE49-F238E27FC236}">
                        <a16:creationId xmlns:a16="http://schemas.microsoft.com/office/drawing/2014/main" id="{EC18DAC7-A575-4C2A-94B5-182FB992B47A}"/>
                      </a:ext>
                    </a:extLst>
                  </p:cNvPr>
                  <p:cNvCxnSpPr>
                    <a:cxnSpLocks/>
                    <a:stCxn id="22" idx="3"/>
                    <a:endCxn id="23" idx="1"/>
                  </p:cNvCxnSpPr>
                  <p:nvPr/>
                </p:nvCxnSpPr>
                <p:spPr>
                  <a:xfrm>
                    <a:off x="4819537" y="4248648"/>
                    <a:ext cx="3347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7218A35D-9A9F-48F8-918A-A390BEECF50A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>
                  <a:xfrm>
                    <a:off x="8525001" y="3642546"/>
                    <a:ext cx="3096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연결선: 꺾임 19">
                    <a:extLst>
                      <a:ext uri="{FF2B5EF4-FFF2-40B4-BE49-F238E27FC236}">
                        <a16:creationId xmlns:a16="http://schemas.microsoft.com/office/drawing/2014/main" id="{746433C5-9855-4D14-9221-AD6CE0097F85}"/>
                      </a:ext>
                    </a:extLst>
                  </p:cNvPr>
                  <p:cNvCxnSpPr>
                    <a:stCxn id="24" idx="3"/>
                    <a:endCxn id="25" idx="1"/>
                  </p:cNvCxnSpPr>
                  <p:nvPr/>
                </p:nvCxnSpPr>
                <p:spPr>
                  <a:xfrm>
                    <a:off x="6457837" y="3068064"/>
                    <a:ext cx="517641" cy="57448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연결선: 꺾임 20">
                    <a:extLst>
                      <a:ext uri="{FF2B5EF4-FFF2-40B4-BE49-F238E27FC236}">
                        <a16:creationId xmlns:a16="http://schemas.microsoft.com/office/drawing/2014/main" id="{1A44C3A8-75F8-4565-B9A2-7C6BB6C640C8}"/>
                      </a:ext>
                    </a:extLst>
                  </p:cNvPr>
                  <p:cNvCxnSpPr>
                    <a:cxnSpLocks/>
                    <a:stCxn id="23" idx="3"/>
                    <a:endCxn id="25" idx="1"/>
                  </p:cNvCxnSpPr>
                  <p:nvPr/>
                </p:nvCxnSpPr>
                <p:spPr>
                  <a:xfrm flipV="1">
                    <a:off x="6457837" y="3642546"/>
                    <a:ext cx="517641" cy="60610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A69B4D-6DD1-4820-A29F-6BB1C235CFB8}"/>
                    </a:ext>
                  </a:extLst>
                </p:cNvPr>
                <p:cNvSpPr txBox="1"/>
                <p:nvPr/>
              </p:nvSpPr>
              <p:spPr>
                <a:xfrm>
                  <a:off x="5111186" y="5166218"/>
                  <a:ext cx="16956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>
                      <a:latin typeface="Calibri" panose="020F0502020204030204" pitchFamily="34" charset="0"/>
                      <a:cs typeface="Calibri" panose="020F0502020204030204" pitchFamily="34" charset="0"/>
                    </a:rPr>
                    <a:t>대립</a:t>
                  </a:r>
                  <a:r>
                    <a:rPr lang="en-US" altLang="ko-KR">
                      <a:latin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:r>
                    <a:rPr lang="ko-KR" altLang="en-US">
                      <a:latin typeface="Calibri" panose="020F0502020204030204" pitchFamily="34" charset="0"/>
                      <a:cs typeface="Calibri" panose="020F0502020204030204" pitchFamily="34" charset="0"/>
                    </a:rPr>
                    <a:t>경쟁</a:t>
                  </a:r>
                  <a:endParaRPr lang="en-US" altLang="ko-KR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altLang="ko-KR">
                      <a:latin typeface="Calibri" panose="020F0502020204030204" pitchFamily="34" charset="0"/>
                      <a:cs typeface="Calibri" panose="020F0502020204030204" pitchFamily="34" charset="0"/>
                    </a:rPr>
                    <a:t>adversarial</a:t>
                  </a:r>
                  <a:endParaRPr lang="ko-KR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A547A859-7F96-4B68-99F7-AFB6FE4C6AC3}"/>
                    </a:ext>
                  </a:extLst>
                </p:cNvPr>
                <p:cNvCxnSpPr>
                  <a:stCxn id="22" idx="2"/>
                  <a:endCxn id="25" idx="2"/>
                </p:cNvCxnSpPr>
                <p:nvPr/>
              </p:nvCxnSpPr>
              <p:spPr>
                <a:xfrm rot="5400000" flipH="1" flipV="1">
                  <a:off x="5655953" y="2339027"/>
                  <a:ext cx="606102" cy="3582472"/>
                </a:xfrm>
                <a:prstGeom prst="bentConnector3">
                  <a:avLst>
                    <a:gd name="adj1" fmla="val -105093"/>
                  </a:avLst>
                </a:prstGeom>
                <a:ln w="190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443025-5D87-4C31-B9BB-99E913BAFF41}"/>
                    </a:ext>
                  </a:extLst>
                </p:cNvPr>
                <p:cNvSpPr txBox="1"/>
                <p:nvPr/>
              </p:nvSpPr>
              <p:spPr>
                <a:xfrm>
                  <a:off x="3297756" y="3694650"/>
                  <a:ext cx="1740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fake data </a:t>
                  </a:r>
                  <a:r>
                    <a:rPr lang="ko-KR" altLang="en-US" sz="1400"/>
                    <a:t>생성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550151-1039-470B-865B-8B0D6DC68BF3}"/>
                    </a:ext>
                  </a:extLst>
                </p:cNvPr>
                <p:cNvSpPr txBox="1"/>
                <p:nvPr/>
              </p:nvSpPr>
              <p:spPr>
                <a:xfrm>
                  <a:off x="6880227" y="3057770"/>
                  <a:ext cx="1740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판별</a:t>
                  </a: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BBF8887E-D5F1-44E1-97D6-FE1CCC124F50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10138227" y="3881335"/>
                <a:ext cx="306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3202C-6ECA-4CC2-A311-B031446D131E}"/>
                  </a:ext>
                </a:extLst>
              </p:cNvPr>
              <p:cNvSpPr txBox="1"/>
              <p:nvPr/>
            </p:nvSpPr>
            <p:spPr>
              <a:xfrm>
                <a:off x="10444804" y="3696669"/>
                <a:ext cx="130353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loss</a:t>
                </a:r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6FAC03-1CFA-43E5-9298-9A85026177C7}"/>
                  </a:ext>
                </a:extLst>
              </p:cNvPr>
              <p:cNvSpPr txBox="1"/>
              <p:nvPr/>
            </p:nvSpPr>
            <p:spPr>
              <a:xfrm>
                <a:off x="10171703" y="3280756"/>
                <a:ext cx="184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/>
                  <a:t>확률값으로 판단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ABB932-DBE8-4FB3-885A-4C808B347F16}"/>
                    </a:ext>
                  </a:extLst>
                </p:cNvPr>
                <p:cNvSpPr txBox="1"/>
                <p:nvPr/>
              </p:nvSpPr>
              <p:spPr>
                <a:xfrm>
                  <a:off x="1063346" y="4187240"/>
                  <a:ext cx="1258316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latent</a:t>
                  </a:r>
                </a:p>
                <a:p>
                  <a:pPr algn="ctr"/>
                  <a:r>
                    <a:rPr lang="en-US" altLang="ko-KR"/>
                    <a:t>random variable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ECB5BAD-5980-41F2-9CB7-C43717DC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46" y="4187240"/>
                  <a:ext cx="1258316" cy="1200329"/>
                </a:xfrm>
                <a:prstGeom prst="rect">
                  <a:avLst/>
                </a:prstGeom>
                <a:blipFill>
                  <a:blip r:embed="rId2"/>
                  <a:stretch>
                    <a:fillRect t="-2513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FD1A8A-216A-4A71-B102-EEF2FB9A421A}"/>
              </a:ext>
            </a:extLst>
          </p:cNvPr>
          <p:cNvSpPr txBox="1"/>
          <p:nvPr/>
        </p:nvSpPr>
        <p:spPr>
          <a:xfrm>
            <a:off x="2643189" y="5140791"/>
            <a:ext cx="9465012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1. </a:t>
            </a:r>
            <a:r>
              <a:rPr lang="en-US" altLang="ko-KR" sz="1600">
                <a:solidFill>
                  <a:srgbClr val="C00000"/>
                </a:solidFill>
              </a:rPr>
              <a:t>generator</a:t>
            </a:r>
            <a:r>
              <a:rPr lang="ko-KR" altLang="en-US" sz="1600"/>
              <a:t>는 </a:t>
            </a:r>
            <a:r>
              <a:rPr lang="en-US" altLang="ko-KR" sz="1600"/>
              <a:t>discriminator</a:t>
            </a:r>
            <a:r>
              <a:rPr lang="ko-KR" altLang="en-US" sz="1600"/>
              <a:t>를 속이기 위해 </a:t>
            </a:r>
            <a:r>
              <a:rPr lang="ko-KR" altLang="en-US" sz="1600">
                <a:solidFill>
                  <a:srgbClr val="C00000"/>
                </a:solidFill>
              </a:rPr>
              <a:t>진짜같은 가짜</a:t>
            </a:r>
            <a:r>
              <a:rPr lang="ko-KR" altLang="en-US" sz="1600"/>
              <a:t>를 생성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2. </a:t>
            </a:r>
            <a:r>
              <a:rPr lang="en-US" altLang="ko-KR" sz="1600">
                <a:solidFill>
                  <a:srgbClr val="0070C0"/>
                </a:solidFill>
              </a:rPr>
              <a:t>discriminator</a:t>
            </a:r>
            <a:r>
              <a:rPr lang="ko-KR" altLang="en-US" sz="1600"/>
              <a:t>는 </a:t>
            </a:r>
            <a:r>
              <a:rPr lang="en-US" altLang="ko-KR" sz="1600"/>
              <a:t>generator</a:t>
            </a:r>
            <a:r>
              <a:rPr lang="ko-KR" altLang="en-US" sz="1600"/>
              <a:t>의 </a:t>
            </a:r>
            <a:r>
              <a:rPr lang="ko-KR" altLang="en-US" sz="1600">
                <a:solidFill>
                  <a:srgbClr val="0070C0"/>
                </a:solidFill>
              </a:rPr>
              <a:t>가짜 출력을 판별</a:t>
            </a:r>
            <a:r>
              <a:rPr lang="ko-KR" altLang="en-US" sz="1600"/>
              <a:t>하기 위해 학습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04824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43B64-FBE6-4A96-A4A6-7AD94ADC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B8C0C-1427-4A60-AEEF-451009035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0" i="0" u="none" strike="noStrike" baseline="0">
                <a:latin typeface="Bahnschrift Condensed" panose="020B0502040204020203" pitchFamily="34" charset="0"/>
              </a:rPr>
              <a:t>generator / predictor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8A3DFC-21A7-4EAF-B30B-64FCC440261D}"/>
              </a:ext>
            </a:extLst>
          </p:cNvPr>
          <p:cNvGrpSpPr/>
          <p:nvPr/>
        </p:nvGrpSpPr>
        <p:grpSpPr>
          <a:xfrm>
            <a:off x="1043367" y="2629455"/>
            <a:ext cx="9832165" cy="2170911"/>
            <a:chOff x="1063346" y="4187240"/>
            <a:chExt cx="9832165" cy="21709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3E04995-74C9-40B1-9037-0CE5C8BE982E}"/>
                </a:ext>
              </a:extLst>
            </p:cNvPr>
            <p:cNvGrpSpPr/>
            <p:nvPr/>
          </p:nvGrpSpPr>
          <p:grpSpPr>
            <a:xfrm>
              <a:off x="2328406" y="4240252"/>
              <a:ext cx="8567105" cy="2117899"/>
              <a:chOff x="3181237" y="3934347"/>
              <a:chExt cx="8567105" cy="211789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38E0BC3-0431-428D-A14C-9621118DBCFE}"/>
                  </a:ext>
                </a:extLst>
              </p:cNvPr>
              <p:cNvGrpSpPr/>
              <p:nvPr/>
            </p:nvGrpSpPr>
            <p:grpSpPr>
              <a:xfrm>
                <a:off x="3181237" y="3934347"/>
                <a:ext cx="6956990" cy="2117899"/>
                <a:chOff x="3181237" y="3694650"/>
                <a:chExt cx="6956990" cy="2117899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911491B2-DA5F-4583-96F6-EC89CB69C535}"/>
                    </a:ext>
                  </a:extLst>
                </p:cNvPr>
                <p:cNvGrpSpPr/>
                <p:nvPr/>
              </p:nvGrpSpPr>
              <p:grpSpPr>
                <a:xfrm>
                  <a:off x="3181237" y="3880509"/>
                  <a:ext cx="6956990" cy="738664"/>
                  <a:chOff x="3181237" y="3880509"/>
                  <a:chExt cx="6956990" cy="738664"/>
                </a:xfrm>
              </p:grpSpPr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41CD22EF-96A8-4815-9867-D081FFB1D9BD}"/>
                      </a:ext>
                    </a:extLst>
                  </p:cNvPr>
                  <p:cNvGrpSpPr/>
                  <p:nvPr/>
                </p:nvGrpSpPr>
                <p:grpSpPr>
                  <a:xfrm>
                    <a:off x="3515999" y="3880509"/>
                    <a:ext cx="6622228" cy="738664"/>
                    <a:chOff x="3435289" y="4500393"/>
                    <a:chExt cx="6622228" cy="738664"/>
                  </a:xfrm>
                </p:grpSpPr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5D899D5-15D9-40AA-813A-AE008B7519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289" y="4683866"/>
                      <a:ext cx="1303538" cy="36933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generator</a:t>
                      </a:r>
                      <a:endParaRPr lang="ko-KR" altLang="en-US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D5A2425B-50AD-4CB8-8129-7E4ADBCF6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4683866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  <a:endParaRPr lang="ko-KR" altLang="en-US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B7221097-3395-4D27-9992-0B4E4E831C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4768" y="4688245"/>
                      <a:ext cx="1549523" cy="369332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predictor</a:t>
                      </a:r>
                      <a:endParaRPr lang="ko-KR" altLang="en-US"/>
                    </a:p>
                  </p:txBody>
                </p: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6C1099EE-DB78-4F78-8FBE-7614846A37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53979" y="4500393"/>
                      <a:ext cx="1303538" cy="738664"/>
                      <a:chOff x="8753979" y="4685059"/>
                      <a:chExt cx="1303538" cy="738664"/>
                    </a:xfrm>
                  </p:grpSpPr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E430622E-4E24-4038-BC0F-E0F97A2572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685059"/>
                        <a:ext cx="1303538" cy="3693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real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7F3AAD98-D809-43DE-BF52-FA3EF9DC6E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5054391"/>
                        <a:ext cx="1303538" cy="36933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fake</a:t>
                        </a:r>
                        <a:endParaRPr lang="ko-KR" altLang="en-US"/>
                      </a:p>
                    </p:txBody>
                  </p:sp>
                </p:grpSp>
              </p:grpSp>
              <p:cxnSp>
                <p:nvCxnSpPr>
                  <p:cNvPr id="17" name="직선 화살표 연결선 16">
                    <a:extLst>
                      <a:ext uri="{FF2B5EF4-FFF2-40B4-BE49-F238E27FC236}">
                        <a16:creationId xmlns:a16="http://schemas.microsoft.com/office/drawing/2014/main" id="{76DC5737-7320-4664-8F1F-BB09F176D26E}"/>
                      </a:ext>
                    </a:extLst>
                  </p:cNvPr>
                  <p:cNvCxnSpPr>
                    <a:cxnSpLocks/>
                    <a:endCxn id="22" idx="1"/>
                  </p:cNvCxnSpPr>
                  <p:nvPr/>
                </p:nvCxnSpPr>
                <p:spPr>
                  <a:xfrm>
                    <a:off x="3181237" y="4241953"/>
                    <a:ext cx="334762" cy="66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화살표 연결선 17">
                    <a:extLst>
                      <a:ext uri="{FF2B5EF4-FFF2-40B4-BE49-F238E27FC236}">
                        <a16:creationId xmlns:a16="http://schemas.microsoft.com/office/drawing/2014/main" id="{EC18DAC7-A575-4C2A-94B5-182FB992B47A}"/>
                      </a:ext>
                    </a:extLst>
                  </p:cNvPr>
                  <p:cNvCxnSpPr>
                    <a:cxnSpLocks/>
                    <a:stCxn id="22" idx="3"/>
                    <a:endCxn id="23" idx="1"/>
                  </p:cNvCxnSpPr>
                  <p:nvPr/>
                </p:nvCxnSpPr>
                <p:spPr>
                  <a:xfrm>
                    <a:off x="4819537" y="4248648"/>
                    <a:ext cx="3347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7218A35D-9A9F-48F8-918A-A390BEECF50A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>
                  <a:xfrm>
                    <a:off x="8525001" y="4253027"/>
                    <a:ext cx="3096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A69B4D-6DD1-4820-A29F-6BB1C235CFB8}"/>
                    </a:ext>
                  </a:extLst>
                </p:cNvPr>
                <p:cNvSpPr txBox="1"/>
                <p:nvPr/>
              </p:nvSpPr>
              <p:spPr>
                <a:xfrm>
                  <a:off x="5111186" y="5166218"/>
                  <a:ext cx="16956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>
                      <a:latin typeface="Calibri" panose="020F0502020204030204" pitchFamily="34" charset="0"/>
                      <a:cs typeface="Calibri" panose="020F0502020204030204" pitchFamily="34" charset="0"/>
                    </a:rPr>
                    <a:t>대립</a:t>
                  </a:r>
                  <a:r>
                    <a:rPr lang="en-US" altLang="ko-KR">
                      <a:latin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:r>
                    <a:rPr lang="ko-KR" altLang="en-US">
                      <a:latin typeface="Calibri" panose="020F0502020204030204" pitchFamily="34" charset="0"/>
                      <a:cs typeface="Calibri" panose="020F0502020204030204" pitchFamily="34" charset="0"/>
                    </a:rPr>
                    <a:t>경쟁</a:t>
                  </a:r>
                  <a:endParaRPr lang="en-US" altLang="ko-KR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altLang="ko-KR">
                      <a:latin typeface="Calibri" panose="020F0502020204030204" pitchFamily="34" charset="0"/>
                      <a:cs typeface="Calibri" panose="020F0502020204030204" pitchFamily="34" charset="0"/>
                    </a:rPr>
                    <a:t>adversarial</a:t>
                  </a:r>
                  <a:endParaRPr lang="ko-KR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" name="연결선: 꺾임 12">
                  <a:extLst>
                    <a:ext uri="{FF2B5EF4-FFF2-40B4-BE49-F238E27FC236}">
                      <a16:creationId xmlns:a16="http://schemas.microsoft.com/office/drawing/2014/main" id="{A547A859-7F96-4B68-99F7-AFB6FE4C6AC3}"/>
                    </a:ext>
                  </a:extLst>
                </p:cNvPr>
                <p:cNvCxnSpPr>
                  <a:stCxn id="22" idx="2"/>
                  <a:endCxn id="25" idx="2"/>
                </p:cNvCxnSpPr>
                <p:nvPr/>
              </p:nvCxnSpPr>
              <p:spPr>
                <a:xfrm rot="16200000" flipH="1">
                  <a:off x="5956815" y="2644267"/>
                  <a:ext cx="4379" cy="3582472"/>
                </a:xfrm>
                <a:prstGeom prst="bentConnector3">
                  <a:avLst>
                    <a:gd name="adj1" fmla="val 5320370"/>
                  </a:avLst>
                </a:prstGeom>
                <a:ln w="190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443025-5D87-4C31-B9BB-99E913BAFF41}"/>
                    </a:ext>
                  </a:extLst>
                </p:cNvPr>
                <p:cNvSpPr txBox="1"/>
                <p:nvPr/>
              </p:nvSpPr>
              <p:spPr>
                <a:xfrm>
                  <a:off x="3297756" y="3694650"/>
                  <a:ext cx="1740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fake data </a:t>
                  </a:r>
                  <a:r>
                    <a:rPr lang="ko-KR" altLang="en-US" sz="1400"/>
                    <a:t>생성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550151-1039-470B-865B-8B0D6DC68BF3}"/>
                    </a:ext>
                  </a:extLst>
                </p:cNvPr>
                <p:cNvSpPr txBox="1"/>
                <p:nvPr/>
              </p:nvSpPr>
              <p:spPr>
                <a:xfrm>
                  <a:off x="6880227" y="3718975"/>
                  <a:ext cx="1740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판별</a:t>
                  </a: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BBF8887E-D5F1-44E1-97D6-FE1CCC124F50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10138227" y="4488630"/>
                <a:ext cx="306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3202C-6ECA-4CC2-A311-B031446D131E}"/>
                  </a:ext>
                </a:extLst>
              </p:cNvPr>
              <p:cNvSpPr txBox="1"/>
              <p:nvPr/>
            </p:nvSpPr>
            <p:spPr>
              <a:xfrm>
                <a:off x="10444804" y="4303964"/>
                <a:ext cx="130353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loss</a:t>
                </a:r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ABB932-DBE8-4FB3-885A-4C808B347F16}"/>
                    </a:ext>
                  </a:extLst>
                </p:cNvPr>
                <p:cNvSpPr txBox="1"/>
                <p:nvPr/>
              </p:nvSpPr>
              <p:spPr>
                <a:xfrm>
                  <a:off x="1063346" y="4187240"/>
                  <a:ext cx="1258316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latent</a:t>
                  </a:r>
                </a:p>
                <a:p>
                  <a:pPr algn="ctr"/>
                  <a:r>
                    <a:rPr lang="en-US" altLang="ko-KR"/>
                    <a:t>random variable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ECB5BAD-5980-41F2-9CB7-C43717DC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46" y="4187240"/>
                  <a:ext cx="1258316" cy="1200329"/>
                </a:xfrm>
                <a:prstGeom prst="rect">
                  <a:avLst/>
                </a:prstGeom>
                <a:blipFill>
                  <a:blip r:embed="rId2"/>
                  <a:stretch>
                    <a:fillRect t="-2513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FD1A8A-216A-4A71-B102-EEF2FB9A421A}"/>
              </a:ext>
            </a:extLst>
          </p:cNvPr>
          <p:cNvSpPr txBox="1"/>
          <p:nvPr/>
        </p:nvSpPr>
        <p:spPr>
          <a:xfrm>
            <a:off x="2643189" y="5140791"/>
            <a:ext cx="9465012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1. </a:t>
            </a:r>
            <a:r>
              <a:rPr lang="en-US" altLang="ko-KR" sz="1600">
                <a:solidFill>
                  <a:srgbClr val="C00000"/>
                </a:solidFill>
              </a:rPr>
              <a:t>generator</a:t>
            </a:r>
            <a:r>
              <a:rPr lang="ko-KR" altLang="en-US" sz="1600"/>
              <a:t>는 </a:t>
            </a:r>
            <a:r>
              <a:rPr lang="en-US" altLang="ko-KR" sz="1600"/>
              <a:t>predictor </a:t>
            </a:r>
            <a:r>
              <a:rPr lang="ko-KR" altLang="en-US" sz="1600"/>
              <a:t>를 속이기 위해 </a:t>
            </a:r>
            <a:r>
              <a:rPr lang="ko-KR" altLang="en-US" sz="1600">
                <a:solidFill>
                  <a:srgbClr val="C00000"/>
                </a:solidFill>
              </a:rPr>
              <a:t>예측할 수 없는 가짜</a:t>
            </a:r>
            <a:r>
              <a:rPr lang="ko-KR" altLang="en-US" sz="1600"/>
              <a:t>를 생성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2. </a:t>
            </a:r>
            <a:r>
              <a:rPr lang="en-US" altLang="ko-KR" sz="1600">
                <a:solidFill>
                  <a:srgbClr val="0070C0"/>
                </a:solidFill>
              </a:rPr>
              <a:t>predictor</a:t>
            </a:r>
            <a:r>
              <a:rPr lang="ko-KR" altLang="en-US" sz="1600"/>
              <a:t>는 </a:t>
            </a:r>
            <a:r>
              <a:rPr lang="en-US" altLang="ko-KR" sz="1600"/>
              <a:t>generator</a:t>
            </a:r>
            <a:r>
              <a:rPr lang="ko-KR" altLang="en-US" sz="1600"/>
              <a:t>의 가짜데이터를 예측하기 위해 학습</a:t>
            </a:r>
            <a:endParaRPr lang="en-US" altLang="ko-KR" sz="16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1B9C3B2-812A-40F0-A578-C7BF3EAA725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585027" y="3236465"/>
            <a:ext cx="517641" cy="4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6352C2F-2E0E-4EB1-9622-D6E087519EFB}"/>
              </a:ext>
            </a:extLst>
          </p:cNvPr>
          <p:cNvSpPr txBox="1"/>
          <p:nvPr/>
        </p:nvSpPr>
        <p:spPr>
          <a:xfrm>
            <a:off x="6111400" y="1881551"/>
            <a:ext cx="169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training data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가 필요 없음</a:t>
            </a:r>
          </a:p>
        </p:txBody>
      </p:sp>
    </p:spTree>
    <p:extLst>
      <p:ext uri="{BB962C8B-B14F-4D97-AF65-F5344CB8AC3E}">
        <p14:creationId xmlns:p14="http://schemas.microsoft.com/office/powerpoint/2010/main" val="75834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2C37B7-6EE9-4030-8DE8-568DAEF751D2}"/>
              </a:ext>
            </a:extLst>
          </p:cNvPr>
          <p:cNvSpPr/>
          <p:nvPr/>
        </p:nvSpPr>
        <p:spPr>
          <a:xfrm>
            <a:off x="2891161" y="2148396"/>
            <a:ext cx="6409677" cy="1970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>
                <a:solidFill>
                  <a:schemeClr val="tx1"/>
                </a:solidFill>
                <a:latin typeface="Bahnschrift Condensed" panose="020B0502040204020203" pitchFamily="34" charset="0"/>
              </a:rPr>
              <a:t>Proposed Method</a:t>
            </a:r>
            <a:endParaRPr lang="ko-KR" altLang="en-US" sz="480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system configuration (1)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aphicFrame>
        <p:nvGraphicFramePr>
          <p:cNvPr id="5" name="표 54">
            <a:extLst>
              <a:ext uri="{FF2B5EF4-FFF2-40B4-BE49-F238E27FC236}">
                <a16:creationId xmlns:a16="http://schemas.microsoft.com/office/drawing/2014/main" id="{4BE3D936-E725-4FA5-9AC1-BFC97B85F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837"/>
              </p:ext>
            </p:extLst>
          </p:nvPr>
        </p:nvGraphicFramePr>
        <p:xfrm>
          <a:off x="7316398" y="2169901"/>
          <a:ext cx="968406" cy="1005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802">
                  <a:extLst>
                    <a:ext uri="{9D8B030D-6E8A-4147-A177-3AD203B41FA5}">
                      <a16:colId xmlns:a16="http://schemas.microsoft.com/office/drawing/2014/main" val="1744452648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1239623915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838498028"/>
                    </a:ext>
                  </a:extLst>
                </a:gridCol>
              </a:tblGrid>
              <a:tr h="32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652481"/>
                  </a:ext>
                </a:extLst>
              </a:tr>
              <a:tr h="324093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1518"/>
                  </a:ext>
                </a:extLst>
              </a:tr>
              <a:tr h="32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749012"/>
                  </a:ext>
                </a:extLst>
              </a:tr>
            </a:tbl>
          </a:graphicData>
        </a:graphic>
      </p:graphicFrame>
      <p:graphicFrame>
        <p:nvGraphicFramePr>
          <p:cNvPr id="6" name="표 54">
            <a:extLst>
              <a:ext uri="{FF2B5EF4-FFF2-40B4-BE49-F238E27FC236}">
                <a16:creationId xmlns:a16="http://schemas.microsoft.com/office/drawing/2014/main" id="{393E0628-A5EC-4C8C-A355-48846E007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82701"/>
              </p:ext>
            </p:extLst>
          </p:nvPr>
        </p:nvGraphicFramePr>
        <p:xfrm>
          <a:off x="2653621" y="3949252"/>
          <a:ext cx="968406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802">
                  <a:extLst>
                    <a:ext uri="{9D8B030D-6E8A-4147-A177-3AD203B41FA5}">
                      <a16:colId xmlns:a16="http://schemas.microsoft.com/office/drawing/2014/main" val="1744452648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1239623915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838498028"/>
                    </a:ext>
                  </a:extLst>
                </a:gridCol>
              </a:tblGrid>
              <a:tr h="33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652481"/>
                  </a:ext>
                </a:extLst>
              </a:tr>
              <a:tr h="333102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1518"/>
                  </a:ext>
                </a:extLst>
              </a:tr>
            </a:tbl>
          </a:graphicData>
        </a:graphic>
      </p:graphicFrame>
      <p:graphicFrame>
        <p:nvGraphicFramePr>
          <p:cNvPr id="7" name="표 54">
            <a:extLst>
              <a:ext uri="{FF2B5EF4-FFF2-40B4-BE49-F238E27FC236}">
                <a16:creationId xmlns:a16="http://schemas.microsoft.com/office/drawing/2014/main" id="{EBA6D8FB-F98C-4172-B70D-D84CDDD58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26883"/>
              </p:ext>
            </p:extLst>
          </p:nvPr>
        </p:nvGraphicFramePr>
        <p:xfrm>
          <a:off x="2653621" y="5025390"/>
          <a:ext cx="968406" cy="3385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802">
                  <a:extLst>
                    <a:ext uri="{9D8B030D-6E8A-4147-A177-3AD203B41FA5}">
                      <a16:colId xmlns:a16="http://schemas.microsoft.com/office/drawing/2014/main" val="1744452648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1239623915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838498028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749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900536-0BB4-47BB-967E-AA428EAA3A36}"/>
                  </a:ext>
                </a:extLst>
              </p:cNvPr>
              <p:cNvSpPr txBox="1"/>
              <p:nvPr/>
            </p:nvSpPr>
            <p:spPr>
              <a:xfrm>
                <a:off x="6689708" y="1782560"/>
                <a:ext cx="2209788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ko-KR" sz="1400"/>
                  <a:t> bits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900536-0BB4-47BB-967E-AA428EAA3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08" y="1782560"/>
                <a:ext cx="2209788" cy="374461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5A930-46E6-4719-9FA5-C30F69B4B27B}"/>
                  </a:ext>
                </a:extLst>
              </p:cNvPr>
              <p:cNvSpPr txBox="1"/>
              <p:nvPr/>
            </p:nvSpPr>
            <p:spPr>
              <a:xfrm>
                <a:off x="2386551" y="4635077"/>
                <a:ext cx="150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5A930-46E6-4719-9FA5-C30F69B4B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51" y="4635077"/>
                <a:ext cx="1502546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609B01-0430-4F6B-9A92-E9836ABE3152}"/>
                  </a:ext>
                </a:extLst>
              </p:cNvPr>
              <p:cNvSpPr txBox="1"/>
              <p:nvPr/>
            </p:nvSpPr>
            <p:spPr>
              <a:xfrm>
                <a:off x="2679515" y="5371924"/>
                <a:ext cx="9166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𝑠𝑝𝑙𝑖𝑡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609B01-0430-4F6B-9A92-E9836ABE3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15" y="5371924"/>
                <a:ext cx="916619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29E6B6-9AEC-4285-8CA2-AF8AD1AB19A8}"/>
              </a:ext>
            </a:extLst>
          </p:cNvPr>
          <p:cNvGrpSpPr/>
          <p:nvPr/>
        </p:nvGrpSpPr>
        <p:grpSpPr>
          <a:xfrm>
            <a:off x="4127684" y="2005078"/>
            <a:ext cx="1603991" cy="1331396"/>
            <a:chOff x="1259991" y="3867666"/>
            <a:chExt cx="1603991" cy="1589102"/>
          </a:xfrm>
          <a:solidFill>
            <a:srgbClr val="FFCCCC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7CAA70-3FB4-4003-B5BD-2EEA37CEC5F9}"/>
                </a:ext>
              </a:extLst>
            </p:cNvPr>
            <p:cNvSpPr/>
            <p:nvPr/>
          </p:nvSpPr>
          <p:spPr>
            <a:xfrm>
              <a:off x="1259991" y="4176078"/>
              <a:ext cx="395727" cy="97227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BD0D61-8266-4FE7-AAA6-491F3185E059}"/>
                </a:ext>
              </a:extLst>
            </p:cNvPr>
            <p:cNvSpPr/>
            <p:nvPr/>
          </p:nvSpPr>
          <p:spPr>
            <a:xfrm>
              <a:off x="1862916" y="3867666"/>
              <a:ext cx="395727" cy="158910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FFC2E8-5FBE-499B-AAA7-24BA6B87FA20}"/>
                </a:ext>
              </a:extLst>
            </p:cNvPr>
            <p:cNvSpPr/>
            <p:nvPr/>
          </p:nvSpPr>
          <p:spPr>
            <a:xfrm>
              <a:off x="2468255" y="4176078"/>
              <a:ext cx="395727" cy="97227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578450C-F71A-481B-94F1-254F94E3A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718" y="4125651"/>
              <a:ext cx="207198" cy="27574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9CCE49F-D254-41F3-AB4E-F692DCE725C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019" y="4974854"/>
              <a:ext cx="190033" cy="20149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1825EF8-A9A7-4274-B62D-42F3032D2E54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1655718" y="4662217"/>
              <a:ext cx="207198" cy="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098E214-66A9-4274-9D94-8212A37B9BF8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2258643" y="4662217"/>
              <a:ext cx="209612" cy="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8D6308B-B669-49C0-B6E2-72E35D89C634}"/>
                </a:ext>
              </a:extLst>
            </p:cNvPr>
            <p:cNvCxnSpPr>
              <a:cxnSpLocks/>
            </p:cNvCxnSpPr>
            <p:nvPr/>
          </p:nvCxnSpPr>
          <p:spPr>
            <a:xfrm>
              <a:off x="2258643" y="4147846"/>
              <a:ext cx="207198" cy="25354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1774C5-3B49-44C8-B59C-B82273A69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247" y="4923043"/>
              <a:ext cx="216594" cy="24307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DF890A-8E6D-41A1-B508-CBFF6D5C8912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5731675" y="2670777"/>
            <a:ext cx="1584723" cy="2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2CF110-987C-462C-B2B1-B80F305B63FB}"/>
              </a:ext>
            </a:extLst>
          </p:cNvPr>
          <p:cNvSpPr txBox="1"/>
          <p:nvPr/>
        </p:nvSpPr>
        <p:spPr>
          <a:xfrm>
            <a:off x="4241778" y="1624677"/>
            <a:ext cx="1367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Generator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DC4B5E-3920-497D-BC59-E6B7B7821833}"/>
              </a:ext>
            </a:extLst>
          </p:cNvPr>
          <p:cNvGrpSpPr/>
          <p:nvPr/>
        </p:nvGrpSpPr>
        <p:grpSpPr>
          <a:xfrm>
            <a:off x="4136797" y="3834172"/>
            <a:ext cx="1603991" cy="1346244"/>
            <a:chOff x="1412391" y="4020066"/>
            <a:chExt cx="1603991" cy="158910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6B0D4B-1F74-4F88-9DA0-4929F67F6195}"/>
                </a:ext>
              </a:extLst>
            </p:cNvPr>
            <p:cNvSpPr/>
            <p:nvPr/>
          </p:nvSpPr>
          <p:spPr>
            <a:xfrm>
              <a:off x="1412391" y="4328478"/>
              <a:ext cx="395727" cy="972279"/>
            </a:xfrm>
            <a:prstGeom prst="rect">
              <a:avLst/>
            </a:prstGeom>
            <a:solidFill>
              <a:srgbClr val="DBEE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5787B7-B466-4578-8DAC-18A3C5B3FA2E}"/>
                </a:ext>
              </a:extLst>
            </p:cNvPr>
            <p:cNvSpPr/>
            <p:nvPr/>
          </p:nvSpPr>
          <p:spPr>
            <a:xfrm>
              <a:off x="2015316" y="4020066"/>
              <a:ext cx="395727" cy="1589102"/>
            </a:xfrm>
            <a:prstGeom prst="rect">
              <a:avLst/>
            </a:prstGeom>
            <a:solidFill>
              <a:srgbClr val="DBEE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83DE941-11AD-4700-92B8-B3DA20EF49DB}"/>
                </a:ext>
              </a:extLst>
            </p:cNvPr>
            <p:cNvSpPr/>
            <p:nvPr/>
          </p:nvSpPr>
          <p:spPr>
            <a:xfrm>
              <a:off x="2620655" y="4328478"/>
              <a:ext cx="395727" cy="972279"/>
            </a:xfrm>
            <a:prstGeom prst="rect">
              <a:avLst/>
            </a:prstGeom>
            <a:solidFill>
              <a:srgbClr val="DBEEF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A136913-D5CE-40B9-AB29-25735A3EA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8118" y="4278051"/>
              <a:ext cx="207198" cy="275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63A0B42-7B12-4057-BEB3-008D28C14896}"/>
                </a:ext>
              </a:extLst>
            </p:cNvPr>
            <p:cNvCxnSpPr>
              <a:cxnSpLocks/>
            </p:cNvCxnSpPr>
            <p:nvPr/>
          </p:nvCxnSpPr>
          <p:spPr>
            <a:xfrm>
              <a:off x="1821419" y="5127254"/>
              <a:ext cx="190033" cy="201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131ECF-7DB1-4E52-8C95-FFF42E49C134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808118" y="4814617"/>
              <a:ext cx="20719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13027F6-5A29-434C-88E5-3E4DD3CF1A0D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411043" y="4814617"/>
              <a:ext cx="2096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0DA9C59-1B3F-4030-9311-5E8168AD333B}"/>
                </a:ext>
              </a:extLst>
            </p:cNvPr>
            <p:cNvCxnSpPr>
              <a:cxnSpLocks/>
            </p:cNvCxnSpPr>
            <p:nvPr/>
          </p:nvCxnSpPr>
          <p:spPr>
            <a:xfrm>
              <a:off x="2411043" y="4300246"/>
              <a:ext cx="207198" cy="25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40611DF-A7E0-4061-B83E-A6FA6D758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647" y="5075443"/>
              <a:ext cx="216594" cy="243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222009-A6D1-4F3C-90DE-7C838788E0A6}"/>
              </a:ext>
            </a:extLst>
          </p:cNvPr>
          <p:cNvSpPr txBox="1"/>
          <p:nvPr/>
        </p:nvSpPr>
        <p:spPr>
          <a:xfrm>
            <a:off x="4250226" y="5206178"/>
            <a:ext cx="1367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Predictor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graphicFrame>
        <p:nvGraphicFramePr>
          <p:cNvPr id="34" name="표 54">
            <a:extLst>
              <a:ext uri="{FF2B5EF4-FFF2-40B4-BE49-F238E27FC236}">
                <a16:creationId xmlns:a16="http://schemas.microsoft.com/office/drawing/2014/main" id="{6FD8B1DA-BAB8-4E1A-B082-9F29E388E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6776"/>
              </p:ext>
            </p:extLst>
          </p:nvPr>
        </p:nvGraphicFramePr>
        <p:xfrm>
          <a:off x="7307148" y="4338539"/>
          <a:ext cx="968406" cy="3385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802">
                  <a:extLst>
                    <a:ext uri="{9D8B030D-6E8A-4147-A177-3AD203B41FA5}">
                      <a16:colId xmlns:a16="http://schemas.microsoft.com/office/drawing/2014/main" val="1744452648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1239623915"/>
                    </a:ext>
                  </a:extLst>
                </a:gridCol>
                <a:gridCol w="322802">
                  <a:extLst>
                    <a:ext uri="{9D8B030D-6E8A-4147-A177-3AD203B41FA5}">
                      <a16:colId xmlns:a16="http://schemas.microsoft.com/office/drawing/2014/main" val="838498028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749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F30504-278A-4E80-A6F2-8BED54DE7E93}"/>
                  </a:ext>
                </a:extLst>
              </p:cNvPr>
              <p:cNvSpPr txBox="1"/>
              <p:nvPr/>
            </p:nvSpPr>
            <p:spPr>
              <a:xfrm>
                <a:off x="7312027" y="3976755"/>
                <a:ext cx="9166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m:rPr>
                          <m:sty m:val="p"/>
                        </m:rPr>
                        <a:rPr lang="en-US" altLang="ko-KR" sz="1400" i="1" smtClean="0">
                          <a:latin typeface="Cambria Math" panose="02040503050406030204" pitchFamily="18" charset="0"/>
                        </a:rPr>
                        <m:t>ed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F30504-278A-4E80-A6F2-8BED54DE7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027" y="3976755"/>
                <a:ext cx="916619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59DB8C-E5F1-4588-9059-7AB470AD288B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5740788" y="4507294"/>
            <a:ext cx="1566360" cy="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187">
                <a:extLst>
                  <a:ext uri="{FF2B5EF4-FFF2-40B4-BE49-F238E27FC236}">
                    <a16:creationId xmlns:a16="http://schemas.microsoft.com/office/drawing/2014/main" id="{1AB1DECB-B45A-4F84-8416-CA4197FA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191105"/>
                  </p:ext>
                </p:extLst>
              </p:nvPr>
            </p:nvGraphicFramePr>
            <p:xfrm>
              <a:off x="2645559" y="2379843"/>
              <a:ext cx="984530" cy="57912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84530">
                      <a:extLst>
                        <a:ext uri="{9D8B030D-6E8A-4147-A177-3AD203B41FA5}">
                          <a16:colId xmlns:a16="http://schemas.microsoft.com/office/drawing/2014/main" val="22599244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</m:oMath>
                          </a14:m>
                          <a:r>
                            <a:rPr lang="en-US" altLang="ko-KR" sz="160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𝑠𝑒𝑒𝑑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815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187">
                <a:extLst>
                  <a:ext uri="{FF2B5EF4-FFF2-40B4-BE49-F238E27FC236}">
                    <a16:creationId xmlns:a16="http://schemas.microsoft.com/office/drawing/2014/main" id="{1AB1DECB-B45A-4F84-8416-CA4197FA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191105"/>
                  </p:ext>
                </p:extLst>
              </p:nvPr>
            </p:nvGraphicFramePr>
            <p:xfrm>
              <a:off x="2645559" y="2379843"/>
              <a:ext cx="984530" cy="57912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84530">
                      <a:extLst>
                        <a:ext uri="{9D8B030D-6E8A-4147-A177-3AD203B41FA5}">
                          <a16:colId xmlns:a16="http://schemas.microsoft.com/office/drawing/2014/main" val="22599244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13" t="-1042" r="-122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8151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2137F15-5A76-473B-B823-8104234D5212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3630089" y="2669403"/>
            <a:ext cx="497595" cy="1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B82259D-33F3-4810-8F4D-D5A0FA5FB2F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082458" y="1231108"/>
            <a:ext cx="773511" cy="4662777"/>
          </a:xfrm>
          <a:prstGeom prst="bentConnector3">
            <a:avLst>
              <a:gd name="adj1" fmla="val 65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78F68E-939D-4877-ABBF-D545DDE655E5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3622027" y="4284532"/>
            <a:ext cx="514770" cy="222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B4A5BE-FEF0-45CF-812D-2DBF74607772}"/>
              </a:ext>
            </a:extLst>
          </p:cNvPr>
          <p:cNvSpPr txBox="1"/>
          <p:nvPr/>
        </p:nvSpPr>
        <p:spPr>
          <a:xfrm>
            <a:off x="3059480" y="3350475"/>
            <a:ext cx="18643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(2) split into 2 parts</a:t>
            </a:r>
            <a:endParaRPr lang="ko-KR" altLang="en-US" sz="13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0E8CEF-33C0-4D3B-80C5-D6BBA93D28DB}"/>
              </a:ext>
            </a:extLst>
          </p:cNvPr>
          <p:cNvSpPr txBox="1"/>
          <p:nvPr/>
        </p:nvSpPr>
        <p:spPr>
          <a:xfrm>
            <a:off x="5589170" y="1952016"/>
            <a:ext cx="1869733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/>
              <a:t>(1) predict </a:t>
            </a:r>
          </a:p>
          <a:p>
            <a:pPr algn="ctr">
              <a:lnSpc>
                <a:spcPct val="150000"/>
              </a:lnSpc>
            </a:pPr>
            <a:r>
              <a:rPr lang="en-US" altLang="ko-KR" sz="1300"/>
              <a:t>random bit stream</a:t>
            </a:r>
            <a:endParaRPr lang="ko-KR" altLang="en-US" sz="1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7EA3A2-A4B5-4411-AD37-E6A765C651D5}"/>
                  </a:ext>
                </a:extLst>
              </p:cNvPr>
              <p:cNvSpPr txBox="1"/>
              <p:nvPr/>
            </p:nvSpPr>
            <p:spPr>
              <a:xfrm>
                <a:off x="5485158" y="4508689"/>
                <a:ext cx="2118113" cy="65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300"/>
                  <a:t>(3) predict </a:t>
                </a:r>
                <a:endParaRPr lang="en-US" altLang="ko-KR" sz="1300" i="1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300" i="1" smtClean="0">
                        <a:latin typeface="Cambria Math" panose="02040503050406030204" pitchFamily="18" charset="0"/>
                      </a:rPr>
                      <m:t>𝑠𝑝𝑙𝑖𝑡</m:t>
                    </m:r>
                    <m:r>
                      <a:rPr lang="en-US" altLang="ko-KR" sz="13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300"/>
                  <a:t> from </a:t>
                </a:r>
                <a14:m>
                  <m:oMath xmlns:m="http://schemas.openxmlformats.org/officeDocument/2006/math">
                    <m:r>
                      <a:rPr lang="en-US" altLang="ko-KR" sz="1300" i="1" smtClean="0">
                        <a:latin typeface="Cambria Math" panose="02040503050406030204" pitchFamily="18" charset="0"/>
                      </a:rPr>
                      <m:t>𝑠𝑝𝑙𝑖𝑡</m:t>
                    </m:r>
                    <m:r>
                      <a:rPr lang="en-US" altLang="ko-KR" sz="13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13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7EA3A2-A4B5-4411-AD37-E6A765C65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58" y="4508689"/>
                <a:ext cx="2118113" cy="654410"/>
              </a:xfrm>
              <a:prstGeom prst="rect">
                <a:avLst/>
              </a:prstGeom>
              <a:blipFill>
                <a:blip r:embed="rId7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1ECD9A7-0876-444C-A536-3BD89309D3DE}"/>
              </a:ext>
            </a:extLst>
          </p:cNvPr>
          <p:cNvSpPr txBox="1"/>
          <p:nvPr/>
        </p:nvSpPr>
        <p:spPr>
          <a:xfrm>
            <a:off x="5592898" y="2693679"/>
            <a:ext cx="1869733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/>
              <a:t>(4) generate </a:t>
            </a:r>
          </a:p>
          <a:p>
            <a:pPr algn="ctr">
              <a:lnSpc>
                <a:spcPct val="150000"/>
              </a:lnSpc>
            </a:pPr>
            <a:r>
              <a:rPr lang="en-US" altLang="ko-KR" sz="1300"/>
              <a:t>random bit stream</a:t>
            </a:r>
          </a:p>
          <a:p>
            <a:pPr algn="ctr">
              <a:lnSpc>
                <a:spcPct val="150000"/>
              </a:lnSpc>
            </a:pPr>
            <a:r>
              <a:rPr lang="en-US" altLang="ko-KR" sz="1300"/>
              <a:t>after training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43091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system configuration (2)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5B7E5A0-631F-4D4C-90B3-A3EA7391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00" y="1445198"/>
            <a:ext cx="8240575" cy="3289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B23286-815A-4247-B554-AEC922E11942}"/>
              </a:ext>
            </a:extLst>
          </p:cNvPr>
          <p:cNvSpPr txBox="1"/>
          <p:nvPr/>
        </p:nvSpPr>
        <p:spPr>
          <a:xfrm>
            <a:off x="3053918" y="5209488"/>
            <a:ext cx="6826929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/>
              <a:t>random</a:t>
            </a:r>
            <a:r>
              <a:rPr lang="ko-KR" altLang="en-US" sz="1600"/>
              <a:t> </a:t>
            </a:r>
            <a:r>
              <a:rPr lang="en-US" altLang="ko-KR" sz="1600"/>
              <a:t>bit</a:t>
            </a:r>
            <a:r>
              <a:rPr lang="ko-KR" altLang="en-US" sz="1600"/>
              <a:t> </a:t>
            </a:r>
            <a:r>
              <a:rPr lang="en-US" altLang="ko-KR" sz="1600"/>
              <a:t>stream</a:t>
            </a:r>
            <a:r>
              <a:rPr lang="ko-KR" altLang="en-US" sz="1600"/>
              <a:t>을 </a:t>
            </a:r>
            <a:r>
              <a:rPr lang="ko-KR" altLang="en-US" sz="1600">
                <a:solidFill>
                  <a:srgbClr val="0070C0"/>
                </a:solidFill>
              </a:rPr>
              <a:t>직접 생성하는 것은 </a:t>
            </a:r>
            <a:r>
              <a:rPr lang="en-US" altLang="ko-KR" sz="1600">
                <a:solidFill>
                  <a:srgbClr val="0070C0"/>
                </a:solidFill>
              </a:rPr>
              <a:t>generator </a:t>
            </a:r>
            <a:r>
              <a:rPr lang="ko-KR" altLang="en-US" sz="1600"/>
              <a:t>이므로 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해당 모델만 </a:t>
            </a:r>
            <a:r>
              <a:rPr lang="en-US" altLang="ko-KR" sz="1600"/>
              <a:t>edge TPU</a:t>
            </a:r>
            <a:r>
              <a:rPr lang="ko-KR" altLang="en-US" sz="1600"/>
              <a:t>에 배포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E3D573D-E369-402B-B8DC-B7635181DA4A}"/>
              </a:ext>
            </a:extLst>
          </p:cNvPr>
          <p:cNvCxnSpPr/>
          <p:nvPr/>
        </p:nvCxnSpPr>
        <p:spPr>
          <a:xfrm rot="10800000" flipV="1">
            <a:off x="3515557" y="3202786"/>
            <a:ext cx="949910" cy="39061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BFB355-11E4-4258-A3AB-5BA4E06F9E41}"/>
              </a:ext>
            </a:extLst>
          </p:cNvPr>
          <p:cNvSpPr txBox="1"/>
          <p:nvPr/>
        </p:nvSpPr>
        <p:spPr>
          <a:xfrm>
            <a:off x="102525" y="2538756"/>
            <a:ext cx="3835152" cy="212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/>
              <a:t>한번 배포한 후에는 </a:t>
            </a:r>
            <a:endParaRPr lang="en-US" altLang="ko-KR" sz="1500"/>
          </a:p>
          <a:p>
            <a:pPr algn="ctr">
              <a:lnSpc>
                <a:spcPct val="150000"/>
              </a:lnSpc>
            </a:pPr>
            <a:r>
              <a:rPr lang="ko-KR" altLang="en-US" sz="1500"/>
              <a:t>고정된 내부상태로 난수를 생성해야하므로 </a:t>
            </a:r>
            <a:endParaRPr lang="en-US" altLang="ko-KR" sz="1500"/>
          </a:p>
          <a:p>
            <a:pPr algn="ctr">
              <a:lnSpc>
                <a:spcPct val="150000"/>
              </a:lnSpc>
            </a:pPr>
            <a:r>
              <a:rPr lang="ko-KR" altLang="en-US" sz="1500"/>
              <a:t>입력값을 예측할 수 없게 하기 위해 </a:t>
            </a:r>
            <a:endParaRPr lang="en-US" altLang="ko-KR" sz="1500"/>
          </a:p>
          <a:p>
            <a:pPr algn="ctr">
              <a:lnSpc>
                <a:spcPct val="150000"/>
              </a:lnSpc>
            </a:pPr>
            <a:r>
              <a:rPr lang="ko-KR" altLang="en-US" sz="1500"/>
              <a:t>안전한 엔트로피 소스로부터 </a:t>
            </a:r>
            <a:endParaRPr lang="en-US" altLang="ko-KR" sz="1500"/>
          </a:p>
          <a:p>
            <a:pPr algn="ctr">
              <a:lnSpc>
                <a:spcPct val="150000"/>
              </a:lnSpc>
            </a:pPr>
            <a:r>
              <a:rPr lang="ko-KR" altLang="en-US" sz="1500"/>
              <a:t>랜덤시드를 생성</a:t>
            </a:r>
            <a:endParaRPr lang="en-US" altLang="ko-KR" sz="1500"/>
          </a:p>
          <a:p>
            <a:pPr algn="ctr">
              <a:lnSpc>
                <a:spcPct val="150000"/>
              </a:lnSpc>
            </a:pPr>
            <a:r>
              <a:rPr lang="en-US" altLang="ko-KR" sz="1500"/>
              <a:t>(</a:t>
            </a:r>
            <a:r>
              <a:rPr lang="ko-KR" altLang="en-US" sz="1500"/>
              <a:t>학습에는 </a:t>
            </a:r>
            <a:r>
              <a:rPr lang="en-US" altLang="ko-KR" sz="1500"/>
              <a:t>rand </a:t>
            </a:r>
            <a:r>
              <a:rPr lang="ko-KR" altLang="en-US" sz="1500"/>
              <a:t>함수 사용</a:t>
            </a:r>
            <a:r>
              <a:rPr lang="en-US" altLang="ko-KR" sz="15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22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F605-B965-4DF6-ACFE-1AF1EB83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Comparison with previous method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FF2A06-4CFB-49C5-B786-8E8606F5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71231"/>
              </p:ext>
            </p:extLst>
          </p:nvPr>
        </p:nvGraphicFramePr>
        <p:xfrm>
          <a:off x="673713" y="1778638"/>
          <a:ext cx="5805715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586891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06134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74987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64625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8221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65000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381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654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9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27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3D578E0F-08B4-4361-86D2-CB902EDCA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51165"/>
              </p:ext>
            </p:extLst>
          </p:nvPr>
        </p:nvGraphicFramePr>
        <p:xfrm>
          <a:off x="673713" y="4629933"/>
          <a:ext cx="5805715" cy="11125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586891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06134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74987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64625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8221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9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92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CE374A-10EC-4EBE-863F-AD741E702FEC}"/>
              </a:ext>
            </a:extLst>
          </p:cNvPr>
          <p:cNvSpPr txBox="1"/>
          <p:nvPr/>
        </p:nvSpPr>
        <p:spPr>
          <a:xfrm>
            <a:off x="1481440" y="1173637"/>
            <a:ext cx="419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0 ~ 65535 </a:t>
            </a:r>
            <a:r>
              <a:rPr lang="ko-KR" altLang="en-US" sz="1600"/>
              <a:t>범위의 </a:t>
            </a:r>
            <a:r>
              <a:rPr lang="en-US" altLang="ko-KR" sz="1600"/>
              <a:t>10</a:t>
            </a:r>
            <a:r>
              <a:rPr lang="ko-KR" altLang="en-US" sz="1600"/>
              <a:t>진수 </a:t>
            </a:r>
            <a:r>
              <a:rPr lang="en-US" altLang="ko-KR" sz="1600"/>
              <a:t>8</a:t>
            </a:r>
            <a:r>
              <a:rPr lang="ko-KR" altLang="en-US" sz="1600"/>
              <a:t>개 </a:t>
            </a:r>
            <a:r>
              <a:rPr lang="en-US" altLang="ko-KR" sz="1600"/>
              <a:t>(128bits)</a:t>
            </a:r>
            <a:endParaRPr lang="ko-KR" altLang="en-US" sz="1600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C231FB80-D3B2-4310-8B3B-4883516395DD}"/>
              </a:ext>
            </a:extLst>
          </p:cNvPr>
          <p:cNvSpPr/>
          <p:nvPr/>
        </p:nvSpPr>
        <p:spPr>
          <a:xfrm rot="5400000">
            <a:off x="3446901" y="-1269260"/>
            <a:ext cx="267229" cy="57978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4261757-3C64-40C8-9BA4-696132627F0B}"/>
              </a:ext>
            </a:extLst>
          </p:cNvPr>
          <p:cNvSpPr/>
          <p:nvPr/>
        </p:nvSpPr>
        <p:spPr>
          <a:xfrm rot="10800000">
            <a:off x="6507331" y="1778638"/>
            <a:ext cx="284085" cy="11125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3DA30-F372-4F9E-B1D8-6F1B3D621027}"/>
              </a:ext>
            </a:extLst>
          </p:cNvPr>
          <p:cNvSpPr txBox="1"/>
          <p:nvPr/>
        </p:nvSpPr>
        <p:spPr>
          <a:xfrm>
            <a:off x="6913262" y="2165620"/>
            <a:ext cx="89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2048 </a:t>
            </a:r>
            <a:r>
              <a:rPr lang="ko-KR" altLang="en-US" sz="1600"/>
              <a:t>개</a:t>
            </a: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35E9F770-E967-4F96-94EC-0E04B3F119C9}"/>
              </a:ext>
            </a:extLst>
          </p:cNvPr>
          <p:cNvSpPr/>
          <p:nvPr/>
        </p:nvSpPr>
        <p:spPr>
          <a:xfrm rot="5400000">
            <a:off x="3439013" y="1588527"/>
            <a:ext cx="267229" cy="57978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E09D11CB-139F-4F20-8F24-A2CF54A6FF85}"/>
              </a:ext>
            </a:extLst>
          </p:cNvPr>
          <p:cNvSpPr/>
          <p:nvPr/>
        </p:nvSpPr>
        <p:spPr>
          <a:xfrm rot="10800000">
            <a:off x="6507333" y="4621056"/>
            <a:ext cx="284085" cy="11125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D6B5A-D583-4927-9603-6EB9277A42B6}"/>
              </a:ext>
            </a:extLst>
          </p:cNvPr>
          <p:cNvSpPr txBox="1"/>
          <p:nvPr/>
        </p:nvSpPr>
        <p:spPr>
          <a:xfrm>
            <a:off x="6791418" y="5008039"/>
            <a:ext cx="1189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137,400 </a:t>
            </a:r>
            <a:r>
              <a:rPr lang="ko-KR" altLang="en-US" sz="1600"/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71E5E-C0D6-4460-AB57-06E7A1C78718}"/>
              </a:ext>
            </a:extLst>
          </p:cNvPr>
          <p:cNvSpPr txBox="1"/>
          <p:nvPr/>
        </p:nvSpPr>
        <p:spPr>
          <a:xfrm>
            <a:off x="8412232" y="1904010"/>
            <a:ext cx="43880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한번의 </a:t>
            </a:r>
            <a:r>
              <a:rPr lang="en-US" altLang="ko-KR" sz="1600"/>
              <a:t>batch</a:t>
            </a:r>
            <a:r>
              <a:rPr lang="ko-KR" altLang="en-US" sz="1600"/>
              <a:t>당 </a:t>
            </a:r>
            <a:r>
              <a:rPr lang="en-US" altLang="ko-KR" sz="1600">
                <a:solidFill>
                  <a:srgbClr val="0070C0"/>
                </a:solidFill>
              </a:rPr>
              <a:t>262,144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en-US" altLang="ko-KR" sz="1600">
                <a:solidFill>
                  <a:srgbClr val="0070C0"/>
                </a:solidFill>
              </a:rPr>
              <a:t>bits</a:t>
            </a:r>
            <a:r>
              <a:rPr lang="ko-KR" altLang="en-US" sz="1600">
                <a:solidFill>
                  <a:srgbClr val="0070C0"/>
                </a:solidFill>
              </a:rPr>
              <a:t>학습</a:t>
            </a:r>
            <a:endParaRPr lang="en-US" altLang="ko-KR" sz="16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400</a:t>
            </a:r>
            <a:r>
              <a:rPr lang="ko-KR" altLang="en-US" sz="1600"/>
              <a:t>번 </a:t>
            </a:r>
            <a:r>
              <a:rPr lang="en-US" altLang="ko-KR" sz="1600">
                <a:sym typeface="Wingdings" panose="05000000000000000000" pitchFamily="2" charset="2"/>
              </a:rPr>
              <a:t> 104,857,600 bits </a:t>
            </a:r>
            <a:r>
              <a:rPr lang="ko-KR" altLang="en-US" sz="1600">
                <a:sym typeface="Wingdings" panose="05000000000000000000" pitchFamily="2" charset="2"/>
              </a:rPr>
              <a:t>생성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70C0"/>
                </a:solidFill>
              </a:rPr>
              <a:t>64bits</a:t>
            </a:r>
            <a:r>
              <a:rPr lang="ko-KR" altLang="en-US" sz="1600">
                <a:solidFill>
                  <a:srgbClr val="0070C0"/>
                </a:solidFill>
              </a:rPr>
              <a:t>로 </a:t>
            </a:r>
            <a:r>
              <a:rPr lang="en-US" altLang="ko-KR" sz="1600">
                <a:solidFill>
                  <a:srgbClr val="0070C0"/>
                </a:solidFill>
              </a:rPr>
              <a:t>262,144 bits </a:t>
            </a:r>
            <a:r>
              <a:rPr lang="ko-KR" altLang="en-US" sz="1600">
                <a:solidFill>
                  <a:srgbClr val="0070C0"/>
                </a:solidFill>
              </a:rPr>
              <a:t>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C5530-8E62-4D5C-996E-FBE8ABBEA039}"/>
              </a:ext>
            </a:extLst>
          </p:cNvPr>
          <p:cNvSpPr txBox="1"/>
          <p:nvPr/>
        </p:nvSpPr>
        <p:spPr>
          <a:xfrm>
            <a:off x="8412232" y="4746429"/>
            <a:ext cx="3762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한번의 </a:t>
            </a:r>
            <a:r>
              <a:rPr lang="en-US" altLang="ko-KR" sz="1600"/>
              <a:t>batch</a:t>
            </a:r>
            <a:r>
              <a:rPr lang="ko-KR" altLang="en-US" sz="1600"/>
              <a:t>당 </a:t>
            </a:r>
            <a:r>
              <a:rPr lang="en-US" altLang="ko-KR" sz="1600">
                <a:solidFill>
                  <a:srgbClr val="0070C0"/>
                </a:solidFill>
              </a:rPr>
              <a:t>1,099,200 bits </a:t>
            </a:r>
            <a:r>
              <a:rPr lang="ko-KR" altLang="en-US" sz="1600">
                <a:solidFill>
                  <a:srgbClr val="0070C0"/>
                </a:solidFill>
              </a:rPr>
              <a:t>학습</a:t>
            </a:r>
            <a:endParaRPr lang="en-US" altLang="ko-KR" sz="160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100</a:t>
            </a:r>
            <a:r>
              <a:rPr lang="ko-KR" altLang="en-US" sz="1600"/>
              <a:t>번 </a:t>
            </a:r>
            <a:r>
              <a:rPr lang="en-US" altLang="ko-KR" sz="1600">
                <a:sym typeface="Wingdings" panose="05000000000000000000" pitchFamily="2" charset="2"/>
              </a:rPr>
              <a:t> 109,920,000 bits </a:t>
            </a:r>
            <a:r>
              <a:rPr lang="ko-KR" altLang="en-US" sz="1600">
                <a:sym typeface="Wingdings" panose="05000000000000000000" pitchFamily="2" charset="2"/>
              </a:rPr>
              <a:t>생성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70C0"/>
                </a:solidFill>
              </a:rPr>
              <a:t>64bits</a:t>
            </a:r>
            <a:r>
              <a:rPr lang="ko-KR" altLang="en-US" sz="1600">
                <a:solidFill>
                  <a:srgbClr val="0070C0"/>
                </a:solidFill>
              </a:rPr>
              <a:t>로 </a:t>
            </a:r>
            <a:r>
              <a:rPr lang="en-US" altLang="ko-KR" sz="1600">
                <a:solidFill>
                  <a:srgbClr val="0070C0"/>
                </a:solidFill>
              </a:rPr>
              <a:t>1,099,200 bits </a:t>
            </a:r>
            <a:r>
              <a:rPr lang="ko-KR" altLang="en-US" sz="1600">
                <a:solidFill>
                  <a:srgbClr val="0070C0"/>
                </a:solidFill>
              </a:rPr>
              <a:t>생성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D9BC93-ACCF-4571-80CF-95370F2465D7}"/>
              </a:ext>
            </a:extLst>
          </p:cNvPr>
          <p:cNvCxnSpPr>
            <a:cxnSpLocks/>
          </p:cNvCxnSpPr>
          <p:nvPr/>
        </p:nvCxnSpPr>
        <p:spPr>
          <a:xfrm>
            <a:off x="5317722" y="1496039"/>
            <a:ext cx="0" cy="15068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B11AE90-695E-4FDF-A209-1B86F123FBEB}"/>
              </a:ext>
            </a:extLst>
          </p:cNvPr>
          <p:cNvCxnSpPr>
            <a:cxnSpLocks/>
          </p:cNvCxnSpPr>
          <p:nvPr/>
        </p:nvCxnSpPr>
        <p:spPr>
          <a:xfrm flipH="1">
            <a:off x="532661" y="5361982"/>
            <a:ext cx="611671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EB9F08-712C-492D-9D92-913DA975BC29}"/>
              </a:ext>
            </a:extLst>
          </p:cNvPr>
          <p:cNvSpPr txBox="1"/>
          <p:nvPr/>
        </p:nvSpPr>
        <p:spPr>
          <a:xfrm>
            <a:off x="255272" y="2967354"/>
            <a:ext cx="6553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앞의 십진수 </a:t>
            </a:r>
            <a:r>
              <a:rPr lang="en-US" altLang="ko-KR" sz="1600"/>
              <a:t>7</a:t>
            </a:r>
            <a:r>
              <a:rPr lang="ko-KR" altLang="en-US" sz="1600"/>
              <a:t>개로 </a:t>
            </a:r>
            <a:r>
              <a:rPr lang="en-US" altLang="ko-KR" sz="1600"/>
              <a:t>(112bits) </a:t>
            </a:r>
            <a:r>
              <a:rPr lang="ko-KR" altLang="en-US" sz="1600"/>
              <a:t>뒤의 십진수 </a:t>
            </a:r>
            <a:r>
              <a:rPr lang="en-US" altLang="ko-KR" sz="1600"/>
              <a:t>1</a:t>
            </a:r>
            <a:r>
              <a:rPr lang="ko-KR" altLang="en-US" sz="1600"/>
              <a:t>개</a:t>
            </a:r>
            <a:r>
              <a:rPr lang="en-US" altLang="ko-KR" sz="1600"/>
              <a:t>(16bits)</a:t>
            </a:r>
            <a:r>
              <a:rPr lang="ko-KR" altLang="en-US" sz="1600"/>
              <a:t>를 예측하며 학습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F82B5-B4E3-48D0-96B4-4E80958AE45C}"/>
              </a:ext>
            </a:extLst>
          </p:cNvPr>
          <p:cNvSpPr txBox="1"/>
          <p:nvPr/>
        </p:nvSpPr>
        <p:spPr>
          <a:xfrm>
            <a:off x="663846" y="5779590"/>
            <a:ext cx="559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앞부분 </a:t>
            </a:r>
            <a:r>
              <a:rPr lang="en-US" altLang="ko-KR" sz="1600"/>
              <a:t>1,099,192 bits</a:t>
            </a:r>
            <a:r>
              <a:rPr lang="ko-KR" altLang="en-US" sz="1600"/>
              <a:t>로</a:t>
            </a:r>
            <a:r>
              <a:rPr lang="en-US" altLang="ko-KR" sz="1600"/>
              <a:t> </a:t>
            </a:r>
            <a:r>
              <a:rPr lang="ko-KR" altLang="en-US" sz="1600"/>
              <a:t>뒷부분의 </a:t>
            </a:r>
            <a:r>
              <a:rPr lang="en-US" altLang="ko-KR" sz="1600"/>
              <a:t>8 bits</a:t>
            </a:r>
            <a:r>
              <a:rPr lang="ko-KR" altLang="en-US" sz="1600"/>
              <a:t>를 예측하며 학습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EB284A-D723-4FA1-8E7D-EBA753F016D0}"/>
              </a:ext>
            </a:extLst>
          </p:cNvPr>
          <p:cNvSpPr txBox="1"/>
          <p:nvPr/>
        </p:nvSpPr>
        <p:spPr>
          <a:xfrm>
            <a:off x="1477497" y="3995391"/>
            <a:ext cx="4190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0 or 1 8</a:t>
            </a:r>
            <a:r>
              <a:rPr lang="ko-KR" altLang="en-US" sz="1600"/>
              <a:t>개 </a:t>
            </a:r>
            <a:r>
              <a:rPr lang="en-US" altLang="ko-KR" sz="1600"/>
              <a:t>(8bits)</a:t>
            </a:r>
            <a:endParaRPr lang="ko-KR" altLang="en-US" sz="160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13ABBA6-B096-4445-9CD6-AB02446D19FD}"/>
              </a:ext>
            </a:extLst>
          </p:cNvPr>
          <p:cNvSpPr/>
          <p:nvPr/>
        </p:nvSpPr>
        <p:spPr>
          <a:xfrm>
            <a:off x="7974687" y="2213653"/>
            <a:ext cx="266330" cy="2182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CD81984-75C2-4066-BD34-CAE54F944791}"/>
              </a:ext>
            </a:extLst>
          </p:cNvPr>
          <p:cNvSpPr/>
          <p:nvPr/>
        </p:nvSpPr>
        <p:spPr>
          <a:xfrm>
            <a:off x="7974687" y="5068194"/>
            <a:ext cx="266330" cy="2182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9567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1070</Words>
  <Application>Microsoft Office PowerPoint</Application>
  <PresentationFormat>와이드스크린</PresentationFormat>
  <Paragraphs>242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CMR10</vt:lpstr>
      <vt:lpstr>맑은 고딕</vt:lpstr>
      <vt:lpstr>Arial</vt:lpstr>
      <vt:lpstr>Bahnschrift Condensed</vt:lpstr>
      <vt:lpstr>Calibri</vt:lpstr>
      <vt:lpstr>Cambria Math</vt:lpstr>
      <vt:lpstr>Wingdings</vt:lpstr>
      <vt:lpstr>CryptoCraft 테마</vt:lpstr>
      <vt:lpstr>제목 테마</vt:lpstr>
      <vt:lpstr>Generative Adversarial Networks based Pseudo-Random Number Generator  for Embedded Processors</vt:lpstr>
      <vt:lpstr>PowerPoint 프레젠테이션</vt:lpstr>
      <vt:lpstr>Generative Adversarial Network</vt:lpstr>
      <vt:lpstr>Generative Adversarial Network</vt:lpstr>
      <vt:lpstr>Generative Adversarial Network</vt:lpstr>
      <vt:lpstr>PowerPoint 프레젠테이션</vt:lpstr>
      <vt:lpstr>system configuration (1)</vt:lpstr>
      <vt:lpstr>system configuration (2)</vt:lpstr>
      <vt:lpstr>Comparison with previous method</vt:lpstr>
      <vt:lpstr>generator</vt:lpstr>
      <vt:lpstr>generator</vt:lpstr>
      <vt:lpstr>predictor</vt:lpstr>
      <vt:lpstr>predictor</vt:lpstr>
      <vt:lpstr>GAN training (generator training)</vt:lpstr>
      <vt:lpstr>GAN training</vt:lpstr>
      <vt:lpstr>PowerPoint 프레젠테이션</vt:lpstr>
      <vt:lpstr>Visualization of random number</vt:lpstr>
      <vt:lpstr>NIST test suite result</vt:lpstr>
      <vt:lpstr>NIST test suite result</vt:lpstr>
      <vt:lpstr>NIST test suite result</vt:lpstr>
      <vt:lpstr>previous work vs this work</vt:lpstr>
      <vt:lpstr>previous work vs this work</vt:lpstr>
      <vt:lpstr>previous work vs this 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48</cp:revision>
  <dcterms:created xsi:type="dcterms:W3CDTF">2019-03-05T04:29:07Z</dcterms:created>
  <dcterms:modified xsi:type="dcterms:W3CDTF">2020-08-02T14:35:05Z</dcterms:modified>
</cp:coreProperties>
</file>