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3" r:id="rId4"/>
    <p:sldId id="274" r:id="rId5"/>
    <p:sldId id="265" r:id="rId6"/>
    <p:sldId id="268" r:id="rId7"/>
    <p:sldId id="271" r:id="rId8"/>
    <p:sldId id="272" r:id="rId9"/>
    <p:sldId id="267" r:id="rId10"/>
    <p:sldId id="270" r:id="rId11"/>
    <p:sldId id="273" r:id="rId12"/>
    <p:sldId id="261" r:id="rId13"/>
    <p:sldId id="26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47" d="100"/>
          <a:sy n="47" d="100"/>
        </p:scale>
        <p:origin x="43" y="67"/>
      </p:cViewPr>
      <p:guideLst>
        <p:guide orient="horz" pos="34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C90EE-F834-4762-930D-A101154C907A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BD616-4C15-43CB-AA2B-B8DF7F8C8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48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6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47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9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73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6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69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80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46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91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43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5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8EC0"/>
            </a:gs>
            <a:gs pos="89000">
              <a:srgbClr val="7030A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30519-15E9-4726-9954-06DC8ACC9ACE}" type="datetimeFigureOut">
              <a:rPr lang="ko-KR" altLang="en-US" smtClean="0"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6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ugawa3573/221485048108" TargetMode="External"/><Relationship Id="rId2" Type="http://schemas.openxmlformats.org/officeDocument/2006/relationships/hyperlink" Target="https://www.cbinsights.com/research/industries-disrupted-blockchai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rgbClr val="008EC0"/>
            </a:gs>
            <a:gs pos="85000">
              <a:srgbClr val="7030A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1920" y="1672484"/>
            <a:ext cx="29728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210 옴니고딕 020" panose="02020603020101020101" pitchFamily="18" charset="-127"/>
                <a:ea typeface="210 옴니고딕 050" panose="02020603020101020101" pitchFamily="18" charset="-127"/>
              </a:rPr>
              <a:t>블록체인</a:t>
            </a:r>
            <a:r>
              <a:rPr lang="en-US" altLang="ko-KR" sz="3200">
                <a:solidFill>
                  <a:schemeClr val="bg1"/>
                </a:solidFill>
                <a:latin typeface="210 옴니고딕 020" panose="02020603020101020101" pitchFamily="18" charset="-127"/>
                <a:ea typeface="210 옴니고딕 050" panose="02020603020101020101" pitchFamily="18" charset="-127"/>
              </a:rPr>
              <a:t> </a:t>
            </a:r>
          </a:p>
          <a:p>
            <a:r>
              <a:rPr lang="ko-KR" altLang="en-US" sz="3200">
                <a:solidFill>
                  <a:schemeClr val="bg1"/>
                </a:solidFill>
                <a:latin typeface="210 옴니고딕 020" panose="02020603020101020101" pitchFamily="18" charset="-127"/>
                <a:ea typeface="210 옴니고딕 050" panose="02020603020101020101" pitchFamily="18" charset="-127"/>
              </a:rPr>
              <a:t>기술을 활용한</a:t>
            </a:r>
            <a:endParaRPr lang="en-US" altLang="ko-KR" sz="3200">
              <a:solidFill>
                <a:schemeClr val="bg1"/>
              </a:solidFill>
              <a:latin typeface="210 옴니고딕 020" panose="02020603020101020101" pitchFamily="18" charset="-127"/>
              <a:ea typeface="210 옴니고딕 050" panose="02020603020101020101" pitchFamily="18" charset="-127"/>
            </a:endParaRPr>
          </a:p>
          <a:p>
            <a:r>
              <a:rPr lang="ko-KR" altLang="en-US" sz="3200">
                <a:solidFill>
                  <a:schemeClr val="bg1"/>
                </a:solidFill>
                <a:latin typeface="210 옴니고딕 020" panose="02020603020101020101" pitchFamily="18" charset="-127"/>
                <a:ea typeface="210 옴니고딕 050" panose="02020603020101020101" pitchFamily="18" charset="-127"/>
              </a:rPr>
              <a:t>인터넷 광고</a:t>
            </a:r>
            <a:endParaRPr lang="en-US" altLang="ko-KR" sz="3200">
              <a:solidFill>
                <a:schemeClr val="bg1"/>
              </a:solidFill>
              <a:latin typeface="210 옴니고딕 02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21920" y="4484790"/>
            <a:ext cx="3451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1871271 </a:t>
            </a:r>
            <a:r>
              <a:rPr lang="ko-KR" altLang="en-US" sz="2400" dirty="0" err="1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최영락</a:t>
            </a:r>
            <a:endParaRPr lang="en-US" altLang="ko-KR" sz="2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1991255 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황지우</a:t>
            </a:r>
            <a:endParaRPr lang="en-US" altLang="ko-KR" sz="2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ADB346-57DE-41ED-9013-E2DA3D22BD16}"/>
              </a:ext>
            </a:extLst>
          </p:cNvPr>
          <p:cNvSpPr/>
          <p:nvPr/>
        </p:nvSpPr>
        <p:spPr>
          <a:xfrm>
            <a:off x="921920" y="1255679"/>
            <a:ext cx="167545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인터넷 윤리와 보안 개론</a:t>
            </a:r>
            <a:endParaRPr lang="en-US" altLang="ko-KR" sz="10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223896A-ABD7-4ACE-8522-9F96F4EA81F6}"/>
              </a:ext>
            </a:extLst>
          </p:cNvPr>
          <p:cNvCxnSpPr/>
          <p:nvPr/>
        </p:nvCxnSpPr>
        <p:spPr>
          <a:xfrm>
            <a:off x="3894783" y="2007909"/>
            <a:ext cx="688948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81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ìµí¸ì¸ì ëí ì´ë¯¸ì§ ê²ìê²°ê³¼">
            <a:extLst>
              <a:ext uri="{FF2B5EF4-FFF2-40B4-BE49-F238E27FC236}">
                <a16:creationId xmlns:a16="http://schemas.microsoft.com/office/drawing/2014/main" id="{43008C92-EADD-4377-99BE-952DDB739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030" y="4234036"/>
            <a:ext cx="3101438" cy="201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766CAC-9939-4AB7-B3D4-AABEE7C39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960" y="848410"/>
            <a:ext cx="3970120" cy="180640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223896A-ABD7-4ACE-8522-9F96F4EA81F6}"/>
              </a:ext>
            </a:extLst>
          </p:cNvPr>
          <p:cNvCxnSpPr>
            <a:cxnSpLocks/>
          </p:cNvCxnSpPr>
          <p:nvPr/>
        </p:nvCxnSpPr>
        <p:spPr>
          <a:xfrm>
            <a:off x="1000755" y="848412"/>
            <a:ext cx="10160581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2AF890-CFBF-4396-BFC4-AA4257A7C2B8}"/>
              </a:ext>
            </a:extLst>
          </p:cNvPr>
          <p:cNvCxnSpPr>
            <a:cxnSpLocks/>
          </p:cNvCxnSpPr>
          <p:nvPr/>
        </p:nvCxnSpPr>
        <p:spPr>
          <a:xfrm>
            <a:off x="1000755" y="6249971"/>
            <a:ext cx="10160581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96D0B5-CFA2-436C-BF8B-512108FFA867}"/>
              </a:ext>
            </a:extLst>
          </p:cNvPr>
          <p:cNvSpPr/>
          <p:nvPr/>
        </p:nvSpPr>
        <p:spPr>
          <a:xfrm>
            <a:off x="921920" y="926396"/>
            <a:ext cx="48205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인터넷 광고에서 블록체인의 활용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F8C8E3-9BAE-49FA-9FCB-A5D18CC4FD57}"/>
              </a:ext>
            </a:extLst>
          </p:cNvPr>
          <p:cNvSpPr/>
          <p:nvPr/>
        </p:nvSpPr>
        <p:spPr>
          <a:xfrm>
            <a:off x="921920" y="1986914"/>
            <a:ext cx="9593680" cy="3368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개인</a:t>
            </a:r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-</a:t>
            </a:r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광고주 모두의 불만사항을 </a:t>
            </a:r>
            <a:r>
              <a:rPr lang="ko-KR" altLang="en-US" sz="1600" dirty="0" err="1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블록체인을</a:t>
            </a:r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활용해 줄일 수 있음</a:t>
            </a:r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브레이브</a:t>
            </a:r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(Brave)</a:t>
            </a:r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사는 기존 인터넷 광고의 문제점을 해결하기 위해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광고주와 사용자들에게 보상할 수 있는 </a:t>
            </a:r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BAT(Basic Attention Token)</a:t>
            </a:r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를 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gradFill>
                <a:gsLst>
                  <a:gs pos="14000">
                    <a:srgbClr val="008EC0"/>
                  </a:gs>
                  <a:gs pos="85000">
                    <a:srgbClr val="7030A0"/>
                  </a:gs>
                </a:gsLst>
                <a:lin ang="13500000" scaled="1"/>
              </a:gra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발행하는 </a:t>
            </a:r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ICO(</a:t>
            </a:r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가상화폐공개</a:t>
            </a:r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)</a:t>
            </a:r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를 진행함</a:t>
            </a:r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광고주들은 중개업자 대신에 </a:t>
            </a:r>
            <a:r>
              <a:rPr lang="ko-KR" altLang="en-US" sz="1600" dirty="0" err="1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브레이브의</a:t>
            </a:r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블록체인</a:t>
            </a:r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브라우저에 직접 자신의 기업을 등록</a:t>
            </a:r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옵트인</a:t>
            </a:r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당사자가 개인 데이터 수집 허용에 동의하는 절차</a:t>
            </a:r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)</a:t>
            </a:r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을 선택한 사용자들은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gradFill>
                <a:gsLst>
                  <a:gs pos="14000">
                    <a:srgbClr val="008EC0"/>
                  </a:gs>
                  <a:gs pos="85000">
                    <a:srgbClr val="7030A0"/>
                  </a:gs>
                </a:gsLst>
                <a:lin ang="13500000" scaled="1"/>
              </a:gra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불필요한 악성소프트웨어가 없는 보다 자신에게 맞는 타겟 광고를 받음</a:t>
            </a:r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이를 통해 광고주들은 지출하는 광고 비용에 대해 더 나은 데이터를 얻을 수 있음</a:t>
            </a:r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gradFill>
                <a:gsLst>
                  <a:gs pos="14000">
                    <a:srgbClr val="008EC0"/>
                  </a:gs>
                  <a:gs pos="85000">
                    <a:srgbClr val="7030A0"/>
                  </a:gs>
                </a:gsLst>
                <a:lin ang="13500000" scaled="1"/>
              </a:gra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7D4BBC-20E8-4BE7-8D1C-C959EFAFF598}"/>
              </a:ext>
            </a:extLst>
          </p:cNvPr>
          <p:cNvSpPr txBox="1"/>
          <p:nvPr/>
        </p:nvSpPr>
        <p:spPr>
          <a:xfrm>
            <a:off x="8893943" y="578902"/>
            <a:ext cx="24825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블록체인 기술을 활용한 인터넷 광고</a:t>
            </a:r>
          </a:p>
        </p:txBody>
      </p:sp>
    </p:spTree>
    <p:extLst>
      <p:ext uri="{BB962C8B-B14F-4D97-AF65-F5344CB8AC3E}">
        <p14:creationId xmlns:p14="http://schemas.microsoft.com/office/powerpoint/2010/main" val="145586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ê´ë ¨ ì´ë¯¸ì§">
            <a:extLst>
              <a:ext uri="{FF2B5EF4-FFF2-40B4-BE49-F238E27FC236}">
                <a16:creationId xmlns:a16="http://schemas.microsoft.com/office/drawing/2014/main" id="{0A81CA17-DB32-4266-90B1-F382F2110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20" y="1374419"/>
            <a:ext cx="4092040" cy="410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1DB4FF-4D96-427B-8D90-93470EF5A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437" y="1395978"/>
            <a:ext cx="5310971" cy="4087603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223896A-ABD7-4ACE-8522-9F96F4EA81F6}"/>
              </a:ext>
            </a:extLst>
          </p:cNvPr>
          <p:cNvCxnSpPr>
            <a:cxnSpLocks/>
          </p:cNvCxnSpPr>
          <p:nvPr/>
        </p:nvCxnSpPr>
        <p:spPr>
          <a:xfrm>
            <a:off x="1000755" y="848412"/>
            <a:ext cx="10160581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2AF890-CFBF-4396-BFC4-AA4257A7C2B8}"/>
              </a:ext>
            </a:extLst>
          </p:cNvPr>
          <p:cNvCxnSpPr>
            <a:cxnSpLocks/>
          </p:cNvCxnSpPr>
          <p:nvPr/>
        </p:nvCxnSpPr>
        <p:spPr>
          <a:xfrm>
            <a:off x="1094540" y="6191467"/>
            <a:ext cx="10160581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96D0B5-CFA2-436C-BF8B-512108FFA867}"/>
              </a:ext>
            </a:extLst>
          </p:cNvPr>
          <p:cNvSpPr/>
          <p:nvPr/>
        </p:nvSpPr>
        <p:spPr>
          <a:xfrm>
            <a:off x="921920" y="926396"/>
            <a:ext cx="48205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인터넷 광고에서 블록체인의 활용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10B9AE-4B27-444A-9677-FD919967BFB1}"/>
              </a:ext>
            </a:extLst>
          </p:cNvPr>
          <p:cNvSpPr/>
          <p:nvPr/>
        </p:nvSpPr>
        <p:spPr>
          <a:xfrm>
            <a:off x="2152652" y="5531494"/>
            <a:ext cx="16305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중개업자</a:t>
            </a:r>
            <a:r>
              <a:rPr lang="en-US" altLang="ko-KR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제거</a:t>
            </a:r>
            <a:endParaRPr lang="en-US" altLang="ko-KR" sz="2000" b="1" dirty="0">
              <a:ln>
                <a:solidFill>
                  <a:schemeClr val="bg1">
                    <a:alpha val="30000"/>
                  </a:schemeClr>
                </a:solidFill>
              </a:ln>
              <a:gradFill>
                <a:gsLst>
                  <a:gs pos="14000">
                    <a:srgbClr val="008EC0"/>
                  </a:gs>
                  <a:gs pos="85000">
                    <a:srgbClr val="7030A0"/>
                  </a:gs>
                </a:gsLst>
                <a:lin ang="13500000" scaled="1"/>
              </a:gra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E8D2B7-56E7-49EA-BC01-7CFD422ACBF9}"/>
              </a:ext>
            </a:extLst>
          </p:cNvPr>
          <p:cNvSpPr/>
          <p:nvPr/>
        </p:nvSpPr>
        <p:spPr>
          <a:xfrm>
            <a:off x="6455839" y="5389501"/>
            <a:ext cx="35317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블록체인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네트워크를 활용한 </a:t>
            </a:r>
            <a:endParaRPr lang="en-US" altLang="ko-KR" sz="2000" b="1" dirty="0">
              <a:ln>
                <a:solidFill>
                  <a:schemeClr val="bg1">
                    <a:alpha val="30000"/>
                  </a:schemeClr>
                </a:solidFill>
              </a:ln>
              <a:gradFill>
                <a:gsLst>
                  <a:gs pos="14000">
                    <a:srgbClr val="008EC0"/>
                  </a:gs>
                  <a:gs pos="85000">
                    <a:srgbClr val="7030A0"/>
                  </a:gs>
                </a:gsLst>
                <a:lin ang="13500000" scaled="1"/>
              </a:gra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  <a:p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인터넷 광고시장의 개선 방향</a:t>
            </a:r>
            <a:endParaRPr lang="en-US" altLang="ko-KR" sz="2000" b="1" dirty="0">
              <a:ln>
                <a:solidFill>
                  <a:schemeClr val="bg1">
                    <a:alpha val="30000"/>
                  </a:schemeClr>
                </a:solidFill>
              </a:ln>
              <a:gradFill>
                <a:gsLst>
                  <a:gs pos="14000">
                    <a:srgbClr val="008EC0"/>
                  </a:gs>
                  <a:gs pos="85000">
                    <a:srgbClr val="7030A0"/>
                  </a:gs>
                </a:gsLst>
                <a:lin ang="13500000" scaled="1"/>
              </a:gra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861935-F058-4E24-A398-8F0C0D42B948}"/>
              </a:ext>
            </a:extLst>
          </p:cNvPr>
          <p:cNvSpPr txBox="1"/>
          <p:nvPr/>
        </p:nvSpPr>
        <p:spPr>
          <a:xfrm>
            <a:off x="8893943" y="578902"/>
            <a:ext cx="24825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블록체인 기술을 활용한 인터넷 광고</a:t>
            </a:r>
          </a:p>
        </p:txBody>
      </p:sp>
    </p:spTree>
    <p:extLst>
      <p:ext uri="{BB962C8B-B14F-4D97-AF65-F5344CB8AC3E}">
        <p14:creationId xmlns:p14="http://schemas.microsoft.com/office/powerpoint/2010/main" val="128557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20C6175-FD61-47C2-9FC0-27240CE51E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4000">
                <a:srgbClr val="008EC0">
                  <a:alpha val="50000"/>
                </a:srgbClr>
              </a:gs>
              <a:gs pos="85000">
                <a:srgbClr val="7030A0">
                  <a:alpha val="90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18BFEE0-D237-45E4-AE9F-81FDA443B731}"/>
              </a:ext>
            </a:extLst>
          </p:cNvPr>
          <p:cNvGrpSpPr/>
          <p:nvPr/>
        </p:nvGrpSpPr>
        <p:grpSpPr>
          <a:xfrm>
            <a:off x="3048000" y="2886273"/>
            <a:ext cx="6096000" cy="962345"/>
            <a:chOff x="3048000" y="2599690"/>
            <a:chExt cx="6096000" cy="96234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3E7CAE7-92D0-4B90-9943-394BCC5533CE}"/>
                </a:ext>
              </a:extLst>
            </p:cNvPr>
            <p:cNvGrpSpPr/>
            <p:nvPr/>
          </p:nvGrpSpPr>
          <p:grpSpPr>
            <a:xfrm>
              <a:off x="4152899" y="2599690"/>
              <a:ext cx="3856292" cy="707886"/>
              <a:chOff x="4152899" y="2967335"/>
              <a:chExt cx="3856292" cy="707886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827064" y="2967335"/>
                <a:ext cx="25378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000">
                    <a:solidFill>
                      <a:schemeClr val="bg1"/>
                    </a:solidFill>
                    <a:latin typeface="포천 막걸리체" panose="02030503000000000000" pitchFamily="18" charset="-127"/>
                    <a:ea typeface="포천 막걸리체" panose="02030503000000000000" pitchFamily="18" charset="-127"/>
                  </a:rPr>
                  <a:t>질문 </a:t>
                </a:r>
                <a:r>
                  <a:rPr lang="en-US" altLang="ko-KR" sz="4000">
                    <a:solidFill>
                      <a:schemeClr val="bg1"/>
                    </a:solidFill>
                    <a:latin typeface="포천 막걸리체" panose="02030503000000000000" pitchFamily="18" charset="-127"/>
                    <a:ea typeface="포천 막걸리체" panose="02030503000000000000" pitchFamily="18" charset="-127"/>
                  </a:rPr>
                  <a:t>TIME</a:t>
                </a:r>
                <a:endParaRPr lang="ko-KR" altLang="en-US" sz="2800" dirty="0">
                  <a:solidFill>
                    <a:schemeClr val="bg1"/>
                  </a:solidFill>
                  <a:latin typeface="포천 막걸리체" panose="02030503000000000000" pitchFamily="18" charset="-127"/>
                  <a:ea typeface="포천 막걸리체" panose="02030503000000000000" pitchFamily="18" charset="-127"/>
                </a:endParaRP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640F54D8-66CC-4885-81CB-19FB68A0B8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2899" y="3638746"/>
                <a:ext cx="385629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E6FAB02-AF11-46B5-BD43-B2932058D768}"/>
                </a:ext>
              </a:extLst>
            </p:cNvPr>
            <p:cNvSpPr/>
            <p:nvPr/>
          </p:nvSpPr>
          <p:spPr>
            <a:xfrm>
              <a:off x="3048000" y="3346591"/>
              <a:ext cx="6096000" cy="21544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endPara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875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C0C2E5-2465-4470-838A-403C080695E0}"/>
              </a:ext>
            </a:extLst>
          </p:cNvPr>
          <p:cNvSpPr txBox="1"/>
          <p:nvPr/>
        </p:nvSpPr>
        <p:spPr>
          <a:xfrm>
            <a:off x="893640" y="1752383"/>
            <a:ext cx="32015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210 옴니고딕 050" panose="02020603020101020101" pitchFamily="18" charset="-127"/>
                <a:ea typeface="210 옴니고딕 020" panose="02020603020101020101" pitchFamily="18" charset="-127"/>
              </a:rPr>
              <a:t>지금까지</a:t>
            </a:r>
            <a:endParaRPr lang="en-US" altLang="ko-KR" sz="3200">
              <a:solidFill>
                <a:schemeClr val="bg1"/>
              </a:solidFill>
              <a:latin typeface="210 옴니고딕 050" panose="02020603020101020101" pitchFamily="18" charset="-127"/>
              <a:ea typeface="210 옴니고딕 020" panose="02020603020101020101" pitchFamily="18" charset="-127"/>
            </a:endParaRPr>
          </a:p>
          <a:p>
            <a:r>
              <a:rPr lang="ko-KR" altLang="en-US" sz="3200">
                <a:solidFill>
                  <a:schemeClr val="bg1"/>
                </a:solidFill>
                <a:latin typeface="210 옴니고딕 050" panose="02020603020101020101" pitchFamily="18" charset="-127"/>
                <a:ea typeface="210 옴니고딕 020" panose="02020603020101020101" pitchFamily="18" charset="-127"/>
              </a:rPr>
              <a:t>발표 들어주셔서</a:t>
            </a:r>
            <a:endParaRPr lang="en-US" altLang="ko-KR" sz="3200">
              <a:solidFill>
                <a:schemeClr val="bg1"/>
              </a:solidFill>
              <a:latin typeface="210 옴니고딕 050" panose="02020603020101020101" pitchFamily="18" charset="-127"/>
              <a:ea typeface="210 옴니고딕 020" panose="02020603020101020101" pitchFamily="18" charset="-127"/>
            </a:endParaRPr>
          </a:p>
          <a:p>
            <a:r>
              <a:rPr lang="ko-KR" altLang="en-US" sz="3200">
                <a:solidFill>
                  <a:schemeClr val="bg1"/>
                </a:solidFill>
                <a:latin typeface="210 옴니고딕 050" panose="02020603020101020101" pitchFamily="18" charset="-127"/>
                <a:ea typeface="210 옴니고딕 020" panose="02020603020101020101" pitchFamily="18" charset="-127"/>
              </a:rPr>
              <a:t>감사합니다</a:t>
            </a:r>
            <a:r>
              <a:rPr lang="en-US" altLang="ko-KR" sz="3200">
                <a:solidFill>
                  <a:schemeClr val="bg1"/>
                </a:solidFill>
                <a:latin typeface="210 옴니고딕 050" panose="02020603020101020101" pitchFamily="18" charset="-127"/>
                <a:ea typeface="210 옴니고딕 020" panose="02020603020101020101" pitchFamily="18" charset="-127"/>
              </a:rPr>
              <a:t>!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4512B6-4751-4EF8-ADD2-44761B059285}"/>
              </a:ext>
            </a:extLst>
          </p:cNvPr>
          <p:cNvSpPr/>
          <p:nvPr/>
        </p:nvSpPr>
        <p:spPr>
          <a:xfrm>
            <a:off x="9666650" y="5227965"/>
            <a:ext cx="11176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-</a:t>
            </a:r>
            <a:r>
              <a:rPr lang="ko-KR" altLang="en-US" sz="40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끝</a:t>
            </a:r>
            <a:r>
              <a:rPr lang="en-US" altLang="ko-KR" sz="40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-</a:t>
            </a:r>
            <a:endParaRPr lang="en-US" altLang="ko-KR" sz="40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D819A53-97A8-4557-9151-403F6EF4DCEC}"/>
              </a:ext>
            </a:extLst>
          </p:cNvPr>
          <p:cNvCxnSpPr>
            <a:cxnSpLocks/>
          </p:cNvCxnSpPr>
          <p:nvPr/>
        </p:nvCxnSpPr>
        <p:spPr>
          <a:xfrm>
            <a:off x="4213781" y="2007909"/>
            <a:ext cx="657048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7B43CE-3237-4AAF-8E43-A9F4FD9C599F}"/>
              </a:ext>
            </a:extLst>
          </p:cNvPr>
          <p:cNvSpPr txBox="1"/>
          <p:nvPr/>
        </p:nvSpPr>
        <p:spPr>
          <a:xfrm>
            <a:off x="4620442" y="2294498"/>
            <a:ext cx="66779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210 옴니고딕 050" panose="02020603020101020101" pitchFamily="18" charset="-127"/>
                <a:ea typeface="210 옴니고딕 020" panose="02020603020101020101" pitchFamily="18" charset="-127"/>
              </a:rPr>
              <a:t>출처</a:t>
            </a:r>
            <a:endParaRPr lang="en-US" altLang="ko-KR" sz="1600" dirty="0">
              <a:solidFill>
                <a:schemeClr val="bg1"/>
              </a:solidFill>
              <a:latin typeface="210 옴니고딕 050" panose="02020603020101020101" pitchFamily="18" charset="-127"/>
              <a:ea typeface="210 옴니고딕 020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ko-KR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https://www.cbinsights.com/research/industries-disrupted-blockchain/</a:t>
            </a:r>
            <a:endParaRPr lang="en-US" altLang="ko-KR" sz="1600" dirty="0"/>
          </a:p>
          <a:p>
            <a:endParaRPr lang="en-US" altLang="ko-KR" sz="16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ko-KR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https://m.blog.naver.com/ugawa3573/221485048108</a:t>
            </a:r>
            <a:endParaRPr lang="en-US" altLang="ko-KR" sz="1600" dirty="0">
              <a:latin typeface="210 옴니고딕 050" panose="02020603020101020101" pitchFamily="18" charset="-127"/>
              <a:ea typeface="210 옴니고딕 0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173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rgbClr val="008EC0"/>
            </a:gs>
            <a:gs pos="85000">
              <a:srgbClr val="7030A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1920" y="1684211"/>
            <a:ext cx="2791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210 옴니고딕 020" panose="02020603020101020101" pitchFamily="18" charset="-127"/>
                <a:ea typeface="210 옴니고딕 050" panose="02020603020101020101" pitchFamily="18" charset="-127"/>
              </a:rPr>
              <a:t>블록체인</a:t>
            </a:r>
            <a:r>
              <a:rPr lang="en-US" altLang="ko-KR" sz="3200">
                <a:solidFill>
                  <a:schemeClr val="bg1"/>
                </a:solidFill>
                <a:latin typeface="210 옴니고딕 020" panose="02020603020101020101" pitchFamily="18" charset="-127"/>
                <a:ea typeface="210 옴니고딕 050" panose="02020603020101020101" pitchFamily="18" charset="-127"/>
              </a:rPr>
              <a:t> </a:t>
            </a:r>
          </a:p>
          <a:p>
            <a:r>
              <a:rPr lang="ko-KR" altLang="en-US" sz="3200">
                <a:solidFill>
                  <a:schemeClr val="bg1"/>
                </a:solidFill>
                <a:latin typeface="210 옴니고딕 020" panose="02020603020101020101" pitchFamily="18" charset="-127"/>
                <a:ea typeface="210 옴니고딕 050" panose="02020603020101020101" pitchFamily="18" charset="-127"/>
              </a:rPr>
              <a:t>기술을 활용한</a:t>
            </a:r>
            <a:endParaRPr lang="en-US" altLang="ko-KR" sz="3200">
              <a:solidFill>
                <a:schemeClr val="bg1"/>
              </a:solidFill>
              <a:latin typeface="210 옴니고딕 020" panose="02020603020101020101" pitchFamily="18" charset="-127"/>
              <a:ea typeface="210 옴니고딕 050" panose="02020603020101020101" pitchFamily="18" charset="-127"/>
            </a:endParaRPr>
          </a:p>
          <a:p>
            <a:r>
              <a:rPr lang="ko-KR" altLang="en-US" sz="3200">
                <a:solidFill>
                  <a:schemeClr val="bg1"/>
                </a:solidFill>
                <a:latin typeface="210 옴니고딕 020" panose="02020603020101020101" pitchFamily="18" charset="-127"/>
                <a:ea typeface="210 옴니고딕 050" panose="02020603020101020101" pitchFamily="18" charset="-127"/>
              </a:rPr>
              <a:t>인터넷 광고</a:t>
            </a:r>
            <a:endParaRPr lang="en-US" altLang="ko-KR" sz="3200">
              <a:solidFill>
                <a:schemeClr val="bg1"/>
              </a:solidFill>
              <a:latin typeface="210 옴니고딕 02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ADB346-57DE-41ED-9013-E2DA3D22BD16}"/>
              </a:ext>
            </a:extLst>
          </p:cNvPr>
          <p:cNvSpPr/>
          <p:nvPr/>
        </p:nvSpPr>
        <p:spPr>
          <a:xfrm>
            <a:off x="921920" y="1255679"/>
            <a:ext cx="167545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인터넷 윤리와 보안 개론</a:t>
            </a:r>
            <a:endParaRPr lang="en-US" altLang="ko-KR" sz="10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223896A-ABD7-4ACE-8522-9F96F4EA81F6}"/>
              </a:ext>
            </a:extLst>
          </p:cNvPr>
          <p:cNvCxnSpPr/>
          <p:nvPr/>
        </p:nvCxnSpPr>
        <p:spPr>
          <a:xfrm>
            <a:off x="3894783" y="2007909"/>
            <a:ext cx="688948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FD78016-8269-4450-A962-71710F343050}"/>
              </a:ext>
            </a:extLst>
          </p:cNvPr>
          <p:cNvGrpSpPr/>
          <p:nvPr/>
        </p:nvGrpSpPr>
        <p:grpSpPr>
          <a:xfrm>
            <a:off x="6096010" y="2789757"/>
            <a:ext cx="2645979" cy="464114"/>
            <a:chOff x="9027260" y="3354004"/>
            <a:chExt cx="2544807" cy="4641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67DD04-60C2-4A87-AF36-B7B18CCA6C3E}"/>
                </a:ext>
              </a:extLst>
            </p:cNvPr>
            <p:cNvSpPr txBox="1"/>
            <p:nvPr/>
          </p:nvSpPr>
          <p:spPr>
            <a:xfrm>
              <a:off x="9027260" y="3356453"/>
              <a:ext cx="40577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20" panose="02020603020101020101" pitchFamily="18" charset="-127"/>
                  <a:ea typeface="210 옴니고딕 020" panose="02020603020101020101" pitchFamily="18" charset="-127"/>
                </a:rPr>
                <a:t>1.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CB4333-ECF3-4A2E-9019-E093004FEE44}"/>
                </a:ext>
              </a:extLst>
            </p:cNvPr>
            <p:cNvSpPr txBox="1"/>
            <p:nvPr/>
          </p:nvSpPr>
          <p:spPr>
            <a:xfrm>
              <a:off x="9482741" y="3354004"/>
              <a:ext cx="208932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50" panose="02020603020101020101" pitchFamily="18" charset="-127"/>
                  <a:ea typeface="210 옴니고딕 020" panose="02020603020101020101" pitchFamily="18" charset="-127"/>
                </a:rPr>
                <a:t>블록체인이란</a:t>
              </a:r>
              <a:r>
                <a:rPr lang="en-US" altLang="ko-KR" sz="2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50" panose="02020603020101020101" pitchFamily="18" charset="-127"/>
                  <a:ea typeface="210 옴니고딕 020" panose="02020603020101020101" pitchFamily="18" charset="-127"/>
                </a:rPr>
                <a:t>?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88FB872-60BB-4929-B69D-C3C5409FE01C}"/>
              </a:ext>
            </a:extLst>
          </p:cNvPr>
          <p:cNvGrpSpPr/>
          <p:nvPr/>
        </p:nvGrpSpPr>
        <p:grpSpPr>
          <a:xfrm>
            <a:off x="6096000" y="3403592"/>
            <a:ext cx="4063044" cy="461665"/>
            <a:chOff x="8957410" y="3889099"/>
            <a:chExt cx="4063044" cy="4616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83C988-A7F1-4CF8-B936-CB58D4DA8952}"/>
                </a:ext>
              </a:extLst>
            </p:cNvPr>
            <p:cNvSpPr txBox="1"/>
            <p:nvPr/>
          </p:nvSpPr>
          <p:spPr>
            <a:xfrm>
              <a:off x="8957410" y="3889099"/>
              <a:ext cx="42191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20" panose="02020603020101020101" pitchFamily="18" charset="-127"/>
                  <a:ea typeface="210 옴니고딕 020" panose="02020603020101020101" pitchFamily="18" charset="-127"/>
                </a:rPr>
                <a:t>2.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D97878-0A99-4091-B9F2-B5E59160F01E}"/>
                </a:ext>
              </a:extLst>
            </p:cNvPr>
            <p:cNvSpPr txBox="1"/>
            <p:nvPr/>
          </p:nvSpPr>
          <p:spPr>
            <a:xfrm>
              <a:off x="9431010" y="3889099"/>
              <a:ext cx="35894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현 인터넷 광고의 문제점</a:t>
              </a:r>
              <a:endPara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ED2C1AB-5705-481C-9F23-39F912B64DC5}"/>
              </a:ext>
            </a:extLst>
          </p:cNvPr>
          <p:cNvSpPr txBox="1"/>
          <p:nvPr/>
        </p:nvSpPr>
        <p:spPr>
          <a:xfrm>
            <a:off x="6096000" y="4014978"/>
            <a:ext cx="42191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3.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0D2435-64C5-4C7A-A8AC-2AD1F4BA3D6A}"/>
              </a:ext>
            </a:extLst>
          </p:cNvPr>
          <p:cNvSpPr txBox="1"/>
          <p:nvPr/>
        </p:nvSpPr>
        <p:spPr>
          <a:xfrm>
            <a:off x="6569600" y="4031123"/>
            <a:ext cx="482055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인터넷 광고에서 블록체인의 활용</a:t>
            </a: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76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008EC0"/>
            </a:gs>
            <a:gs pos="100000">
              <a:srgbClr val="7030A0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2AF890-CFBF-4396-BFC4-AA4257A7C2B8}"/>
              </a:ext>
            </a:extLst>
          </p:cNvPr>
          <p:cNvCxnSpPr>
            <a:cxnSpLocks/>
          </p:cNvCxnSpPr>
          <p:nvPr/>
        </p:nvCxnSpPr>
        <p:spPr>
          <a:xfrm>
            <a:off x="1000755" y="6249971"/>
            <a:ext cx="1016058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5E6945-6109-47F8-8E1B-14D7E36EC8A5}"/>
              </a:ext>
            </a:extLst>
          </p:cNvPr>
          <p:cNvSpPr txBox="1"/>
          <p:nvPr/>
        </p:nvSpPr>
        <p:spPr>
          <a:xfrm>
            <a:off x="874786" y="1112776"/>
            <a:ext cx="1431802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01.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D12DF7-4193-4B66-AAB8-A211EB2275C3}"/>
              </a:ext>
            </a:extLst>
          </p:cNvPr>
          <p:cNvSpPr txBox="1"/>
          <p:nvPr/>
        </p:nvSpPr>
        <p:spPr>
          <a:xfrm>
            <a:off x="921920" y="2146369"/>
            <a:ext cx="283603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블록체인이란</a:t>
            </a:r>
            <a:r>
              <a:rPr lang="en-US" altLang="ko-KR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?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14BD6D-D0E0-4FFB-BC92-BD5787508733}"/>
              </a:ext>
            </a:extLst>
          </p:cNvPr>
          <p:cNvSpPr txBox="1"/>
          <p:nvPr/>
        </p:nvSpPr>
        <p:spPr>
          <a:xfrm>
            <a:off x="921919" y="3634414"/>
            <a:ext cx="3943157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블록체인에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대해 알아봄으로써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인터넷 광고에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블록체인을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적용하는 것의 이해를 돕는다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386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File:Person icon BLACK-01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064" y="2768398"/>
            <a:ext cx="2226079" cy="2368169"/>
          </a:xfrm>
          <a:prstGeom prst="rect">
            <a:avLst/>
          </a:prstGeom>
        </p:spPr>
      </p:pic>
      <p:pic>
        <p:nvPicPr>
          <p:cNvPr id="5" name="그림 4" descr="File:Person icon BLACK-01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503" y="2768398"/>
            <a:ext cx="2226079" cy="2368169"/>
          </a:xfrm>
          <a:prstGeom prst="rect">
            <a:avLst/>
          </a:prstGeom>
        </p:spPr>
      </p:pic>
      <p:pic>
        <p:nvPicPr>
          <p:cNvPr id="6" name="그림 5" descr="File:Person icon BLACK-01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20" y="2824989"/>
            <a:ext cx="2226079" cy="2368169"/>
          </a:xfrm>
          <a:prstGeom prst="rect">
            <a:avLst/>
          </a:prstGeom>
        </p:spPr>
      </p:pic>
      <p:pic>
        <p:nvPicPr>
          <p:cNvPr id="7" name="그림 6" descr="File:Person icon BLACK-01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790" y="2768399"/>
            <a:ext cx="2226079" cy="2368169"/>
          </a:xfrm>
          <a:prstGeom prst="rect">
            <a:avLst/>
          </a:prstGeom>
        </p:spPr>
      </p:pic>
      <p:pic>
        <p:nvPicPr>
          <p:cNvPr id="8" name="그림 7" descr="File:Person icon BLACK-01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129" y="2796694"/>
            <a:ext cx="2226079" cy="2368169"/>
          </a:xfrm>
          <a:prstGeom prst="rect">
            <a:avLst/>
          </a:prstGeom>
        </p:spPr>
      </p:pic>
      <p:pic>
        <p:nvPicPr>
          <p:cNvPr id="9" name="그림 8" descr="File:Person icon BLACK-01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037" y="2824989"/>
            <a:ext cx="2226079" cy="2368169"/>
          </a:xfrm>
          <a:prstGeom prst="rect">
            <a:avLst/>
          </a:prstGeom>
        </p:spPr>
      </p:pic>
      <p:pic>
        <p:nvPicPr>
          <p:cNvPr id="10" name="그림 9" descr="File:Person icon BLACK-01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567" y="2768399"/>
            <a:ext cx="2226079" cy="2368169"/>
          </a:xfrm>
          <a:prstGeom prst="rect">
            <a:avLst/>
          </a:prstGeom>
        </p:spPr>
      </p:pic>
      <p:pic>
        <p:nvPicPr>
          <p:cNvPr id="11" name="그림 10" descr="File:Person icon BLACK-01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692" y="2768401"/>
            <a:ext cx="2226079" cy="2368169"/>
          </a:xfrm>
          <a:prstGeom prst="rect">
            <a:avLst/>
          </a:prstGeom>
        </p:spPr>
      </p:pic>
      <p:pic>
        <p:nvPicPr>
          <p:cNvPr id="12" name="그림 11" descr="File:Person icon BLACK-01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87" y="2770479"/>
            <a:ext cx="2226079" cy="2368169"/>
          </a:xfrm>
          <a:prstGeom prst="rect">
            <a:avLst/>
          </a:prstGeom>
        </p:spPr>
      </p:pic>
      <p:pic>
        <p:nvPicPr>
          <p:cNvPr id="13" name="그림 12" descr="File:Person icon BLACK-01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353" y="2768398"/>
            <a:ext cx="2226079" cy="23681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68477" y="1501550"/>
            <a:ext cx="4855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0" dirty="0"/>
          </a:p>
          <a:p>
            <a:r>
              <a:rPr lang="en-US" altLang="ko-KR" sz="4000" dirty="0"/>
              <a:t>A</a:t>
            </a:r>
            <a:endParaRPr lang="ko-KR" alt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7728968" y="2117103"/>
            <a:ext cx="48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B</a:t>
            </a:r>
            <a:endParaRPr lang="ko-KR" altLang="en-US" sz="4000" dirty="0"/>
          </a:p>
        </p:txBody>
      </p:sp>
      <p:sp>
        <p:nvSpPr>
          <p:cNvPr id="17" name="타원형 설명선 16"/>
          <p:cNvSpPr/>
          <p:nvPr/>
        </p:nvSpPr>
        <p:spPr>
          <a:xfrm>
            <a:off x="986279" y="675497"/>
            <a:ext cx="3048918" cy="1795549"/>
          </a:xfrm>
          <a:prstGeom prst="wedgeEllipseCallout">
            <a:avLst>
              <a:gd name="adj1" fmla="val 41987"/>
              <a:gd name="adj2" fmla="val 726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chemeClr val="tx1"/>
                </a:solidFill>
              </a:rPr>
              <a:t>B</a:t>
            </a:r>
            <a:r>
              <a:rPr lang="ko-KR" altLang="en-US" sz="2500" dirty="0">
                <a:solidFill>
                  <a:schemeClr val="tx1"/>
                </a:solidFill>
              </a:rPr>
              <a:t>에게 </a:t>
            </a:r>
            <a:r>
              <a:rPr lang="en-US" altLang="ko-KR" sz="2500" dirty="0">
                <a:solidFill>
                  <a:schemeClr val="tx1"/>
                </a:solidFill>
              </a:rPr>
              <a:t>10</a:t>
            </a:r>
            <a:r>
              <a:rPr lang="ko-KR" altLang="en-US" sz="2500" dirty="0">
                <a:solidFill>
                  <a:schemeClr val="tx1"/>
                </a:solidFill>
              </a:rPr>
              <a:t>만원 송금</a:t>
            </a:r>
            <a:r>
              <a:rPr lang="en-US" altLang="ko-KR" sz="2500" dirty="0">
                <a:solidFill>
                  <a:schemeClr val="tx1"/>
                </a:solidFill>
              </a:rPr>
              <a:t>!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2756" y="5453149"/>
            <a:ext cx="881149" cy="831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26584" y="5433919"/>
            <a:ext cx="881149" cy="831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728295" y="5349101"/>
            <a:ext cx="881149" cy="831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943487" y="5349100"/>
            <a:ext cx="881149" cy="831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388261" y="5351706"/>
            <a:ext cx="881149" cy="831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068329" y="5349099"/>
            <a:ext cx="881149" cy="831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983781" y="5372227"/>
            <a:ext cx="881149" cy="831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733114" y="5380147"/>
            <a:ext cx="881149" cy="831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25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93943" y="578902"/>
            <a:ext cx="24825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블록체인 기술을 활용한 인터넷 광고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223896A-ABD7-4ACE-8522-9F96F4EA81F6}"/>
              </a:ext>
            </a:extLst>
          </p:cNvPr>
          <p:cNvCxnSpPr>
            <a:cxnSpLocks/>
          </p:cNvCxnSpPr>
          <p:nvPr/>
        </p:nvCxnSpPr>
        <p:spPr>
          <a:xfrm>
            <a:off x="1000755" y="848412"/>
            <a:ext cx="10160581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2AF890-CFBF-4396-BFC4-AA4257A7C2B8}"/>
              </a:ext>
            </a:extLst>
          </p:cNvPr>
          <p:cNvCxnSpPr>
            <a:cxnSpLocks/>
          </p:cNvCxnSpPr>
          <p:nvPr/>
        </p:nvCxnSpPr>
        <p:spPr>
          <a:xfrm>
            <a:off x="1000755" y="6249971"/>
            <a:ext cx="10160581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96D0B5-CFA2-436C-BF8B-512108FFA867}"/>
              </a:ext>
            </a:extLst>
          </p:cNvPr>
          <p:cNvSpPr/>
          <p:nvPr/>
        </p:nvSpPr>
        <p:spPr>
          <a:xfrm>
            <a:off x="921920" y="926396"/>
            <a:ext cx="21723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블록체인이란</a:t>
            </a:r>
            <a:r>
              <a:rPr lang="en-US" altLang="ko-KR" sz="240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?</a:t>
            </a:r>
            <a:endParaRPr lang="en-US" altLang="ko-KR" sz="2400" dirty="0">
              <a:ln>
                <a:solidFill>
                  <a:schemeClr val="bg1">
                    <a:alpha val="30000"/>
                  </a:schemeClr>
                </a:solidFill>
              </a:ln>
              <a:gradFill>
                <a:gsLst>
                  <a:gs pos="14000">
                    <a:srgbClr val="008EC0"/>
                  </a:gs>
                  <a:gs pos="85000">
                    <a:srgbClr val="7030A0"/>
                  </a:gs>
                </a:gsLst>
                <a:lin ang="13500000" scaled="1"/>
              </a:gra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ECBDDA-A865-4FC3-8BA0-ED12D585FDAA}"/>
              </a:ext>
            </a:extLst>
          </p:cNvPr>
          <p:cNvSpPr/>
          <p:nvPr/>
        </p:nvSpPr>
        <p:spPr>
          <a:xfrm>
            <a:off x="921920" y="1929326"/>
            <a:ext cx="6050380" cy="2999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블록에 데이터를 담아 체인 형태로 연결</a:t>
            </a:r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수많은 컴퓨터에 동시에 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gradFill>
                <a:gsLst>
                  <a:gs pos="14000">
                    <a:srgbClr val="008EC0"/>
                  </a:gs>
                  <a:gs pos="85000">
                    <a:srgbClr val="7030A0"/>
                  </a:gs>
                </a:gsLst>
                <a:lin ang="13500000" scaled="1"/>
              </a:gra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이를 복제해 저장하는 </a:t>
            </a:r>
            <a:r>
              <a:rPr lang="ko-KR" altLang="en-US" sz="1600" dirty="0" err="1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분산형</a:t>
            </a:r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데이터 저장 기술이다</a:t>
            </a:r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공공 거래 </a:t>
            </a:r>
            <a:r>
              <a:rPr lang="ko-KR" altLang="en-US" sz="1600" dirty="0" err="1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장부라고도</a:t>
            </a:r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부른다</a:t>
            </a:r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중앙 </a:t>
            </a:r>
            <a:r>
              <a:rPr lang="ko-KR" altLang="en-US" sz="1600" dirty="0" err="1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집중형</a:t>
            </a:r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서버에 거래 기록을 보관하지 않고 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gradFill>
                <a:gsLst>
                  <a:gs pos="14000">
                    <a:srgbClr val="008EC0"/>
                  </a:gs>
                  <a:gs pos="85000">
                    <a:srgbClr val="7030A0"/>
                  </a:gs>
                </a:gsLst>
                <a:lin ang="13500000" scaled="1"/>
              </a:gra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거래에 참여하는 모든 사용자에게 거래 내역을 보내 주며</a:t>
            </a:r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거래 때마다 모든 거래 참여자들이 정보를 공유하고 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gradFill>
                <a:gsLst>
                  <a:gs pos="14000">
                    <a:srgbClr val="008EC0"/>
                  </a:gs>
                  <a:gs pos="85000">
                    <a:srgbClr val="7030A0"/>
                  </a:gs>
                </a:gsLst>
                <a:lin ang="13500000" scaled="1"/>
              </a:gra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이를 대조해 데이터 위조나 변조를 할 수 없도록 돼 있다</a:t>
            </a:r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5D4A66-E3EC-4BA0-8DA0-2EB7AA62FBE9}"/>
              </a:ext>
            </a:extLst>
          </p:cNvPr>
          <p:cNvSpPr/>
          <p:nvPr/>
        </p:nvSpPr>
        <p:spPr>
          <a:xfrm>
            <a:off x="7304190" y="6273024"/>
            <a:ext cx="38571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출처</a:t>
            </a:r>
            <a:r>
              <a:rPr lang="en-US" altLang="ko-KR" sz="90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: [</a:t>
            </a:r>
            <a:r>
              <a:rPr lang="ko-KR" altLang="en-US" sz="90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네이버 지식백과</a:t>
            </a:r>
            <a:r>
              <a:rPr lang="en-US" altLang="ko-KR" sz="90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] </a:t>
            </a:r>
            <a:r>
              <a:rPr lang="ko-KR" altLang="en-US" sz="90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블록체인 </a:t>
            </a:r>
            <a:r>
              <a:rPr lang="en-US" altLang="ko-KR" sz="90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(</a:t>
            </a:r>
            <a:r>
              <a:rPr lang="ko-KR" altLang="en-US" sz="90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시사상식사전</a:t>
            </a:r>
            <a:r>
              <a:rPr lang="en-US" altLang="ko-KR" sz="90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, pmg </a:t>
            </a:r>
            <a:r>
              <a:rPr lang="ko-KR" altLang="en-US" sz="90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지식엔진연구소</a:t>
            </a:r>
            <a:r>
              <a:rPr lang="en-US" altLang="ko-KR" sz="90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714230D-4682-46F2-9A3D-CFCC37476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285" y="879602"/>
            <a:ext cx="5347317" cy="534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8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008EC0"/>
            </a:gs>
            <a:gs pos="100000">
              <a:srgbClr val="7030A0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2AF890-CFBF-4396-BFC4-AA4257A7C2B8}"/>
              </a:ext>
            </a:extLst>
          </p:cNvPr>
          <p:cNvCxnSpPr>
            <a:cxnSpLocks/>
          </p:cNvCxnSpPr>
          <p:nvPr/>
        </p:nvCxnSpPr>
        <p:spPr>
          <a:xfrm>
            <a:off x="1000755" y="6249971"/>
            <a:ext cx="1016058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5E6945-6109-47F8-8E1B-14D7E36EC8A5}"/>
              </a:ext>
            </a:extLst>
          </p:cNvPr>
          <p:cNvSpPr txBox="1"/>
          <p:nvPr/>
        </p:nvSpPr>
        <p:spPr>
          <a:xfrm>
            <a:off x="874786" y="1112776"/>
            <a:ext cx="1402948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02.</a:t>
            </a:r>
            <a:endParaRPr lang="en-US" altLang="ko-KR" sz="7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D12DF7-4193-4B66-AAB8-A211EB2275C3}"/>
              </a:ext>
            </a:extLst>
          </p:cNvPr>
          <p:cNvSpPr txBox="1"/>
          <p:nvPr/>
        </p:nvSpPr>
        <p:spPr>
          <a:xfrm>
            <a:off x="921920" y="2146369"/>
            <a:ext cx="472116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현 인터넷 광고의 문제점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14BD6D-D0E0-4FFB-BC92-BD5787508733}"/>
              </a:ext>
            </a:extLst>
          </p:cNvPr>
          <p:cNvSpPr txBox="1"/>
          <p:nvPr/>
        </p:nvSpPr>
        <p:spPr>
          <a:xfrm>
            <a:off x="921920" y="3458568"/>
            <a:ext cx="4352474" cy="18550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현 인터넷 광고의 문제점을 알아봄으로써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그 문제점을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블록체인을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활용해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개선하는 것의 필요성을 알아본다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140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ìì±ì½ëì ëí ì´ë¯¸ì§ ê²ìê²°ê³¼">
            <a:extLst>
              <a:ext uri="{FF2B5EF4-FFF2-40B4-BE49-F238E27FC236}">
                <a16:creationId xmlns:a16="http://schemas.microsoft.com/office/drawing/2014/main" id="{BE77A6F6-5A45-4550-B318-ED4B5AC9D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589" y="4342633"/>
            <a:ext cx="3383232" cy="179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223896A-ABD7-4ACE-8522-9F96F4EA81F6}"/>
              </a:ext>
            </a:extLst>
          </p:cNvPr>
          <p:cNvCxnSpPr>
            <a:cxnSpLocks/>
          </p:cNvCxnSpPr>
          <p:nvPr/>
        </p:nvCxnSpPr>
        <p:spPr>
          <a:xfrm>
            <a:off x="1000755" y="848412"/>
            <a:ext cx="10160581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2AF890-CFBF-4396-BFC4-AA4257A7C2B8}"/>
              </a:ext>
            </a:extLst>
          </p:cNvPr>
          <p:cNvCxnSpPr>
            <a:cxnSpLocks/>
          </p:cNvCxnSpPr>
          <p:nvPr/>
        </p:nvCxnSpPr>
        <p:spPr>
          <a:xfrm>
            <a:off x="1000755" y="6249971"/>
            <a:ext cx="10160581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96D0B5-CFA2-436C-BF8B-512108FFA867}"/>
              </a:ext>
            </a:extLst>
          </p:cNvPr>
          <p:cNvSpPr/>
          <p:nvPr/>
        </p:nvSpPr>
        <p:spPr>
          <a:xfrm>
            <a:off x="1000755" y="1019537"/>
            <a:ext cx="3589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현 인터넷 광고의 문제점</a:t>
            </a:r>
            <a:endParaRPr lang="en-US" altLang="ko-KR" sz="2400" dirty="0">
              <a:ln>
                <a:solidFill>
                  <a:schemeClr val="bg1">
                    <a:alpha val="30000"/>
                  </a:schemeClr>
                </a:solidFill>
              </a:ln>
              <a:gradFill>
                <a:gsLst>
                  <a:gs pos="14000">
                    <a:srgbClr val="008EC0"/>
                  </a:gs>
                  <a:gs pos="85000">
                    <a:srgbClr val="7030A0"/>
                  </a:gs>
                </a:gsLst>
                <a:lin ang="13500000" scaled="1"/>
              </a:gra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C2B288-D02B-449A-9D35-F8E67CA97E4C}"/>
              </a:ext>
            </a:extLst>
          </p:cNvPr>
          <p:cNvSpPr/>
          <p:nvPr/>
        </p:nvSpPr>
        <p:spPr>
          <a:xfrm>
            <a:off x="921920" y="2113992"/>
            <a:ext cx="9593680" cy="263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사용자들은 웹 페이지 로딩에 많은 모바일 데이터를 사용하게 됨 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gradFill>
                <a:gsLst>
                  <a:gs pos="14000">
                    <a:srgbClr val="008EC0"/>
                  </a:gs>
                  <a:gs pos="85000">
                    <a:srgbClr val="7030A0"/>
                  </a:gs>
                </a:gsLst>
                <a:lin ang="13500000" scaled="1"/>
              </a:gra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광고주와 소비자들은 광고를 주고받는데 있어 적절히 규격화된 합의 절차가 없어 고통 받게 됨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gradFill>
                <a:gsLst>
                  <a:gs pos="14000">
                    <a:srgbClr val="008EC0"/>
                  </a:gs>
                  <a:gs pos="85000">
                    <a:srgbClr val="7030A0"/>
                  </a:gs>
                </a:gsLst>
                <a:lin ang="13500000" scaled="1"/>
              </a:gra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광고 중개업자들은 쿠키나 사용자가 접속하는 </a:t>
            </a:r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IP, </a:t>
            </a:r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계정정보 확보를 위해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gradFill>
                <a:gsLst>
                  <a:gs pos="14000">
                    <a:srgbClr val="008EC0"/>
                  </a:gs>
                  <a:gs pos="85000">
                    <a:srgbClr val="7030A0"/>
                  </a:gs>
                </a:gsLst>
                <a:lin ang="13500000" scaled="1"/>
              </a:gra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   </a:t>
            </a:r>
            <a:r>
              <a:rPr lang="ko-KR" altLang="en-US" sz="1600" dirty="0" err="1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낚시성</a:t>
            </a:r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링크</a:t>
            </a:r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불필요한 동의절차</a:t>
            </a:r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쿠키 등</a:t>
            </a:r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)</a:t>
            </a:r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를 거치도록 하고 있음</a:t>
            </a:r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   </a:t>
            </a:r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심지어 악성코드를 심어 개인정보가 무분별하게 노출되는 위험에 빠뜨리기도 함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gradFill>
                <a:gsLst>
                  <a:gs pos="14000">
                    <a:srgbClr val="008EC0"/>
                  </a:gs>
                  <a:gs pos="85000">
                    <a:srgbClr val="7030A0"/>
                  </a:gs>
                </a:gsLst>
                <a:lin ang="13500000" scaled="1"/>
              </a:gra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끊임없이 광고로 유도하고 해당 광고에 관심이 없음에도 불구하고 강제로 그 광고를 페이지에 게시함으로써 페이지 로딩 속도를 느리게 하고 모바일</a:t>
            </a:r>
            <a:r>
              <a:rPr lang="en-US" altLang="ko-KR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/</a:t>
            </a:r>
            <a:r>
              <a:rPr lang="ko-KR" altLang="en-US" sz="1600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웹 데이터를 잡아먹음</a:t>
            </a:r>
            <a:endParaRPr lang="en-US" altLang="ko-KR" sz="1600" dirty="0">
              <a:ln>
                <a:solidFill>
                  <a:schemeClr val="bg1">
                    <a:alpha val="30000"/>
                  </a:schemeClr>
                </a:solidFill>
              </a:ln>
              <a:gradFill>
                <a:gsLst>
                  <a:gs pos="14000">
                    <a:srgbClr val="008EC0"/>
                  </a:gs>
                  <a:gs pos="85000">
                    <a:srgbClr val="7030A0"/>
                  </a:gs>
                </a:gsLst>
                <a:lin ang="13500000" scaled="1"/>
              </a:gra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pic>
        <p:nvPicPr>
          <p:cNvPr id="1028" name="Picture 4" descr="ì¸í°ë· ì¿ í¤ì ëí ì´ë¯¸ì§ ê²ìê²°ê³¼">
            <a:extLst>
              <a:ext uri="{FF2B5EF4-FFF2-40B4-BE49-F238E27FC236}">
                <a16:creationId xmlns:a16="http://schemas.microsoft.com/office/drawing/2014/main" id="{FD950555-CDB8-4E41-BF7C-80F7FAF50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843" y="1071821"/>
            <a:ext cx="1711514" cy="176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F9BE11-F8A0-4949-8BA5-A03909D2A80A}"/>
              </a:ext>
            </a:extLst>
          </p:cNvPr>
          <p:cNvSpPr txBox="1"/>
          <p:nvPr/>
        </p:nvSpPr>
        <p:spPr>
          <a:xfrm>
            <a:off x="8893943" y="578902"/>
            <a:ext cx="24825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블록체인 기술을 활용한 인터넷 광고</a:t>
            </a:r>
          </a:p>
        </p:txBody>
      </p:sp>
    </p:spTree>
    <p:extLst>
      <p:ext uri="{BB962C8B-B14F-4D97-AF65-F5344CB8AC3E}">
        <p14:creationId xmlns:p14="http://schemas.microsoft.com/office/powerpoint/2010/main" val="112825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223896A-ABD7-4ACE-8522-9F96F4EA81F6}"/>
              </a:ext>
            </a:extLst>
          </p:cNvPr>
          <p:cNvCxnSpPr>
            <a:cxnSpLocks/>
          </p:cNvCxnSpPr>
          <p:nvPr/>
        </p:nvCxnSpPr>
        <p:spPr>
          <a:xfrm>
            <a:off x="1000755" y="848412"/>
            <a:ext cx="10160581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2AF890-CFBF-4396-BFC4-AA4257A7C2B8}"/>
              </a:ext>
            </a:extLst>
          </p:cNvPr>
          <p:cNvCxnSpPr>
            <a:cxnSpLocks/>
          </p:cNvCxnSpPr>
          <p:nvPr/>
        </p:nvCxnSpPr>
        <p:spPr>
          <a:xfrm>
            <a:off x="1000755" y="6249971"/>
            <a:ext cx="10160581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89ADDF8-FA42-4203-8BBC-4883E2752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747" y="1250557"/>
            <a:ext cx="5740723" cy="459726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A45DCB-6EAD-4921-9D55-43AA3650664C}"/>
              </a:ext>
            </a:extLst>
          </p:cNvPr>
          <p:cNvSpPr/>
          <p:nvPr/>
        </p:nvSpPr>
        <p:spPr>
          <a:xfrm>
            <a:off x="1000755" y="1026451"/>
            <a:ext cx="3589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현 인터넷 광고의 문제점</a:t>
            </a:r>
            <a:endParaRPr lang="en-US" altLang="ko-KR" sz="2400" dirty="0">
              <a:ln>
                <a:solidFill>
                  <a:schemeClr val="bg1">
                    <a:alpha val="30000"/>
                  </a:schemeClr>
                </a:solidFill>
              </a:ln>
              <a:gradFill>
                <a:gsLst>
                  <a:gs pos="14000">
                    <a:srgbClr val="008EC0"/>
                  </a:gs>
                  <a:gs pos="85000">
                    <a:srgbClr val="7030A0"/>
                  </a:gs>
                </a:gsLst>
                <a:lin ang="13500000" scaled="1"/>
              </a:gra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13626-0311-47BD-8E03-496B833AE546}"/>
              </a:ext>
            </a:extLst>
          </p:cNvPr>
          <p:cNvSpPr txBox="1"/>
          <p:nvPr/>
        </p:nvSpPr>
        <p:spPr>
          <a:xfrm>
            <a:off x="8893943" y="578902"/>
            <a:ext cx="24825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블록체인 기술을 활용한 인터넷 광고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79E223-E11C-4055-98B8-DEDB95FF9C0D}"/>
              </a:ext>
            </a:extLst>
          </p:cNvPr>
          <p:cNvSpPr/>
          <p:nvPr/>
        </p:nvSpPr>
        <p:spPr>
          <a:xfrm>
            <a:off x="3911496" y="5671822"/>
            <a:ext cx="38392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기존 인터넷 광고시장의 문제점</a:t>
            </a:r>
            <a:endParaRPr lang="en-US" altLang="ko-KR" sz="2000" b="1" dirty="0">
              <a:ln>
                <a:solidFill>
                  <a:schemeClr val="bg1">
                    <a:alpha val="30000"/>
                  </a:schemeClr>
                </a:solidFill>
              </a:ln>
              <a:gradFill>
                <a:gsLst>
                  <a:gs pos="14000">
                    <a:srgbClr val="008EC0"/>
                  </a:gs>
                  <a:gs pos="85000">
                    <a:srgbClr val="7030A0"/>
                  </a:gs>
                </a:gsLst>
                <a:lin ang="13500000" scaled="1"/>
              </a:gra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44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008EC0"/>
            </a:gs>
            <a:gs pos="100000">
              <a:srgbClr val="7030A0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2AF890-CFBF-4396-BFC4-AA4257A7C2B8}"/>
              </a:ext>
            </a:extLst>
          </p:cNvPr>
          <p:cNvCxnSpPr>
            <a:cxnSpLocks/>
          </p:cNvCxnSpPr>
          <p:nvPr/>
        </p:nvCxnSpPr>
        <p:spPr>
          <a:xfrm>
            <a:off x="1000755" y="6249971"/>
            <a:ext cx="1016058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5E6945-6109-47F8-8E1B-14D7E36EC8A5}"/>
              </a:ext>
            </a:extLst>
          </p:cNvPr>
          <p:cNvSpPr txBox="1"/>
          <p:nvPr/>
        </p:nvSpPr>
        <p:spPr>
          <a:xfrm>
            <a:off x="874786" y="1112776"/>
            <a:ext cx="1402948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03.</a:t>
            </a:r>
            <a:endParaRPr lang="en-US" altLang="ko-KR" sz="7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D12DF7-4193-4B66-AAB8-A211EB2275C3}"/>
              </a:ext>
            </a:extLst>
          </p:cNvPr>
          <p:cNvSpPr txBox="1"/>
          <p:nvPr/>
        </p:nvSpPr>
        <p:spPr>
          <a:xfrm>
            <a:off x="921920" y="2146369"/>
            <a:ext cx="636263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인터넷 광고에서 블록체인의 활용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D778C-4AF4-49DD-8231-B1EA832B3A7E}"/>
              </a:ext>
            </a:extLst>
          </p:cNvPr>
          <p:cNvSpPr txBox="1"/>
          <p:nvPr/>
        </p:nvSpPr>
        <p:spPr>
          <a:xfrm>
            <a:off x="921920" y="3634414"/>
            <a:ext cx="5105885" cy="18550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인터넷 광고에서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블록체인의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활용법을 알아본 후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블록체인을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이용해 인터넷 광고시장을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개선할 수 있는 가능성을 본다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128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433</Words>
  <Application>Microsoft Office PowerPoint</Application>
  <PresentationFormat>와이드스크린</PresentationFormat>
  <Paragraphs>82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210 옴니고딕 020</vt:lpstr>
      <vt:lpstr>210 옴니고딕 040</vt:lpstr>
      <vt:lpstr>210 옴니고딕 050</vt:lpstr>
      <vt:lpstr>맑은 고딕</vt:lpstr>
      <vt:lpstr>포천 막걸리체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윤상림</dc:creator>
  <cp:lastModifiedBy>황 지우</cp:lastModifiedBy>
  <cp:revision>44</cp:revision>
  <dcterms:created xsi:type="dcterms:W3CDTF">2017-02-13T02:19:29Z</dcterms:created>
  <dcterms:modified xsi:type="dcterms:W3CDTF">2019-05-19T19:53:38Z</dcterms:modified>
</cp:coreProperties>
</file>