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9" r:id="rId2"/>
    <p:sldId id="402" r:id="rId3"/>
    <p:sldId id="405" r:id="rId4"/>
    <p:sldId id="406" r:id="rId5"/>
    <p:sldId id="408" r:id="rId6"/>
    <p:sldId id="407" r:id="rId7"/>
    <p:sldId id="420" r:id="rId8"/>
    <p:sldId id="409" r:id="rId9"/>
    <p:sldId id="410" r:id="rId10"/>
    <p:sldId id="411" r:id="rId11"/>
    <p:sldId id="413" r:id="rId12"/>
    <p:sldId id="421" r:id="rId13"/>
    <p:sldId id="412" r:id="rId14"/>
    <p:sldId id="416" r:id="rId15"/>
    <p:sldId id="415" r:id="rId16"/>
    <p:sldId id="417" r:id="rId17"/>
    <p:sldId id="418" r:id="rId18"/>
    <p:sldId id="414" r:id="rId19"/>
    <p:sldId id="343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76"/>
    <p:restoredTop sz="96327"/>
  </p:normalViewPr>
  <p:slideViewPr>
    <p:cSldViewPr snapToGrid="0">
      <p:cViewPr varScale="1">
        <p:scale>
          <a:sx n="123" d="100"/>
          <a:sy n="123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5912-300E-E04D-BAD9-F8F9C6209E49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C67F-2B24-A44D-AFBC-3C1A09E085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6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949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8651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927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1B8D2-C6BF-A631-0D20-E63E1F38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866C2-56A0-5FBC-F1DF-F17E3EAE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4D6C-3DB4-F66F-053C-3D07634A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EABB9-8DE9-C3D0-1F1D-9068BCA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DE56E-C7EC-B063-5727-8EC5361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1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B198-30D6-1211-3A43-9786689A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82D5B-D434-BD35-F7BC-1DF0CC8F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414D-1911-5003-E9B7-EC4290B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496D1-7D2C-1F7C-0FD4-2D658E26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FF8D-49C3-21D0-B0C4-B19BA58A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49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8EF17-06D2-503E-FD86-D5FBAE210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32063-D957-8A27-2912-A01456EC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A2AA7-692D-983A-A6E4-3C822AA1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ECB9B-DD22-F780-F075-F10EAEE8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7519C-20F8-827E-B5FD-2B7BFC7E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19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1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0861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A0F0-0F7E-82A3-DAD8-2C211C8F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9543-1606-1D13-9792-1EC4DE71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946F6-5034-A4F9-7DA2-B73716D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5AF3F-01DE-4C97-0DFA-66EB2ACC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00E6D-1C38-D99F-6940-C3259BB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FCDF-17B9-E58F-DDA6-EF2EC4C4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4FA52-23B8-2330-C22D-20D06059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0FF0-8656-5CCA-37C5-D814FA6E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47EB9-7B1E-F6C3-A9B0-F6A3C4AB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FAE18-5828-985E-BD1E-D7B895C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03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FD41-2F16-3B09-0B97-F08C949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F8229-64AC-B536-EABD-93B58A4C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F281A-C6F7-26A3-BB21-7A2A2013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4BA3-8798-7E05-DB59-0D9517B6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0C9F-623A-41ED-F2AD-F33A944E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6F8B5-033D-EB72-A087-3CC10690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2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E350-8203-B546-7C97-D4ABFC6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4A0E-1E92-1C2E-6098-84CE8F83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0482B-2259-2B26-1CD5-3B9DFAFF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C38BC-0A80-DBB9-715D-D55A2246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5F929-A0C5-FF49-0C50-E287EA45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513A8-3A71-42F7-4A59-043F5D8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8265C-6149-CA74-3F4E-5409ED0E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47272-30CA-A7F9-FDC0-7693B96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1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078C-56C2-36C0-C8A6-9061F14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D2F44-B8EB-1AAD-39DC-BC78508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E4335-550F-9151-B3F7-E6D06B24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258236-8EA7-63CD-F6FD-1BA7354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71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CAC467-0CE7-966A-A60F-BA0173AC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48183-5349-C20E-3479-B9BBE4EB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BFF1-A3A7-EC7E-BCD1-E63BC761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4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C45A-FD66-8B5C-7FF1-33B52474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BF17A-6492-EEA4-B8AD-2EEF24B5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6C85E-45B3-4F1C-FFC2-D48BA372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70E7C-4EA4-AB0E-450B-64617421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55CB1-E581-970E-792D-B7EFE729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BD408-54A2-4886-1E22-0B0CE7A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08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6D97-C783-6946-1825-BCB45E6A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0B156-825A-04D8-E2FB-8175AC1B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466FA-1526-E228-883B-937F1035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0A1FD-F1A2-B500-DCB6-06DAC91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23ED8-0A2A-20D8-932A-C84DEC94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90C7D-CCC6-D43C-AE3B-CBA83D70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432E3-A0D7-C616-5892-181B7E78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6C311-EC0C-F1E2-D37F-20E78E4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59204-1C46-4FFE-89B2-E0C4FBA18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969A-AC56-3E49-8ED1-2610A6F30547}" type="datetimeFigureOut">
              <a:rPr kumimoji="1" lang="ko-Kore-KR" altLang="en-US" smtClean="0"/>
              <a:t>2024. 2. 29.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811E7-AC23-D65F-32C8-17936B36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708AF-4BBF-7A50-EB33-94B66F45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5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20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63201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Grover’s Collision Search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03530" y="436919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600" b="1" dirty="0"/>
              <a:t>장경배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0C9C-69D3-35D2-21E8-D70BD0CA0CF3}"/>
              </a:ext>
            </a:extLst>
          </p:cNvPr>
          <p:cNvSpPr txBox="1"/>
          <p:nvPr/>
        </p:nvSpPr>
        <p:spPr>
          <a:xfrm>
            <a:off x="4595379" y="3806000"/>
            <a:ext cx="305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https://youtu.be/dJ72fdFtBrs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42052" y="1285815"/>
                <a:ext cx="11633247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Level 4 (SHA2/3-384)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292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285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Level 5 (AES-256)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285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2" y="1285815"/>
                <a:ext cx="11633247" cy="1208664"/>
              </a:xfrm>
              <a:prstGeom prst="rect">
                <a:avLst/>
              </a:prstGeom>
              <a:blipFill>
                <a:blip r:embed="rId2"/>
                <a:stretch>
                  <a:fillRect l="-763" t="-31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5" y="3279005"/>
            <a:ext cx="4826049" cy="159493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45C0705-63FF-AEAB-477F-78EDFA84C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855" y="2625697"/>
            <a:ext cx="5308654" cy="2614618"/>
          </a:xfrm>
          <a:prstGeom prst="rect">
            <a:avLst/>
          </a:prstGeom>
        </p:spPr>
      </p:pic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761E561-BAD5-B1C7-C1F2-FBE0FB88E4F9}"/>
              </a:ext>
            </a:extLst>
          </p:cNvPr>
          <p:cNvSpPr/>
          <p:nvPr/>
        </p:nvSpPr>
        <p:spPr>
          <a:xfrm>
            <a:off x="774442" y="4372100"/>
            <a:ext cx="4583454" cy="23722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791C7A-B75D-BFB1-560F-387498A5BA47}"/>
              </a:ext>
            </a:extLst>
          </p:cNvPr>
          <p:cNvSpPr/>
          <p:nvPr/>
        </p:nvSpPr>
        <p:spPr>
          <a:xfrm>
            <a:off x="6240855" y="3810709"/>
            <a:ext cx="5095840" cy="6773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67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42052" y="1285815"/>
                <a:ext cx="11633247" cy="120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Level 4 (SHA2/3-384)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292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ko-KR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285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Level 5 (AES-256)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285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2" y="1285815"/>
                <a:ext cx="11633247" cy="1208664"/>
              </a:xfrm>
              <a:prstGeom prst="rect">
                <a:avLst/>
              </a:prstGeom>
              <a:blipFill>
                <a:blip r:embed="rId2"/>
                <a:stretch>
                  <a:fillRect l="-763" t="-31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945C0705-63FF-AEAB-477F-78EDFA8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855" y="2625697"/>
            <a:ext cx="5308654" cy="2614618"/>
          </a:xfrm>
          <a:prstGeom prst="rect">
            <a:avLst/>
          </a:prstGeom>
        </p:spPr>
      </p:pic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791C7A-B75D-BFB1-560F-387498A5BA47}"/>
              </a:ext>
            </a:extLst>
          </p:cNvPr>
          <p:cNvSpPr/>
          <p:nvPr/>
        </p:nvSpPr>
        <p:spPr>
          <a:xfrm>
            <a:off x="6240855" y="3810709"/>
            <a:ext cx="5095840" cy="6773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3038FA-86A7-7B2B-B9DC-60BADA31D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449" y="3154434"/>
            <a:ext cx="4826049" cy="1594933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61AAEC1-9142-F58E-EC65-2CF65F595F7C}"/>
              </a:ext>
            </a:extLst>
          </p:cNvPr>
          <p:cNvSpPr/>
          <p:nvPr/>
        </p:nvSpPr>
        <p:spPr>
          <a:xfrm>
            <a:off x="1324736" y="4050878"/>
            <a:ext cx="4583454" cy="4245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54C8F-20DF-49F5-930C-F34F7E5EB6DA}"/>
              </a:ext>
            </a:extLst>
          </p:cNvPr>
          <p:cNvSpPr txBox="1"/>
          <p:nvPr/>
        </p:nvSpPr>
        <p:spPr>
          <a:xfrm>
            <a:off x="279172" y="406954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9AB5B9C-7A85-9298-4D8A-4D235DC1738A}"/>
              </a:ext>
            </a:extLst>
          </p:cNvPr>
          <p:cNvCxnSpPr/>
          <p:nvPr/>
        </p:nvCxnSpPr>
        <p:spPr>
          <a:xfrm flipH="1">
            <a:off x="743213" y="4599992"/>
            <a:ext cx="56220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35C59B1-64B4-04C8-35A0-6F1522C700FE}"/>
              </a:ext>
            </a:extLst>
          </p:cNvPr>
          <p:cNvSpPr txBox="1"/>
          <p:nvPr/>
        </p:nvSpPr>
        <p:spPr>
          <a:xfrm>
            <a:off x="-65317" y="4417359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Level 5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1482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4203F48-7E88-E128-5D81-163677380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5" y="1524465"/>
            <a:ext cx="11074730" cy="2628996"/>
          </a:xfrm>
          <a:prstGeom prst="rect">
            <a:avLst/>
          </a:prstGeom>
        </p:spPr>
      </p:pic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48B7F2F7-7DD1-E867-33EB-B312A4472545}"/>
              </a:ext>
            </a:extLst>
          </p:cNvPr>
          <p:cNvCxnSpPr>
            <a:cxnSpLocks/>
          </p:cNvCxnSpPr>
          <p:nvPr/>
        </p:nvCxnSpPr>
        <p:spPr>
          <a:xfrm>
            <a:off x="5484673" y="3862135"/>
            <a:ext cx="546107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4D678561-0968-4DA3-7012-6FCC82493391}"/>
              </a:ext>
            </a:extLst>
          </p:cNvPr>
          <p:cNvCxnSpPr>
            <a:cxnSpLocks/>
          </p:cNvCxnSpPr>
          <p:nvPr/>
        </p:nvCxnSpPr>
        <p:spPr>
          <a:xfrm>
            <a:off x="698859" y="4171683"/>
            <a:ext cx="458158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07B75400-F6F7-274C-205C-674B6ACE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4816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BE738-0ADE-6DBD-DAD8-92561BF49147}"/>
                  </a:ext>
                </a:extLst>
              </p:cNvPr>
              <p:cNvSpPr txBox="1"/>
              <p:nvPr/>
            </p:nvSpPr>
            <p:spPr>
              <a:xfrm>
                <a:off x="-187157" y="1295146"/>
                <a:ext cx="11633247" cy="5893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/>
                  <a:t>Consideration</a:t>
                </a:r>
                <a:r>
                  <a:rPr kumimoji="1" lang="ko-KR" altLang="en-US" sz="2600" b="1" dirty="0"/>
                  <a:t> </a:t>
                </a:r>
                <a:r>
                  <a:rPr kumimoji="1" lang="en-US" altLang="ko-KR" sz="2600" b="1" dirty="0"/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BHT algorithm</a:t>
                </a:r>
                <a:r>
                  <a:rPr kumimoji="1" lang="ko-KR" altLang="en-US" sz="2400" dirty="0"/>
                  <a:t>의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dirty="0"/>
                  <a:t> 는 이상적인 복잡도</a:t>
                </a: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lvl="1"/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Classical algorithm</a:t>
                </a:r>
                <a:r>
                  <a:rPr kumimoji="1" lang="ko-KR" altLang="en-US" sz="2400" dirty="0"/>
                  <a:t>이 더 효율적임</a:t>
                </a:r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Van Oorschot-Wiener algorithm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kumimoji="1" lang="en-US" altLang="ko-KR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kumimoji="1" lang="en-US" altLang="ko-KR" sz="2400" b="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/>
                  <a:t>이건 크게 상관 없을 듯함</a:t>
                </a:r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BBE738-0ADE-6DBD-DAD8-92561BF4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7157" y="1295146"/>
                <a:ext cx="11633247" cy="5893665"/>
              </a:xfrm>
              <a:prstGeom prst="rect">
                <a:avLst/>
              </a:prstGeom>
              <a:blipFill>
                <a:blip r:embed="rId2"/>
                <a:stretch>
                  <a:fillRect l="-872" t="-86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DBDCEC35-BBDC-A376-3E30-90F93BE8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79" y="1295146"/>
            <a:ext cx="5131628" cy="5152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56797D4-80AC-2DA2-A374-F415791DD51D}"/>
              </a:ext>
            </a:extLst>
          </p:cNvPr>
          <p:cNvSpPr/>
          <p:nvPr/>
        </p:nvSpPr>
        <p:spPr>
          <a:xfrm>
            <a:off x="7015296" y="5658171"/>
            <a:ext cx="4937218" cy="7332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321B80F0-E8AD-9457-9C2B-E6D4FC43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6" y="2379560"/>
            <a:ext cx="6168079" cy="923222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E90B74-1B9F-1A81-CF00-9F79AD566EC9}"/>
              </a:ext>
            </a:extLst>
          </p:cNvPr>
          <p:cNvSpPr/>
          <p:nvPr/>
        </p:nvSpPr>
        <p:spPr>
          <a:xfrm>
            <a:off x="670096" y="2360898"/>
            <a:ext cx="4086189" cy="2293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057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BE738-0ADE-6DBD-DAD8-92561BF49147}"/>
              </a:ext>
            </a:extLst>
          </p:cNvPr>
          <p:cNvSpPr txBox="1"/>
          <p:nvPr/>
        </p:nvSpPr>
        <p:spPr>
          <a:xfrm>
            <a:off x="484647" y="1147174"/>
            <a:ext cx="11633247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R" sz="2600" b="1" dirty="0"/>
              <a:t>Consideration</a:t>
            </a:r>
            <a:r>
              <a:rPr kumimoji="1" lang="ko-KR" altLang="en-US" sz="2600" b="1" dirty="0"/>
              <a:t> </a:t>
            </a:r>
            <a:r>
              <a:rPr kumimoji="1" lang="en-US" altLang="ko-KR" sz="2600" b="1" dirty="0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lvl="1"/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kumimoji="1" lang="en-US" altLang="ko-KR" sz="24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BDCEC35-BBDC-A376-3E30-90F93BE8F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63" y="1425774"/>
            <a:ext cx="5131628" cy="5152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E56797D4-80AC-2DA2-A374-F415791DD51D}"/>
              </a:ext>
            </a:extLst>
          </p:cNvPr>
          <p:cNvSpPr/>
          <p:nvPr/>
        </p:nvSpPr>
        <p:spPr>
          <a:xfrm>
            <a:off x="3756280" y="5788799"/>
            <a:ext cx="4937218" cy="73329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23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B4BB798-FFEB-DB20-27FD-B1C9E51A2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5" y="4158125"/>
            <a:ext cx="7065818" cy="260291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/>
              <p:nvPr/>
            </p:nvSpPr>
            <p:spPr>
              <a:xfrm>
                <a:off x="-643811" y="1037143"/>
                <a:ext cx="12512350" cy="3262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/>
                  <a:t>Consideration # 1 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/>
                  <a:t>BHT algorithm</a:t>
                </a:r>
                <a:r>
                  <a:rPr kumimoji="1" lang="ko-KR" altLang="en-US" sz="2400" b="1" dirty="0"/>
                  <a:t>의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kumimoji="1"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2400" b="1" dirty="0"/>
                  <a:t> 는 이상적인 복잡도</a:t>
                </a:r>
                <a:r>
                  <a:rPr kumimoji="1" lang="en-US" altLang="ko-KR" sz="2400" b="1" dirty="0"/>
                  <a:t> 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두 가지 이유</a:t>
                </a:r>
                <a:r>
                  <a:rPr kumimoji="1" lang="en-US" altLang="ko-KR" sz="2400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>
                    <a:sym typeface="Wingdings" pitchFamily="2" charset="2"/>
                  </a:rPr>
                  <a:t>1. </a:t>
                </a:r>
                <a:r>
                  <a:rPr kumimoji="1" lang="en-US" altLang="ko-KR" sz="2200" dirty="0">
                    <a:sym typeface="Wingdings" pitchFamily="2" charset="2"/>
                  </a:rPr>
                  <a:t>Quantum ram access </a:t>
                </a:r>
                <a:r>
                  <a:rPr kumimoji="1" lang="ko-KR" altLang="en-US" sz="2200" dirty="0">
                    <a:sym typeface="Wingdings" pitchFamily="2" charset="2"/>
                  </a:rPr>
                  <a:t>및 </a:t>
                </a:r>
                <a:r>
                  <a:rPr kumimoji="1" lang="en-US" altLang="ko-KR" sz="2200" dirty="0">
                    <a:sym typeface="Wingdings" pitchFamily="2" charset="2"/>
                  </a:rPr>
                  <a:t>size </a:t>
                </a:r>
                <a:r>
                  <a:rPr kumimoji="1" lang="ko-KR" altLang="en-US" sz="2200" dirty="0">
                    <a:sym typeface="Wingdings" pitchFamily="2" charset="2"/>
                  </a:rPr>
                  <a:t>비용</a:t>
                </a:r>
                <a:endParaRPr kumimoji="1" lang="en-US" altLang="ko-KR" sz="2200" dirty="0">
                  <a:sym typeface="Wingdings" pitchFamily="2" charset="2"/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>
                    <a:sym typeface="Wingdings" pitchFamily="2" charset="2"/>
                  </a:rPr>
                  <a:t>2. Search</a:t>
                </a:r>
                <a:r>
                  <a:rPr kumimoji="1" lang="ko-KR" altLang="en-US" sz="2200" dirty="0">
                    <a:sym typeface="Wingdings" pitchFamily="2" charset="2"/>
                  </a:rPr>
                  <a:t>수는 </a:t>
                </a:r>
                <a:r>
                  <a:rPr kumimoji="1" lang="en-US" altLang="ko-KR" sz="2200" dirty="0">
                    <a:sym typeface="Wingdings" pitchFamily="2" charset="2"/>
                  </a:rPr>
                  <a:t>Grover</a:t>
                </a:r>
                <a:r>
                  <a:rPr kumimoji="1" lang="ko-KR" altLang="en-US" sz="2200" dirty="0">
                    <a:sym typeface="Wingdings" pitchFamily="2" charset="2"/>
                  </a:rPr>
                  <a:t>에 의해 줄어들지만</a:t>
                </a:r>
                <a:r>
                  <a:rPr kumimoji="1" lang="en-US" altLang="ko-KR" sz="2200" dirty="0">
                    <a:sym typeface="Wingdings" pitchFamily="2" charset="2"/>
                  </a:rPr>
                  <a:t>,</a:t>
                </a:r>
                <a:r>
                  <a:rPr kumimoji="1" lang="ko-KR" altLang="en-US" sz="2200" dirty="0">
                    <a:sym typeface="Wingdings" pitchFamily="2" charset="2"/>
                  </a:rPr>
                  <a:t> 내부의 해시 값 비교 </a:t>
                </a:r>
                <a:r>
                  <a:rPr kumimoji="1" lang="en-US" altLang="ko-KR" sz="2200" dirty="0">
                    <a:sym typeface="Wingdings" pitchFamily="2" charset="2"/>
                  </a:rPr>
                  <a:t>step</a:t>
                </a:r>
                <a:r>
                  <a:rPr kumimoji="1" lang="ko-KR" altLang="en-US" sz="2200" dirty="0">
                    <a:sym typeface="Wingdings" pitchFamily="2" charset="2"/>
                  </a:rPr>
                  <a:t>은 줄어들지 않음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3811" y="1037143"/>
                <a:ext cx="12512350" cy="3262432"/>
              </a:xfrm>
              <a:prstGeom prst="rect">
                <a:avLst/>
              </a:prstGeom>
              <a:blipFill>
                <a:blip r:embed="rId3"/>
                <a:stretch>
                  <a:fillRect t="-15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52A593B3-5095-240B-FFA8-23F8140E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A41BB6-E50D-2A37-8AC2-F75939082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87" y="1949631"/>
            <a:ext cx="7772400" cy="117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F4BCBBB-51CB-2F7F-82DC-9A363ECE12F5}"/>
              </a:ext>
            </a:extLst>
          </p:cNvPr>
          <p:cNvSpPr/>
          <p:nvPr/>
        </p:nvSpPr>
        <p:spPr>
          <a:xfrm>
            <a:off x="774385" y="1968293"/>
            <a:ext cx="5113231" cy="31122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33C2534-F7E5-F177-444A-A5F61451AAE4}"/>
              </a:ext>
            </a:extLst>
          </p:cNvPr>
          <p:cNvCxnSpPr>
            <a:cxnSpLocks/>
          </p:cNvCxnSpPr>
          <p:nvPr/>
        </p:nvCxnSpPr>
        <p:spPr>
          <a:xfrm>
            <a:off x="5732798" y="4781700"/>
            <a:ext cx="207941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C615A457-EB94-0B33-8CE8-C676CC152DF9}"/>
              </a:ext>
            </a:extLst>
          </p:cNvPr>
          <p:cNvCxnSpPr>
            <a:cxnSpLocks/>
          </p:cNvCxnSpPr>
          <p:nvPr/>
        </p:nvCxnSpPr>
        <p:spPr>
          <a:xfrm>
            <a:off x="977296" y="5055398"/>
            <a:ext cx="352143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8ADC5A8D-32A6-3A83-4838-D3AA05FAB793}"/>
              </a:ext>
            </a:extLst>
          </p:cNvPr>
          <p:cNvCxnSpPr>
            <a:cxnSpLocks/>
          </p:cNvCxnSpPr>
          <p:nvPr/>
        </p:nvCxnSpPr>
        <p:spPr>
          <a:xfrm>
            <a:off x="2678578" y="6178181"/>
            <a:ext cx="513363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C60C17E-1353-C433-2DE0-EC605D9BB25C}"/>
              </a:ext>
            </a:extLst>
          </p:cNvPr>
          <p:cNvCxnSpPr>
            <a:cxnSpLocks/>
          </p:cNvCxnSpPr>
          <p:nvPr/>
        </p:nvCxnSpPr>
        <p:spPr>
          <a:xfrm>
            <a:off x="977296" y="6461210"/>
            <a:ext cx="683491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BD0A75DA-8DDA-2864-995D-566FA150A9E9}"/>
              </a:ext>
            </a:extLst>
          </p:cNvPr>
          <p:cNvCxnSpPr>
            <a:cxnSpLocks/>
          </p:cNvCxnSpPr>
          <p:nvPr/>
        </p:nvCxnSpPr>
        <p:spPr>
          <a:xfrm>
            <a:off x="977296" y="6740016"/>
            <a:ext cx="43549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/>
              <p:nvPr/>
            </p:nvSpPr>
            <p:spPr>
              <a:xfrm>
                <a:off x="-432317" y="1121654"/>
                <a:ext cx="12512350" cy="4353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/>
                  <a:t>Consideration # 2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Classical algorithm</a:t>
                </a:r>
                <a:r>
                  <a:rPr kumimoji="1" lang="ko-KR" altLang="en-US" sz="2400" dirty="0"/>
                  <a:t>이 더 효율적임</a:t>
                </a:r>
                <a:endParaRPr kumimoji="1" lang="en-US" altLang="ko-KR" sz="24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Van Oorschot-Wiener algorithm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2317" y="1121654"/>
                <a:ext cx="12512350" cy="4353436"/>
              </a:xfrm>
              <a:prstGeom prst="rect">
                <a:avLst/>
              </a:prstGeom>
              <a:blipFill>
                <a:blip r:embed="rId3"/>
                <a:stretch>
                  <a:fillRect t="-11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52A593B3-5095-240B-FFA8-23F8140E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04289FA-40D3-AB15-0FE4-6F3B1FF72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435" y="2450270"/>
            <a:ext cx="7065818" cy="19574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7A15D70-B477-6DD8-DF52-F68675896BAA}"/>
              </a:ext>
            </a:extLst>
          </p:cNvPr>
          <p:cNvCxnSpPr>
            <a:cxnSpLocks/>
          </p:cNvCxnSpPr>
          <p:nvPr/>
        </p:nvCxnSpPr>
        <p:spPr>
          <a:xfrm>
            <a:off x="2691998" y="3255580"/>
            <a:ext cx="525768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6A8DA36D-B1CD-05AB-8DB4-7FD462C99491}"/>
              </a:ext>
            </a:extLst>
          </p:cNvPr>
          <p:cNvCxnSpPr>
            <a:cxnSpLocks/>
          </p:cNvCxnSpPr>
          <p:nvPr/>
        </p:nvCxnSpPr>
        <p:spPr>
          <a:xfrm>
            <a:off x="4087008" y="3524612"/>
            <a:ext cx="431054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580AEF14-957F-8B36-ED46-6C04FF538971}"/>
              </a:ext>
            </a:extLst>
          </p:cNvPr>
          <p:cNvCxnSpPr>
            <a:cxnSpLocks/>
          </p:cNvCxnSpPr>
          <p:nvPr/>
        </p:nvCxnSpPr>
        <p:spPr>
          <a:xfrm>
            <a:off x="1433470" y="3816972"/>
            <a:ext cx="163630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6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/>
              <p:nvPr/>
            </p:nvSpPr>
            <p:spPr>
              <a:xfrm>
                <a:off x="-581607" y="1363917"/>
                <a:ext cx="12512350" cy="51844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Van Oorschot-Wiener algorithm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Quantum </a:t>
                </a:r>
                <a:r>
                  <a:rPr kumimoji="1" lang="ko-KR" altLang="en-US" sz="2400" dirty="0"/>
                  <a:t>구현</a:t>
                </a:r>
                <a:r>
                  <a:rPr kumimoji="1" lang="en-US" altLang="ko-KR" sz="2400" dirty="0"/>
                  <a:t>?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>
                    <a:sym typeface="Wingdings" pitchFamily="2" charset="2"/>
                  </a:rPr>
                  <a:t></a:t>
                </a:r>
                <a:r>
                  <a:rPr kumimoji="1" lang="ko-KR" altLang="en-US" sz="2400" dirty="0"/>
                  <a:t> 비효율적이며 굳이</a:t>
                </a: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dirty="0"/>
                  <a:t>SHA-3 </a:t>
                </a:r>
                <a:r>
                  <a:rPr kumimoji="1" lang="ko-KR" altLang="en-US" sz="2600" dirty="0"/>
                  <a:t>비용이 </a:t>
                </a:r>
                <a:r>
                  <a:rPr kumimoji="1" lang="en-US" altLang="ko-KR" sz="2600" dirty="0"/>
                  <a:t>AES</a:t>
                </a:r>
                <a:r>
                  <a:rPr kumimoji="1" lang="ko-KR" altLang="en-US" sz="2600" dirty="0"/>
                  <a:t>보다 낮음</a:t>
                </a:r>
                <a:r>
                  <a:rPr kumimoji="1" lang="ko-KR" altLang="en-US" sz="2600" b="1" dirty="0"/>
                  <a:t> </a:t>
                </a:r>
                <a:r>
                  <a:rPr kumimoji="1" lang="en-US" altLang="ko-KR" sz="2600" b="1" dirty="0"/>
                  <a:t>(</a:t>
                </a:r>
                <a:r>
                  <a:rPr kumimoji="1" lang="en-US" altLang="ko-KR" sz="2600" dirty="0"/>
                  <a:t>SHA-2</a:t>
                </a:r>
                <a:r>
                  <a:rPr kumimoji="1" lang="ko-KR" altLang="en-US" sz="2600" dirty="0"/>
                  <a:t>는 </a:t>
                </a:r>
                <a:r>
                  <a:rPr kumimoji="1" lang="en-US" altLang="ko-KR" sz="2600" dirty="0"/>
                  <a:t>AES </a:t>
                </a:r>
                <a:r>
                  <a:rPr kumimoji="1" lang="ko-KR" altLang="en-US" sz="2600" dirty="0"/>
                  <a:t>보다 더 높음</a:t>
                </a:r>
                <a:r>
                  <a:rPr kumimoji="1" lang="en-US" altLang="ko-KR" sz="2600" dirty="0"/>
                  <a:t>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600" b="1" dirty="0"/>
                  <a:t>Quantum security level</a:t>
                </a:r>
                <a:r>
                  <a:rPr kumimoji="1" lang="ko-KR" altLang="en-US" sz="2600" b="1" dirty="0"/>
                  <a:t>의</a:t>
                </a:r>
                <a:r>
                  <a:rPr kumimoji="1" lang="en-US" altLang="ko-KR" sz="2600" b="1" dirty="0"/>
                  <a:t> </a:t>
                </a:r>
                <a:r>
                  <a:rPr kumimoji="1" lang="ko-KR" altLang="en-US" sz="2600" b="1" dirty="0"/>
                  <a:t>구분이 모호해짐</a:t>
                </a:r>
                <a:endParaRPr kumimoji="1" lang="en-US" altLang="ko-KR" sz="26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25D7BF-2A53-4BCA-5A17-2314A70A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1607" y="1363917"/>
                <a:ext cx="12512350" cy="5184433"/>
              </a:xfrm>
              <a:prstGeom prst="rect">
                <a:avLst/>
              </a:prstGeom>
              <a:blipFill>
                <a:blip r:embed="rId3"/>
                <a:stretch>
                  <a:fillRect t="-7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제목 1">
            <a:extLst>
              <a:ext uri="{FF2B5EF4-FFF2-40B4-BE49-F238E27FC236}">
                <a16:creationId xmlns:a16="http://schemas.microsoft.com/office/drawing/2014/main" id="{52A593B3-5095-240B-FFA8-23F8140EA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A79D658-85C8-9D8E-CF95-A0033A9F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470" y="2615617"/>
            <a:ext cx="7772400" cy="18887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B7F8B67-B729-E7B3-552B-365912B32E2A}"/>
              </a:ext>
            </a:extLst>
          </p:cNvPr>
          <p:cNvSpPr txBox="1"/>
          <p:nvPr/>
        </p:nvSpPr>
        <p:spPr>
          <a:xfrm>
            <a:off x="1217257" y="2247157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87B2BF-FAFE-9FDA-945D-236807938049}"/>
                  </a:ext>
                </a:extLst>
              </p:cNvPr>
              <p:cNvSpPr txBox="1"/>
              <p:nvPr/>
            </p:nvSpPr>
            <p:spPr>
              <a:xfrm>
                <a:off x="1488687" y="2635151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87B2BF-FAFE-9FDA-945D-236807938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87" y="2635151"/>
                <a:ext cx="1507272" cy="276999"/>
              </a:xfrm>
              <a:prstGeom prst="rect">
                <a:avLst/>
              </a:prstGeom>
              <a:blipFill>
                <a:blip r:embed="rId5"/>
                <a:stretch>
                  <a:fillRect l="-5882" t="-26087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19CC1-A85B-EDC9-F697-1079E012562C}"/>
                  </a:ext>
                </a:extLst>
              </p:cNvPr>
              <p:cNvSpPr txBox="1"/>
              <p:nvPr/>
            </p:nvSpPr>
            <p:spPr>
              <a:xfrm>
                <a:off x="1383649" y="2964158"/>
                <a:ext cx="89280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(VW)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A19CC1-A85B-EDC9-F697-1079E0125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649" y="2964158"/>
                <a:ext cx="892809" cy="283219"/>
              </a:xfrm>
              <a:prstGeom prst="rect">
                <a:avLst/>
              </a:prstGeom>
              <a:blipFill>
                <a:blip r:embed="rId6"/>
                <a:stretch>
                  <a:fillRect l="-8333" t="-26087" r="-13889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2FC58D-A578-FBE3-5E84-B65CEB91884F}"/>
                  </a:ext>
                </a:extLst>
              </p:cNvPr>
              <p:cNvSpPr txBox="1"/>
              <p:nvPr/>
            </p:nvSpPr>
            <p:spPr>
              <a:xfrm>
                <a:off x="1457471" y="3268298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A2FC58D-A578-FBE3-5E84-B65CEB91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71" y="3268298"/>
                <a:ext cx="1502463" cy="276999"/>
              </a:xfrm>
              <a:prstGeom prst="rect">
                <a:avLst/>
              </a:prstGeom>
              <a:blipFill>
                <a:blip r:embed="rId7"/>
                <a:stretch>
                  <a:fillRect l="-5000" t="-26087" r="-833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7AD58E-8A80-F063-BD2A-78E6CA53C0D5}"/>
                  </a:ext>
                </a:extLst>
              </p:cNvPr>
              <p:cNvSpPr txBox="1"/>
              <p:nvPr/>
            </p:nvSpPr>
            <p:spPr>
              <a:xfrm>
                <a:off x="1361764" y="3587974"/>
                <a:ext cx="89280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𝟗𝟔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(VW)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37AD58E-8A80-F063-BD2A-78E6CA53C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64" y="3587974"/>
                <a:ext cx="892809" cy="283219"/>
              </a:xfrm>
              <a:prstGeom prst="rect">
                <a:avLst/>
              </a:prstGeom>
              <a:blipFill>
                <a:blip r:embed="rId8"/>
                <a:stretch>
                  <a:fillRect l="-9859" t="-26087" r="-1549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F89ED0-DBDB-B6FB-89BF-17372B7A38C2}"/>
                  </a:ext>
                </a:extLst>
              </p:cNvPr>
              <p:cNvSpPr txBox="1"/>
              <p:nvPr/>
            </p:nvSpPr>
            <p:spPr>
              <a:xfrm>
                <a:off x="1374929" y="3906113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EF89ED0-DBDB-B6FB-89BF-17372B7A3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929" y="3906113"/>
                <a:ext cx="1600118" cy="276999"/>
              </a:xfrm>
              <a:prstGeom prst="rect">
                <a:avLst/>
              </a:prstGeom>
              <a:blipFill>
                <a:blip r:embed="rId9"/>
                <a:stretch>
                  <a:fillRect l="-4724" t="-26087" r="-7874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C69995-A5CF-7177-2971-85EAE6F2755B}"/>
                  </a:ext>
                </a:extLst>
              </p:cNvPr>
              <p:cNvSpPr txBox="1"/>
              <p:nvPr/>
            </p:nvSpPr>
            <p:spPr>
              <a:xfrm>
                <a:off x="1371095" y="4225789"/>
                <a:ext cx="993798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(VW)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C69995-A5CF-7177-2971-85EAE6F27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095" y="4225789"/>
                <a:ext cx="993798" cy="283219"/>
              </a:xfrm>
              <a:prstGeom prst="rect">
                <a:avLst/>
              </a:prstGeom>
              <a:blipFill>
                <a:blip r:embed="rId10"/>
                <a:stretch>
                  <a:fillRect l="-8861" t="-25000" r="-12658" b="-41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081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59E1F-FDE2-06A3-860F-768DD93F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172" y="1612686"/>
            <a:ext cx="5308654" cy="26146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129E200-1F78-A405-C2D9-5ADB0D667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6" y="2141423"/>
            <a:ext cx="4826049" cy="1594933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DEB7265-CC7D-F3E9-AC71-2574A36FFB08}"/>
              </a:ext>
            </a:extLst>
          </p:cNvPr>
          <p:cNvSpPr/>
          <p:nvPr/>
        </p:nvSpPr>
        <p:spPr>
          <a:xfrm>
            <a:off x="1390053" y="3037867"/>
            <a:ext cx="4583454" cy="424543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A3007-BE56-559C-8249-04770260D0A0}"/>
              </a:ext>
            </a:extLst>
          </p:cNvPr>
          <p:cNvSpPr txBox="1"/>
          <p:nvPr/>
        </p:nvSpPr>
        <p:spPr>
          <a:xfrm>
            <a:off x="344489" y="3056529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Combine</a:t>
            </a:r>
            <a:endParaRPr kumimoji="1" lang="ko-Kore-KR" altLang="en-US" b="1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345759E-86B5-FAFC-96FF-D7C65323B5C7}"/>
              </a:ext>
            </a:extLst>
          </p:cNvPr>
          <p:cNvCxnSpPr/>
          <p:nvPr/>
        </p:nvCxnSpPr>
        <p:spPr>
          <a:xfrm flipH="1">
            <a:off x="808530" y="3586981"/>
            <a:ext cx="56220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430DABB-40E9-C805-C82C-D880CD7C823B}"/>
              </a:ext>
            </a:extLst>
          </p:cNvPr>
          <p:cNvSpPr txBox="1"/>
          <p:nvPr/>
        </p:nvSpPr>
        <p:spPr>
          <a:xfrm>
            <a:off x="0" y="3404348"/>
            <a:ext cx="84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Level 5</a:t>
            </a:r>
            <a:endParaRPr kumimoji="1" lang="ko-Kore-KR" altLang="en-US" b="1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AE4D19-E3AE-18BA-D07C-2AF7818B64DA}"/>
              </a:ext>
            </a:extLst>
          </p:cNvPr>
          <p:cNvCxnSpPr>
            <a:cxnSpLocks/>
          </p:cNvCxnSpPr>
          <p:nvPr/>
        </p:nvCxnSpPr>
        <p:spPr>
          <a:xfrm flipH="1">
            <a:off x="5782235" y="2349851"/>
            <a:ext cx="3999966" cy="35749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B7EC0D-C37B-0A7C-235F-06E387C0AE0E}"/>
              </a:ext>
            </a:extLst>
          </p:cNvPr>
          <p:cNvCxnSpPr>
            <a:cxnSpLocks/>
          </p:cNvCxnSpPr>
          <p:nvPr/>
        </p:nvCxnSpPr>
        <p:spPr>
          <a:xfrm flipH="1">
            <a:off x="5782235" y="3037867"/>
            <a:ext cx="3999966" cy="12944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92C0347-4BB3-5514-0968-242A154ACF0F}"/>
              </a:ext>
            </a:extLst>
          </p:cNvPr>
          <p:cNvCxnSpPr>
            <a:cxnSpLocks/>
          </p:cNvCxnSpPr>
          <p:nvPr/>
        </p:nvCxnSpPr>
        <p:spPr>
          <a:xfrm flipH="1" flipV="1">
            <a:off x="5782235" y="3586981"/>
            <a:ext cx="3999966" cy="1037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C6B1E8-ADBE-EF71-FDB3-3BF41847B8D0}"/>
                  </a:ext>
                </a:extLst>
              </p:cNvPr>
              <p:cNvSpPr txBox="1"/>
              <p:nvPr/>
            </p:nvSpPr>
            <p:spPr>
              <a:xfrm>
                <a:off x="-581607" y="1363917"/>
                <a:ext cx="12512350" cy="2783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/>
                  <a:t>우선 </a:t>
                </a:r>
                <a:r>
                  <a:rPr kumimoji="1" lang="en-US" altLang="ko-KR" sz="2400" dirty="0"/>
                  <a:t>BHT algorithm</a:t>
                </a:r>
                <a:r>
                  <a:rPr kumimoji="1" lang="ko-KR" altLang="en-US" sz="2400" dirty="0"/>
                  <a:t>로 채택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R" sz="24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6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R" sz="2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8C6B1E8-ADBE-EF71-FDB3-3BF41847B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1607" y="1363917"/>
                <a:ext cx="12512350" cy="2783775"/>
              </a:xfrm>
              <a:prstGeom prst="rect">
                <a:avLst/>
              </a:prstGeom>
              <a:blipFill>
                <a:blip r:embed="rId4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A6F633E9-4C2F-2A15-D007-C6FC7608E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1" y="4629734"/>
            <a:ext cx="8549640" cy="109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88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3DB444-56B0-E54A-9EE4-D970340A84B7}"/>
              </a:ext>
            </a:extLst>
          </p:cNvPr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AE7D-0366-1D4E-8071-FE2C82B4FBE4}"/>
              </a:ext>
            </a:extLst>
          </p:cNvPr>
          <p:cNvSpPr txBox="1"/>
          <p:nvPr/>
        </p:nvSpPr>
        <p:spPr>
          <a:xfrm>
            <a:off x="4005693" y="4804686"/>
            <a:ext cx="42377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0" dirty="0"/>
              <a:t>Thank you!</a:t>
            </a:r>
            <a:endParaRPr kumimoji="1" lang="ko-Kore-KR" altLang="en-US" sz="7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761EE1A-AB17-E914-773A-20961B8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337" y="754432"/>
            <a:ext cx="2863325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7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Grover’s Algorithm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30804" y="1295146"/>
                <a:ext cx="10613996" cy="4910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Search space </a:t>
                </a:r>
                <a14:m>
                  <m:oMath xmlns:m="http://schemas.openxmlformats.org/officeDocument/2006/math">
                    <m:r>
                      <a:rPr kumimoji="1" lang="en-US" altLang="ko-Kore-KR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ko-Kore-KR" altLang="en-US" sz="2200" b="1" dirty="0">
                    <a:solidFill>
                      <a:schemeClr val="tx1"/>
                    </a:solidFill>
                  </a:rPr>
                  <a:t>에</a:t>
                </a:r>
                <a:r>
                  <a:rPr kumimoji="1" lang="ko-KR" altLang="en-US" sz="2200" b="1" dirty="0">
                    <a:solidFill>
                      <a:schemeClr val="tx1"/>
                    </a:solidFill>
                  </a:rPr>
                  <a:t> 대한 검색 복잡도를 </a:t>
                </a:r>
                <a:r>
                  <a:rPr kumimoji="1" lang="en-US" altLang="ko-KR" sz="2200" b="1" dirty="0">
                    <a:solidFill>
                      <a:schemeClr val="tx1"/>
                    </a:solidFill>
                  </a:rPr>
                  <a:t>O(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kumimoji="1" lang="en-US" altLang="ko-KR" sz="2200" b="1" dirty="0">
                    <a:solidFill>
                      <a:schemeClr val="tx1"/>
                    </a:solidFill>
                  </a:rPr>
                  <a:t>)</a:t>
                </a:r>
                <a:r>
                  <a:rPr kumimoji="1" lang="ko-KR" altLang="en-US" sz="2200" b="1" dirty="0">
                    <a:solidFill>
                      <a:schemeClr val="tx1"/>
                    </a:solidFill>
                  </a:rPr>
                  <a:t>으로 감소 시킬 수 있는 양자 알고리즘</a:t>
                </a:r>
                <a:endParaRPr kumimoji="1" lang="en-US" altLang="ko-KR" sz="2200" b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kumimoji="1" lang="en-US" altLang="ko-Kore-KR" sz="20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Input Setting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0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000" b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0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000" b="1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ko-Kore-KR" sz="2000" b="1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b="1" dirty="0"/>
                  <a:t>Oracle</a:t>
                </a:r>
                <a:endParaRPr kumimoji="1" lang="en-US" altLang="ko-Kore-KR" sz="22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" y="1295146"/>
                <a:ext cx="10613996" cy="4910255"/>
              </a:xfrm>
              <a:prstGeom prst="rect">
                <a:avLst/>
              </a:prstGeom>
              <a:blipFill>
                <a:blip r:embed="rId2"/>
                <a:stretch>
                  <a:fillRect l="-718" t="-5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CC7E634-0A0C-4E23-B4D2-C3A97C4C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20" y="2447429"/>
            <a:ext cx="5839519" cy="1048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C72B2B-8105-5424-CBA9-6A34241C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6321" y="5253672"/>
            <a:ext cx="4387317" cy="978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5C72D7-614F-2408-8F13-1E50FA7303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320" y="4472874"/>
            <a:ext cx="4387317" cy="7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03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30804" y="1145854"/>
                <a:ext cx="11633247" cy="7478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Pre-image attack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>
                    <a:solidFill>
                      <a:schemeClr val="tx1"/>
                    </a:solidFill>
                  </a:rPr>
                  <a:t>주어진 </a:t>
                </a:r>
                <a:r>
                  <a:rPr kumimoji="1" lang="en-US" altLang="ko-KR" sz="2200" b="1" dirty="0">
                    <a:solidFill>
                      <a:schemeClr val="tx1"/>
                    </a:solidFill>
                  </a:rPr>
                  <a:t>(known</a:t>
                </a:r>
                <a:r>
                  <a:rPr kumimoji="1" lang="en-US" altLang="ko-KR" sz="2200" b="1" dirty="0"/>
                  <a:t>)</a:t>
                </a:r>
                <a:r>
                  <a:rPr kumimoji="1" lang="ko-KR" altLang="en-US" sz="2200" b="1" dirty="0"/>
                  <a:t> 해시 값을 생성하는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 값</a:t>
                </a:r>
                <a:r>
                  <a:rPr kumimoji="1" lang="en-US" altLang="ko-KR" sz="2200" b="1" dirty="0"/>
                  <a:t> (unknown)</a:t>
                </a:r>
                <a:r>
                  <a:rPr kumimoji="1" lang="ko-KR" altLang="en-US" sz="2200" b="1" dirty="0"/>
                  <a:t>을 찾아내는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Hash(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ko-Kore-KR" sz="24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400" dirty="0"/>
                  <a:t> Known-output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2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-bit</a:t>
                </a:r>
                <a:r>
                  <a:rPr kumimoji="1" lang="ko-KR" altLang="en-US" sz="2200" b="1" dirty="0"/>
                  <a:t>이 </a:t>
                </a:r>
                <a:r>
                  <a:rPr kumimoji="1" lang="en-US" altLang="ko-KR" sz="2200" b="1" dirty="0"/>
                  <a:t>known-</a:t>
                </a:r>
                <a:r>
                  <a:rPr kumimoji="1" lang="en-US" altLang="ko-Kore-KR" sz="2200" b="1" dirty="0">
                    <a:solidFill>
                      <a:schemeClr val="tx1"/>
                    </a:solidFill>
                  </a:rPr>
                  <a:t>output</a:t>
                </a:r>
                <a:r>
                  <a:rPr kumimoji="1" lang="ko-Kore-KR" altLang="en-US" sz="2200" b="1" dirty="0">
                    <a:solidFill>
                      <a:schemeClr val="tx1"/>
                    </a:solidFill>
                  </a:rPr>
                  <a:t>이</a:t>
                </a:r>
                <a:r>
                  <a:rPr kumimoji="1" lang="ko-KR" altLang="en-US" sz="2200" b="1" dirty="0"/>
                  <a:t> 주어졌을 때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kumimoji="1" lang="en-US" altLang="ko-KR" sz="2200" b="1" dirty="0"/>
                  <a:t>-bit input</a:t>
                </a:r>
                <a:r>
                  <a:rPr kumimoji="1" lang="ko-KR" altLang="en-US" sz="2200" b="1" dirty="0"/>
                  <a:t>을 대상으로 </a:t>
                </a:r>
                <a:r>
                  <a:rPr kumimoji="1" lang="en-US" altLang="ko-KR" sz="2200" b="1" dirty="0"/>
                  <a:t>search</a:t>
                </a:r>
              </a:p>
              <a:p>
                <a:pPr lvl="3"/>
                <a:r>
                  <a:rPr kumimoji="1" lang="ko-KR" altLang="en-US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ko-KR" altLang="en-US" sz="2000" dirty="0"/>
                  <a:t>블록암호에 대한 </a:t>
                </a:r>
                <a:r>
                  <a:rPr kumimoji="1" lang="en-US" altLang="ko-KR" sz="2000" dirty="0"/>
                  <a:t>key search</a:t>
                </a:r>
                <a:r>
                  <a:rPr kumimoji="1" lang="ko-KR" altLang="en-US" sz="2000" dirty="0"/>
                  <a:t>와 유사</a:t>
                </a:r>
                <a:endParaRPr kumimoji="1" lang="en-US" altLang="ko-Kore-KR" sz="2000" dirty="0"/>
              </a:p>
              <a:p>
                <a:pPr marL="1828800" lvl="3" indent="-457200">
                  <a:buFont typeface="Arial" panose="020B0604020202020204" pitchFamily="34" charset="0"/>
                  <a:buChar char="•"/>
                </a:pPr>
                <a:endParaRPr kumimoji="1" lang="en-US" altLang="ko-Kore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ore-KR" sz="2200" b="1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Collision search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ko-KR" altLang="en-US" sz="2200" b="1" dirty="0"/>
                  <a:t>다른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 값이지만</a:t>
                </a:r>
                <a:r>
                  <a:rPr kumimoji="1" lang="en-US" altLang="ko-KR" sz="2200" b="1" dirty="0"/>
                  <a:t>,</a:t>
                </a:r>
                <a:r>
                  <a:rPr kumimoji="1" lang="ko-KR" altLang="en-US" sz="2200" b="1" dirty="0"/>
                  <a:t> 동일한 해시 값을 생성하는 쌍을 찾아내는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Hash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8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 Hash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25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ore-KR" sz="25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dirty="0">
                    <a:solidFill>
                      <a:schemeClr val="tx1"/>
                    </a:solidFill>
                  </a:rPr>
                  <a:t>Pre-image attack</a:t>
                </a:r>
                <a:r>
                  <a:rPr kumimoji="1" lang="ko-KR" altLang="en-US" sz="2500" dirty="0">
                    <a:solidFill>
                      <a:schemeClr val="tx1"/>
                    </a:solidFill>
                  </a:rPr>
                  <a:t>과는 달리</a:t>
                </a:r>
                <a:r>
                  <a:rPr kumimoji="1" lang="en-US" altLang="ko-KR" sz="2500" dirty="0">
                    <a:solidFill>
                      <a:schemeClr val="tx1"/>
                    </a:solidFill>
                  </a:rPr>
                  <a:t>,</a:t>
                </a:r>
                <a:r>
                  <a:rPr kumimoji="1" lang="ko-KR" altLang="en-US" sz="2500" dirty="0">
                    <a:solidFill>
                      <a:schemeClr val="tx1"/>
                    </a:solidFill>
                  </a:rPr>
                  <a:t> 다양한 접근이 가능</a:t>
                </a:r>
                <a:endParaRPr kumimoji="1" lang="en-US" altLang="ko-KR" sz="2500" dirty="0">
                  <a:solidFill>
                    <a:schemeClr val="tx1"/>
                  </a:solidFill>
                </a:endParaRP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Second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pre-image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attack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BHT</a:t>
                </a:r>
                <a:r>
                  <a:rPr kumimoji="1" lang="ko-KR" altLang="en-US" sz="2500" b="1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ko-KR" sz="2500" b="1" dirty="0">
                    <a:solidFill>
                      <a:schemeClr val="accent1"/>
                    </a:solidFill>
                  </a:rPr>
                  <a:t>algorithm</a:t>
                </a:r>
                <a:endParaRPr kumimoji="1" lang="en-US" altLang="ko-Kore-KR" sz="2500" b="1" dirty="0">
                  <a:solidFill>
                    <a:schemeClr val="accent1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" y="1145854"/>
                <a:ext cx="11633247" cy="7478970"/>
              </a:xfrm>
              <a:prstGeom prst="rect">
                <a:avLst/>
              </a:prstGeom>
              <a:blipFill>
                <a:blip r:embed="rId2"/>
                <a:stretch>
                  <a:fillRect l="-872" t="-84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4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30804" y="1295146"/>
                <a:ext cx="11633247" cy="330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/>
                  <a:t>Second pre-image attack </a:t>
                </a:r>
                <a:r>
                  <a:rPr kumimoji="1" lang="en-US" altLang="ko-Kore-KR" sz="2600" dirty="0"/>
                  <a:t>(Quantum)</a:t>
                </a:r>
                <a:endParaRPr kumimoji="1" lang="en-US" altLang="ko-Kore-KR" sz="2600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Input</a:t>
                </a:r>
                <a:r>
                  <a:rPr kumimoji="1" lang="ko-Kore-KR" altLang="en-US" sz="2200" dirty="0"/>
                  <a:t>에</a:t>
                </a:r>
                <a:r>
                  <a:rPr kumimoji="1" lang="ko-KR" altLang="en-US" sz="2200" dirty="0"/>
                  <a:t> 대한 </a:t>
                </a:r>
                <a:r>
                  <a:rPr kumimoji="1" lang="en-US" altLang="ko-KR" sz="2200" dirty="0"/>
                  <a:t>output </a:t>
                </a:r>
                <a:r>
                  <a:rPr kumimoji="1" lang="ko-KR" altLang="en-US" sz="2200" dirty="0"/>
                  <a:t>해시가 주어졌을 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b="1" dirty="0"/>
                  <a:t>output</a:t>
                </a:r>
                <a:r>
                  <a:rPr kumimoji="1" lang="ko-KR" altLang="en-US" sz="2200" b="1" dirty="0"/>
                  <a:t>을 생성하는 또 다른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b="1" dirty="0"/>
                  <a:t>을 찾는 것</a:t>
                </a:r>
                <a:endParaRPr kumimoji="1" lang="en-US" altLang="ko-KR" sz="2200" b="1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dirty="0"/>
                  <a:t>Hash(Known-input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sz="2000" dirty="0"/>
                  <a:t>-bit)</a:t>
                </a:r>
                <a:r>
                  <a:rPr kumimoji="1" lang="en-US" altLang="ko-Kore-KR" sz="2000" dirty="0"/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2000" dirty="0"/>
                  <a:t> Known-output (</a:t>
                </a:r>
                <a14:m>
                  <m:oMath xmlns:m="http://schemas.openxmlformats.org/officeDocument/2006/math">
                    <m:r>
                      <a:rPr kumimoji="1" lang="en-US" altLang="ko-Kore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ore-KR" sz="2000" dirty="0"/>
                  <a:t>-bit)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>
                    <a:sym typeface="Wingdings" pitchFamily="2" charset="2"/>
                  </a:rPr>
                  <a:t>Hash(</a:t>
                </a:r>
                <a14:m>
                  <m:oMath xmlns:m="http://schemas.openxmlformats.org/officeDocument/2006/math"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≠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Known-input)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Known-output </a:t>
                </a:r>
              </a:p>
              <a:p>
                <a:pPr marL="1714500" lvl="3" indent="-342900">
                  <a:buFont typeface="Wingdings" pitchFamily="2" charset="2"/>
                  <a:buChar char="à"/>
                </a:pPr>
                <a:r>
                  <a:rPr kumimoji="1" lang="en-US" altLang="ko-KR" sz="2200" dirty="0">
                    <a:sym typeface="Wingdings" pitchFamily="2" charset="2"/>
                  </a:rPr>
                  <a:t> Quantum complexity:</a:t>
                </a:r>
                <a:r>
                  <a:rPr kumimoji="1" lang="en-US" altLang="ko-KR" sz="22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2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en-US" altLang="ko-KR" sz="2200" b="1" dirty="0">
                  <a:sym typeface="Wingdings" pitchFamily="2" charset="2"/>
                </a:endParaRPr>
              </a:p>
              <a:p>
                <a:pPr marL="1714500" lvl="3" indent="-342900">
                  <a:buFont typeface="Wingdings" pitchFamily="2" charset="2"/>
                  <a:buChar char="à"/>
                </a:pPr>
                <a:endParaRPr kumimoji="1" lang="en-US" altLang="ko-KR" sz="22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기본적인 방법이며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ko-KR" altLang="en-US" sz="2200" b="1" dirty="0"/>
                  <a:t>복잡도는 </a:t>
                </a:r>
                <a:r>
                  <a:rPr kumimoji="1" lang="en-US" altLang="ko-KR" sz="2200" b="1" dirty="0"/>
                  <a:t>Pre-image attack</a:t>
                </a:r>
                <a:r>
                  <a:rPr kumimoji="1" lang="ko-KR" altLang="en-US" sz="2200" b="1" dirty="0"/>
                  <a:t>과 동일</a:t>
                </a:r>
                <a:r>
                  <a:rPr kumimoji="1" lang="ko-KR" altLang="en-US" sz="2200" dirty="0"/>
                  <a:t>함</a:t>
                </a:r>
                <a:endParaRPr kumimoji="1" lang="en-US" altLang="ko-KR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간단하며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Quantum ram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이 필요 없다는 것이 장점</a:t>
                </a:r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804" y="1295146"/>
                <a:ext cx="11633247" cy="3303981"/>
              </a:xfrm>
              <a:prstGeom prst="rect">
                <a:avLst/>
              </a:prstGeom>
              <a:blipFill>
                <a:blip r:embed="rId2"/>
                <a:stretch>
                  <a:fillRect l="-872" t="-15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599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242052" y="1285815"/>
                <a:ext cx="11633247" cy="84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NIST</a:t>
                </a:r>
                <a:r>
                  <a:rPr kumimoji="1" lang="ko-KR" altLang="en-US" sz="2400" dirty="0"/>
                  <a:t>의</a:t>
                </a:r>
                <a:r>
                  <a:rPr kumimoji="1" lang="en-US" altLang="ko-KR" sz="2400" dirty="0"/>
                  <a:t> post-quantum security level</a:t>
                </a:r>
                <a:r>
                  <a:rPr kumimoji="1" lang="ko-KR" altLang="en-US" sz="2400" dirty="0"/>
                  <a:t>을 고려했을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ore-KR" sz="2400" b="1" dirty="0"/>
                  <a:t>Second pre-image attack (Quantum, </a:t>
                </a:r>
                <a14:m>
                  <m:oMath xmlns:m="http://schemas.openxmlformats.org/officeDocument/2006/math"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kumimoji="1" lang="en-US" altLang="ko-KR" sz="24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𝒏</m:t>
                        </m:r>
                      </m:e>
                      <m:sup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/</m:t>
                        </m:r>
                        <m:r>
                          <a:rPr kumimoji="1" lang="en-US" altLang="ko-KR" sz="24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𝟐</m:t>
                        </m:r>
                      </m:sup>
                    </m:sSup>
                    <m:r>
                      <a:rPr kumimoji="1" lang="en-US" altLang="ko-KR" sz="2400" b="1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en-US" altLang="ko-Kore-KR" sz="2400" b="1" dirty="0"/>
                  <a:t>) </a:t>
                </a:r>
                <a:r>
                  <a:rPr kumimoji="1" lang="ko-KR" altLang="en-US" sz="2400" b="1" dirty="0"/>
                  <a:t>은 적절하지 않음</a:t>
                </a:r>
                <a:endParaRPr kumimoji="1" lang="en-US" altLang="ko-Kore-KR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2" y="1285815"/>
                <a:ext cx="11633247" cy="844783"/>
              </a:xfrm>
              <a:prstGeom prst="rect">
                <a:avLst/>
              </a:prstGeom>
              <a:blipFill>
                <a:blip r:embed="rId2"/>
                <a:stretch>
                  <a:fillRect l="-763" t="-7463" r="-1745" b="-1641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837" y="2261429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1186362" y="2261429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blipFill>
                <a:blip r:embed="rId4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2968247"/>
                <a:ext cx="2340513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2968247"/>
                <a:ext cx="2340513" cy="283219"/>
              </a:xfrm>
              <a:prstGeom prst="rect">
                <a:avLst/>
              </a:prstGeom>
              <a:blipFill>
                <a:blip r:embed="rId5"/>
                <a:stretch>
                  <a:fillRect l="-3243" t="-21739" r="-5405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blipFill>
                <a:blip r:embed="rId6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592063"/>
                <a:ext cx="2340513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𝟏𝟗𝟐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592063"/>
                <a:ext cx="2340513" cy="283219"/>
              </a:xfrm>
              <a:prstGeom prst="rect">
                <a:avLst/>
              </a:prstGeom>
              <a:blipFill>
                <a:blip r:embed="rId7"/>
                <a:stretch>
                  <a:fillRect l="-3226" t="-25000" r="-4839" b="-41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blipFill>
                <a:blip r:embed="rId8"/>
                <a:stretch>
                  <a:fillRect l="-4724" t="-26087" r="-7874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229878"/>
                <a:ext cx="2340513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(second pre-image)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229878"/>
                <a:ext cx="2340513" cy="287323"/>
              </a:xfrm>
              <a:prstGeom prst="rect">
                <a:avLst/>
              </a:prstGeom>
              <a:blipFill>
                <a:blip r:embed="rId9"/>
                <a:stretch>
                  <a:fillRect l="-3243" t="-21739" r="-5405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B429B2A-C6B9-95B5-B2CE-ABEF21B298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2224" y="5010851"/>
            <a:ext cx="8549640" cy="14476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D9FF87D-EB5A-CD54-F9CE-3843D22C44C2}"/>
              </a:ext>
            </a:extLst>
          </p:cNvPr>
          <p:cNvCxnSpPr>
            <a:cxnSpLocks/>
          </p:cNvCxnSpPr>
          <p:nvPr/>
        </p:nvCxnSpPr>
        <p:spPr>
          <a:xfrm>
            <a:off x="5414185" y="5863485"/>
            <a:ext cx="4709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97190EB-ED94-17CF-6214-2803B72592BE}"/>
              </a:ext>
            </a:extLst>
          </p:cNvPr>
          <p:cNvCxnSpPr>
            <a:cxnSpLocks/>
          </p:cNvCxnSpPr>
          <p:nvPr/>
        </p:nvCxnSpPr>
        <p:spPr>
          <a:xfrm>
            <a:off x="1680886" y="6137183"/>
            <a:ext cx="84614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E946187-E4D7-D659-C39C-07AEF6AC052D}"/>
              </a:ext>
            </a:extLst>
          </p:cNvPr>
          <p:cNvCxnSpPr>
            <a:cxnSpLocks/>
          </p:cNvCxnSpPr>
          <p:nvPr/>
        </p:nvCxnSpPr>
        <p:spPr>
          <a:xfrm>
            <a:off x="1671555" y="6411874"/>
            <a:ext cx="13474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72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/>
              <p:nvPr/>
            </p:nvSpPr>
            <p:spPr>
              <a:xfrm>
                <a:off x="67963" y="1234817"/>
                <a:ext cx="11633247" cy="4712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600" b="1" dirty="0">
                    <a:solidFill>
                      <a:schemeClr val="tx1"/>
                    </a:solidFill>
                  </a:rPr>
                  <a:t>BHT </a:t>
                </a:r>
                <a:r>
                  <a:rPr kumimoji="1" lang="en-US" altLang="ko-Kore-KR" sz="2600" b="1" dirty="0"/>
                  <a:t>algorithm</a:t>
                </a:r>
                <a:endParaRPr kumimoji="1" lang="en-US" altLang="ko-Kore-KR" sz="2600" b="1" dirty="0">
                  <a:solidFill>
                    <a:schemeClr val="tx1"/>
                  </a:solidFill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Birthday paradox</a:t>
                </a:r>
                <a:r>
                  <a:rPr kumimoji="1" lang="ko-KR" altLang="en-US" sz="2200" dirty="0"/>
                  <a:t>와 </a:t>
                </a:r>
                <a:r>
                  <a:rPr kumimoji="1" lang="en-US" altLang="ko-KR" sz="2200" dirty="0"/>
                  <a:t>Grover’s search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결합한 알고리즘</a:t>
                </a:r>
                <a:endParaRPr kumimoji="1" lang="en-US" altLang="ko-KR" sz="2200" dirty="0"/>
              </a:p>
              <a:p>
                <a:pPr lvl="2"/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:r>
                  <a:rPr kumimoji="1" lang="en-US" altLang="ko-KR" sz="2200" dirty="0"/>
                  <a:t>Birthday paradox: </a:t>
                </a:r>
                <a:r>
                  <a:rPr kumimoji="1" lang="ko-KR" altLang="en-US" sz="2200" dirty="0"/>
                  <a:t>지정한 생일에 대한 확률은 낮지만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같은 생일을 찾을 확률은 높음</a:t>
                </a:r>
                <a:endParaRPr kumimoji="1" lang="en-US" altLang="ko-KR" sz="2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kumimoji="1" lang="en-US" altLang="ko-KR" sz="22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kumimoji="1" lang="en-US" altLang="ko-KR" sz="2200" dirty="0"/>
                  <a:t>1. </a:t>
                </a:r>
                <a:r>
                  <a:rPr kumimoji="1" lang="ko-KR" altLang="en-US" sz="2200" dirty="0"/>
                  <a:t>  </a:t>
                </a:r>
                <a:r>
                  <a:rPr kumimoji="1" lang="en-US" altLang="ko-KR" sz="22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ko-KR" altLang="en-US" sz="2200" b="1" dirty="0"/>
                  <a:t>의 무작위 </a:t>
                </a:r>
                <a:r>
                  <a:rPr kumimoji="1" lang="en-US" altLang="ko-KR" sz="2200" b="1" dirty="0"/>
                  <a:t>input</a:t>
                </a:r>
                <a:r>
                  <a:rPr kumimoji="1" lang="ko-KR" altLang="en-US" sz="2200" dirty="0" err="1"/>
                  <a:t>으로</a:t>
                </a:r>
                <a:r>
                  <a:rPr kumimoji="1" lang="ko-KR" altLang="en-US" sz="2200" dirty="0"/>
                  <a:t> 구성되는 </a:t>
                </a:r>
                <a:r>
                  <a:rPr kumimoji="1" lang="en-US" altLang="ko-KR" sz="2200" b="1" dirty="0"/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kumimoji="1" lang="ko-KR" altLang="en-US" sz="2200" dirty="0"/>
                  <a:t>을 구성</a:t>
                </a:r>
                <a:endParaRPr kumimoji="1" lang="en-US" altLang="ko-KR" sz="2200" dirty="0"/>
              </a:p>
              <a:p>
                <a:pPr marL="1371600" lvl="2" indent="-457200">
                  <a:buAutoNum type="arabicPeriod" startAt="2"/>
                </a:pPr>
                <a:r>
                  <a:rPr kumimoji="1" lang="en-US" altLang="ko-KR" sz="2200" dirty="0"/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en-US" altLang="ko-KR" sz="2200" dirty="0"/>
                  <a:t>collision</a:t>
                </a:r>
                <a:r>
                  <a:rPr kumimoji="1" lang="ko-KR" altLang="en-US" sz="2200" dirty="0"/>
                  <a:t>이 발생하는지 확인 </a:t>
                </a:r>
                <a:r>
                  <a:rPr kumimoji="1" lang="en-US" altLang="ko-KR" sz="2200" dirty="0"/>
                  <a:t>(Classical)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sz="2200" b="1" dirty="0">
                  <a:sym typeface="Wingdings" pitchFamily="2" charset="2"/>
                </a:endParaRPr>
              </a:p>
              <a:p>
                <a:pPr lvl="3"/>
                <a:r>
                  <a:rPr kumimoji="1" lang="en-US" altLang="ko-KR" sz="2200" dirty="0">
                    <a:sym typeface="Wingdings" pitchFamily="2" charset="2"/>
                  </a:rPr>
                  <a:t>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𝐿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), Go to step 5.</a:t>
                </a:r>
              </a:p>
              <a:p>
                <a:pPr marL="1371600" lvl="2" indent="-457200">
                  <a:buAutoNum type="arabicPeriod" startAt="2"/>
                </a:pPr>
                <a:r>
                  <a:rPr kumimoji="1" lang="en-US" altLang="ko-KR" sz="2200" b="1" dirty="0">
                    <a:sym typeface="Wingdings" pitchFamily="2" charset="2"/>
                  </a:rPr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𝑳</m:t>
                    </m:r>
                  </m:oMath>
                </a14:m>
                <a:r>
                  <a:rPr kumimoji="1" lang="ko-KR" altLang="en-US" sz="2200" b="1" dirty="0">
                    <a:sym typeface="Wingdings" pitchFamily="2" charset="2"/>
                  </a:rPr>
                  <a:t>을 제외한 </a:t>
                </a:r>
                <a:r>
                  <a:rPr kumimoji="1" lang="en-US" altLang="ko-KR" sz="2200" b="1" dirty="0">
                    <a:sym typeface="Wingdings" pitchFamily="2" charset="2"/>
                  </a:rPr>
                  <a:t>input</a:t>
                </a:r>
                <a:r>
                  <a:rPr kumimoji="1" lang="ko-KR" altLang="en-US" sz="22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1" lang="ko-KR" altLang="en-US" sz="2200" dirty="0" err="1">
                    <a:sym typeface="Wingdings" pitchFamily="2" charset="2"/>
                  </a:rPr>
                  <a:t>으로</a:t>
                </a:r>
                <a:r>
                  <a:rPr kumimoji="1" lang="ko-KR" altLang="en-US" sz="2200" dirty="0">
                    <a:sym typeface="Wingdings" pitchFamily="2" charset="2"/>
                  </a:rPr>
                  <a:t> 구성되는 </a:t>
                </a:r>
                <a:r>
                  <a:rPr kumimoji="1" lang="en-US" altLang="ko-KR" sz="2200" b="1" dirty="0">
                    <a:sym typeface="Wingdings" pitchFamily="2" charset="2"/>
                  </a:rPr>
                  <a:t>Subset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𝑲</m:t>
                    </m:r>
                  </m:oMath>
                </a14:m>
                <a:r>
                  <a:rPr kumimoji="1" lang="ko-KR" altLang="en-US" sz="2200" dirty="0" err="1">
                    <a:sym typeface="Wingdings" pitchFamily="2" charset="2"/>
                  </a:rPr>
                  <a:t>를</a:t>
                </a:r>
                <a:r>
                  <a:rPr kumimoji="1" lang="ko-KR" altLang="en-US" sz="2200" dirty="0">
                    <a:sym typeface="Wingdings" pitchFamily="2" charset="2"/>
                  </a:rPr>
                  <a:t> 구성</a:t>
                </a:r>
                <a:endParaRPr kumimoji="1" lang="en-US" altLang="ko-KR" sz="2200" dirty="0">
                  <a:sym typeface="Wingdings" pitchFamily="2" charset="2"/>
                </a:endParaRPr>
              </a:p>
              <a:p>
                <a:pPr marL="1371600" lvl="2" indent="-457200">
                  <a:buFontTx/>
                  <a:buAutoNum type="arabicPeriod" startAt="4"/>
                </a:pPr>
                <a:r>
                  <a:rPr kumimoji="1" lang="en-US" altLang="ko-KR" sz="2200" dirty="0"/>
                  <a:t>Grover’s search</a:t>
                </a:r>
                <a:r>
                  <a:rPr kumimoji="1" lang="ko-KR" altLang="en-US" sz="2200" dirty="0"/>
                  <a:t>는 </a:t>
                </a:r>
                <a:r>
                  <a:rPr kumimoji="1" lang="en-US" altLang="ko-KR" sz="2200" dirty="0"/>
                  <a:t>Subset K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/3</m:t>
                        </m:r>
                      </m:sup>
                    </m:sSup>
                  </m:oMath>
                </a14:m>
                <a:r>
                  <a:rPr kumimoji="1" lang="en-US" altLang="ko-KR" sz="2200" dirty="0"/>
                  <a:t>)</a:t>
                </a:r>
                <a:r>
                  <a:rPr kumimoji="1" lang="ko-KR" altLang="en-US" sz="2200" dirty="0"/>
                  <a:t>에서 다음 솔루션을 찾음</a:t>
                </a:r>
                <a:r>
                  <a:rPr kumimoji="1" lang="en-US" altLang="ko-KR" sz="2200" dirty="0"/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200" b="1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d>
                      <m:dPr>
                        <m:ctrlPr>
                          <a:rPr kumimoji="1" lang="en-US" altLang="ko-KR" sz="2200" b="1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pPr>
                          <m:e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𝟐</m:t>
                            </m:r>
                          </m:e>
                          <m:sup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𝒏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/</m:t>
                            </m:r>
                            <m:r>
                              <a:rPr kumimoji="1" lang="en-US" altLang="ko-KR" sz="2200" b="1" i="1" dirty="0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  <m:t>𝟑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ko-KR" sz="2200" dirty="0"/>
              </a:p>
              <a:p>
                <a:pPr marL="1714500" lvl="3" indent="-342900">
                  <a:buFont typeface="Wingdings" pitchFamily="2" charset="2"/>
                  <a:buChar char="à"/>
                </a:pPr>
                <a:r>
                  <a:rPr kumimoji="1" lang="en-US" altLang="ko-KR" sz="2200" dirty="0">
                    <a:sym typeface="Wingdings" pitchFamily="2" charset="2"/>
                  </a:rPr>
                  <a:t>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𝐾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 Hash(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∈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𝐿</m:t>
                    </m:r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</a:t>
                </a:r>
              </a:p>
              <a:p>
                <a:pPr lvl="2"/>
                <a:r>
                  <a:rPr kumimoji="1" lang="en-US" altLang="ko-KR" sz="2200" dirty="0">
                    <a:sym typeface="Wingdings" pitchFamily="2" charset="2"/>
                  </a:rPr>
                  <a:t>5.    return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𝑥</m:t>
                        </m:r>
                      </m:e>
                      <m:sub>
                        <m:r>
                          <a:rPr kumimoji="1" lang="en-US" altLang="ko-KR" sz="2200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sym typeface="Wingdings" pitchFamily="2" charset="2"/>
                  </a:rPr>
                  <a:t>)</a:t>
                </a:r>
              </a:p>
              <a:p>
                <a:pPr lvl="2"/>
                <a:endParaRPr kumimoji="1" lang="en-US" altLang="ko-KR" sz="22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Quantum ram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이 필요하다는 고려 사항이 있음 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+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 논쟁</a:t>
                </a:r>
                <a:r>
                  <a:rPr kumimoji="1" lang="en-US" altLang="ko-KR" sz="2200" b="1" dirty="0">
                    <a:solidFill>
                      <a:schemeClr val="accent1"/>
                    </a:solidFill>
                  </a:rPr>
                  <a:t>?</a:t>
                </a:r>
                <a:r>
                  <a:rPr kumimoji="1" lang="ko-KR" altLang="en-US" sz="2200" b="1" dirty="0">
                    <a:solidFill>
                      <a:schemeClr val="accent1"/>
                    </a:solidFill>
                  </a:rPr>
                  <a:t>의 여지가 있음</a:t>
                </a:r>
                <a:endParaRPr kumimoji="1" lang="en-US" altLang="ko-Kore-KR" sz="2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86A411-7FEB-1AEC-672A-703F7C79D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3" y="1234817"/>
                <a:ext cx="11633247" cy="4712187"/>
              </a:xfrm>
              <a:prstGeom prst="rect">
                <a:avLst/>
              </a:prstGeom>
              <a:blipFill>
                <a:blip r:embed="rId3"/>
                <a:stretch>
                  <a:fillRect l="-872" t="-1344" b="-1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67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EE5964-F277-8742-77B9-5EFF7AE1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77" y="1499286"/>
            <a:ext cx="11022497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5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NIST</a:t>
            </a:r>
            <a:r>
              <a:rPr kumimoji="1" lang="ko-KR" altLang="en-US" sz="2400" dirty="0"/>
              <a:t>의</a:t>
            </a:r>
            <a:r>
              <a:rPr kumimoji="1" lang="en-US" altLang="ko-KR" sz="2400" dirty="0"/>
              <a:t> post-quantum security level</a:t>
            </a:r>
            <a:r>
              <a:rPr kumimoji="1" lang="ko-KR" altLang="en-US" sz="2400" dirty="0"/>
              <a:t>을 고려했을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ore-KR" sz="2400" b="1" dirty="0"/>
              <a:t>BHT </a:t>
            </a:r>
            <a:r>
              <a:rPr kumimoji="1" lang="ko-Kore-KR" altLang="en-US" sz="2400" b="1" dirty="0"/>
              <a:t>알고리즘은</a:t>
            </a:r>
            <a:r>
              <a:rPr kumimoji="1" lang="ko-KR" altLang="en-US" sz="2400" b="1" dirty="0"/>
              <a:t> 적절할 수 있음</a:t>
            </a:r>
            <a:endParaRPr kumimoji="1" lang="en-US" altLang="ko-Kore-KR" sz="24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261429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831799" y="2261429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639240"/>
                <a:ext cx="1507272" cy="276999"/>
              </a:xfrm>
              <a:prstGeom prst="rect">
                <a:avLst/>
              </a:prstGeom>
              <a:blipFill>
                <a:blip r:embed="rId3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2968247"/>
                <a:ext cx="105631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2968247"/>
                <a:ext cx="1056315" cy="287323"/>
              </a:xfrm>
              <a:prstGeom prst="rect">
                <a:avLst/>
              </a:prstGeom>
              <a:blipFill>
                <a:blip r:embed="rId4"/>
                <a:stretch>
                  <a:fillRect l="-7143" t="-20833" r="-11905" b="-458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272387"/>
                <a:ext cx="1502463" cy="276999"/>
              </a:xfrm>
              <a:prstGeom prst="rect">
                <a:avLst/>
              </a:prstGeom>
              <a:blipFill>
                <a:blip r:embed="rId5"/>
                <a:stretch>
                  <a:fillRect l="-5882" t="-21739" r="-840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592063"/>
                <a:ext cx="103707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592063"/>
                <a:ext cx="1037079" cy="283219"/>
              </a:xfrm>
              <a:prstGeom prst="rect">
                <a:avLst/>
              </a:prstGeom>
              <a:blipFill>
                <a:blip r:embed="rId6"/>
                <a:stretch>
                  <a:fillRect l="-7229" t="-25000" r="-13253" b="-41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3910202"/>
                <a:ext cx="1600118" cy="276999"/>
              </a:xfrm>
              <a:prstGeom prst="rect">
                <a:avLst/>
              </a:prstGeom>
              <a:blipFill>
                <a:blip r:embed="rId7"/>
                <a:stretch>
                  <a:fillRect l="-4724" t="-26087" r="-7874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229878"/>
                <a:ext cx="11573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229878"/>
                <a:ext cx="1157305" cy="283219"/>
              </a:xfrm>
              <a:prstGeom prst="rect">
                <a:avLst/>
              </a:prstGeom>
              <a:blipFill>
                <a:blip r:embed="rId8"/>
                <a:stretch>
                  <a:fillRect l="-6522" t="-26087" r="-1195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1B429B2A-C6B9-95B5-B2CE-ABEF21B298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2224" y="5010851"/>
            <a:ext cx="8549640" cy="144767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6D9FF87D-EB5A-CD54-F9CE-3843D22C44C2}"/>
              </a:ext>
            </a:extLst>
          </p:cNvPr>
          <p:cNvCxnSpPr>
            <a:cxnSpLocks/>
          </p:cNvCxnSpPr>
          <p:nvPr/>
        </p:nvCxnSpPr>
        <p:spPr>
          <a:xfrm>
            <a:off x="5414185" y="5863485"/>
            <a:ext cx="470952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D97190EB-ED94-17CF-6214-2803B72592BE}"/>
              </a:ext>
            </a:extLst>
          </p:cNvPr>
          <p:cNvCxnSpPr>
            <a:cxnSpLocks/>
          </p:cNvCxnSpPr>
          <p:nvPr/>
        </p:nvCxnSpPr>
        <p:spPr>
          <a:xfrm>
            <a:off x="1680886" y="6137183"/>
            <a:ext cx="84614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2E946187-E4D7-D659-C39C-07AEF6AC052D}"/>
              </a:ext>
            </a:extLst>
          </p:cNvPr>
          <p:cNvCxnSpPr>
            <a:cxnSpLocks/>
          </p:cNvCxnSpPr>
          <p:nvPr/>
        </p:nvCxnSpPr>
        <p:spPr>
          <a:xfrm>
            <a:off x="1671555" y="6411874"/>
            <a:ext cx="1347471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71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65A53-C6CE-18B8-A285-77A1B404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b="1" dirty="0"/>
              <a:t>Grover on Hash Functions</a:t>
            </a:r>
            <a:endParaRPr kumimoji="1" lang="ko-Kore-KR" alt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86A411-7FEB-1AEC-672A-703F7C79DF0D}"/>
              </a:ext>
            </a:extLst>
          </p:cNvPr>
          <p:cNvSpPr txBox="1"/>
          <p:nvPr/>
        </p:nvSpPr>
        <p:spPr>
          <a:xfrm>
            <a:off x="242052" y="1285815"/>
            <a:ext cx="1163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tx1"/>
                </a:solidFill>
              </a:rPr>
              <a:t>Level</a:t>
            </a:r>
            <a:r>
              <a:rPr kumimoji="1" lang="en-US" altLang="ko-KR" sz="2400" b="1" dirty="0"/>
              <a:t>s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4,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5</a:t>
            </a:r>
            <a:r>
              <a:rPr kumimoji="1" lang="ko-KR" altLang="en-US" sz="2400" b="1" dirty="0"/>
              <a:t>에 대한 </a:t>
            </a:r>
            <a:r>
              <a:rPr kumimoji="1" lang="en-US" altLang="ko-KR" sz="2400" b="1" dirty="0"/>
              <a:t>Complexity (iteration)</a:t>
            </a:r>
            <a:r>
              <a:rPr kumimoji="1" lang="ko-KR" altLang="en-US" sz="2400" b="1" dirty="0"/>
              <a:t>는 동일</a:t>
            </a:r>
            <a:endParaRPr kumimoji="1" lang="en-US" altLang="ko-KR" sz="2400" b="1" dirty="0"/>
          </a:p>
          <a:p>
            <a:pPr lvl="1"/>
            <a:r>
              <a:rPr kumimoji="1" lang="en-US" altLang="ko-KR" sz="2400" dirty="0">
                <a:solidFill>
                  <a:schemeClr val="tx1"/>
                </a:solidFill>
                <a:sym typeface="Wingdings" pitchFamily="2" charset="2"/>
              </a:rPr>
              <a:t></a:t>
            </a:r>
            <a:r>
              <a:rPr kumimoji="1" lang="ko-KR" alt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kumimoji="1" lang="en-US" altLang="ko-KR" sz="2400" dirty="0">
                <a:solidFill>
                  <a:schemeClr val="tx1"/>
                </a:solidFill>
                <a:sym typeface="Wingdings" pitchFamily="2" charset="2"/>
              </a:rPr>
              <a:t>SHA2/3-384, </a:t>
            </a:r>
            <a:r>
              <a:rPr kumimoji="1" lang="en-US" altLang="ko-KR" sz="2400" dirty="0">
                <a:sym typeface="Wingdings" pitchFamily="2" charset="2"/>
              </a:rPr>
              <a:t>AES 256</a:t>
            </a:r>
            <a:r>
              <a:rPr kumimoji="1" lang="ko-KR" altLang="en-US" sz="2400" dirty="0">
                <a:sym typeface="Wingdings" pitchFamily="2" charset="2"/>
              </a:rPr>
              <a:t>에 대한 </a:t>
            </a:r>
            <a:r>
              <a:rPr kumimoji="1" lang="ko-KR" altLang="en-US" sz="2400" b="1" dirty="0">
                <a:sym typeface="Wingdings" pitchFamily="2" charset="2"/>
              </a:rPr>
              <a:t>양자 회로 비용에 따라 결정</a:t>
            </a:r>
            <a:r>
              <a:rPr kumimoji="1" lang="ko-KR" altLang="en-US" sz="2400" dirty="0">
                <a:sym typeface="Wingdings" pitchFamily="2" charset="2"/>
              </a:rPr>
              <a:t>됨</a:t>
            </a:r>
            <a:endParaRPr kumimoji="1" lang="en-US" altLang="ko-Kore-KR" sz="2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66441-FD5A-CE15-E7A5-362BA5576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837" y="2406047"/>
            <a:ext cx="7065818" cy="23351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22270-7A8D-6AAD-BCFE-D1D80E8EF295}"/>
              </a:ext>
            </a:extLst>
          </p:cNvPr>
          <p:cNvSpPr txBox="1"/>
          <p:nvPr/>
        </p:nvSpPr>
        <p:spPr>
          <a:xfrm>
            <a:off x="859790" y="2406047"/>
            <a:ext cx="191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Search Complexity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/>
              <p:nvPr/>
            </p:nvSpPr>
            <p:spPr>
              <a:xfrm>
                <a:off x="1063885" y="2783858"/>
                <a:ext cx="15072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56E88C-E157-0DC9-FFB7-5036B5CD3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5" y="2783858"/>
                <a:ext cx="1507272" cy="276999"/>
              </a:xfrm>
              <a:prstGeom prst="rect">
                <a:avLst/>
              </a:prstGeom>
              <a:blipFill>
                <a:blip r:embed="rId3"/>
                <a:stretch>
                  <a:fillRect l="-5882" t="-27273" r="-840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/>
              <p:nvPr/>
            </p:nvSpPr>
            <p:spPr>
              <a:xfrm>
                <a:off x="958847" y="3112865"/>
                <a:ext cx="1056315" cy="287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𝟖𝟓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en-US" altLang="ko-Kore-KR" b="1" dirty="0"/>
                  <a:t>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D6D4A-4784-3125-68DC-449E9374F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47" y="3112865"/>
                <a:ext cx="1056315" cy="287323"/>
              </a:xfrm>
              <a:prstGeom prst="rect">
                <a:avLst/>
              </a:prstGeom>
              <a:blipFill>
                <a:blip r:embed="rId4"/>
                <a:stretch>
                  <a:fillRect l="-7143" t="-21739" r="-11905" b="-521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/>
              <p:nvPr/>
            </p:nvSpPr>
            <p:spPr>
              <a:xfrm>
                <a:off x="1032669" y="3417005"/>
                <a:ext cx="15024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96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258F79-D62B-D0B2-0C36-A23417BF9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669" y="3417005"/>
                <a:ext cx="1502463" cy="276999"/>
              </a:xfrm>
              <a:prstGeom prst="rect">
                <a:avLst/>
              </a:prstGeom>
              <a:blipFill>
                <a:blip r:embed="rId5"/>
                <a:stretch>
                  <a:fillRect l="-5882" t="-27273" r="-8403" b="-5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/>
              <p:nvPr/>
            </p:nvSpPr>
            <p:spPr>
              <a:xfrm>
                <a:off x="936962" y="3736681"/>
                <a:ext cx="1037079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CB9FB21-E27F-73C6-11DB-70ABCACE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62" y="3736681"/>
                <a:ext cx="1037079" cy="283219"/>
              </a:xfrm>
              <a:prstGeom prst="rect">
                <a:avLst/>
              </a:prstGeom>
              <a:blipFill>
                <a:blip r:embed="rId6"/>
                <a:stretch>
                  <a:fillRect l="-7229" t="-26087" r="-13253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/>
              <p:nvPr/>
            </p:nvSpPr>
            <p:spPr>
              <a:xfrm>
                <a:off x="950127" y="4054820"/>
                <a:ext cx="1600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(key search)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85CF14-17DD-E8F0-6C0C-08696FB5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7" y="4054820"/>
                <a:ext cx="1600118" cy="276999"/>
              </a:xfrm>
              <a:prstGeom prst="rect">
                <a:avLst/>
              </a:prstGeom>
              <a:blipFill>
                <a:blip r:embed="rId7"/>
                <a:stretch>
                  <a:fillRect l="-4724" t="-26087" r="-7874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/>
              <p:nvPr/>
            </p:nvSpPr>
            <p:spPr>
              <a:xfrm>
                <a:off x="946293" y="4374496"/>
                <a:ext cx="1157305" cy="283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𝟏𝟕𝟎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~</m:t>
                        </m:r>
                      </m:sup>
                    </m:sSup>
                  </m:oMath>
                </a14:m>
                <a:r>
                  <a:rPr kumimoji="1" lang="en-US" altLang="ko-Kore-KR" b="1" dirty="0"/>
                  <a:t> (BHT)</a:t>
                </a:r>
                <a:endParaRPr kumimoji="1" lang="ko-Kore-KR" alt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D8C40D-9436-8DD9-D0C3-32095E9E5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93" y="4374496"/>
                <a:ext cx="1157305" cy="283219"/>
              </a:xfrm>
              <a:prstGeom prst="rect">
                <a:avLst/>
              </a:prstGeom>
              <a:blipFill>
                <a:blip r:embed="rId8"/>
                <a:stretch>
                  <a:fillRect l="-6522" t="-26087" r="-11957" b="-478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BDDF32E-25A3-8382-8CDD-687BB2FF62C4}"/>
              </a:ext>
            </a:extLst>
          </p:cNvPr>
          <p:cNvSpPr/>
          <p:nvPr/>
        </p:nvSpPr>
        <p:spPr>
          <a:xfrm>
            <a:off x="802433" y="3718019"/>
            <a:ext cx="3853543" cy="63781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296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11588</TotalTime>
  <Words>730</Words>
  <Application>Microsoft Macintosh PowerPoint</Application>
  <PresentationFormat>와이드스크린</PresentationFormat>
  <Paragraphs>171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Office 테마</vt:lpstr>
      <vt:lpstr>Grover’s Collision Search</vt:lpstr>
      <vt:lpstr>Grover’s Algorithm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Grover on Hash Functions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Grover’s Collision Search</dc:title>
  <dc:creator>장경배</dc:creator>
  <cp:lastModifiedBy>장경배</cp:lastModifiedBy>
  <cp:revision>4</cp:revision>
  <dcterms:created xsi:type="dcterms:W3CDTF">2024-01-17T04:35:31Z</dcterms:created>
  <dcterms:modified xsi:type="dcterms:W3CDTF">2024-02-29T06:25:30Z</dcterms:modified>
</cp:coreProperties>
</file>