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3"/>
  </p:notesMasterIdLst>
  <p:handoutMasterIdLst>
    <p:handoutMasterId r:id="rId24"/>
  </p:handoutMasterIdLst>
  <p:sldIdLst>
    <p:sldId id="269" r:id="rId3"/>
    <p:sldId id="275" r:id="rId4"/>
    <p:sldId id="280" r:id="rId5"/>
    <p:sldId id="283" r:id="rId6"/>
    <p:sldId id="284" r:id="rId7"/>
    <p:sldId id="281" r:id="rId8"/>
    <p:sldId id="285" r:id="rId9"/>
    <p:sldId id="287" r:id="rId10"/>
    <p:sldId id="288" r:id="rId11"/>
    <p:sldId id="282" r:id="rId12"/>
    <p:sldId id="289" r:id="rId13"/>
    <p:sldId id="290" r:id="rId14"/>
    <p:sldId id="292" r:id="rId15"/>
    <p:sldId id="291" r:id="rId16"/>
    <p:sldId id="293" r:id="rId17"/>
    <p:sldId id="295" r:id="rId18"/>
    <p:sldId id="296" r:id="rId19"/>
    <p:sldId id="297" r:id="rId20"/>
    <p:sldId id="298" r:id="rId21"/>
    <p:sldId id="27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5CB"/>
    <a:srgbClr val="FFCCCC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5232" autoAdjust="0"/>
  </p:normalViewPr>
  <p:slideViewPr>
    <p:cSldViewPr snapToGrid="0">
      <p:cViewPr varScale="1">
        <p:scale>
          <a:sx n="82" d="100"/>
          <a:sy n="82" d="100"/>
        </p:scale>
        <p:origin x="94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D</a:t>
            </a:r>
            <a:r>
              <a:rPr lang="ko-KR" altLang="en-US"/>
              <a:t>입장에서 </a:t>
            </a:r>
            <a:r>
              <a:rPr lang="en-US" altLang="ko-KR"/>
              <a:t>V</a:t>
            </a:r>
            <a:r>
              <a:rPr lang="ko-KR" altLang="en-US"/>
              <a:t>가 최대</a:t>
            </a:r>
            <a:r>
              <a:rPr lang="en-US" altLang="ko-KR"/>
              <a:t>, G</a:t>
            </a:r>
            <a:r>
              <a:rPr lang="ko-KR" altLang="en-US"/>
              <a:t>입장에서 </a:t>
            </a:r>
            <a:r>
              <a:rPr lang="en-US" altLang="ko-KR"/>
              <a:t>V</a:t>
            </a:r>
            <a:r>
              <a:rPr lang="ko-KR" altLang="en-US"/>
              <a:t>가 최소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540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relu</a:t>
            </a:r>
            <a:r>
              <a:rPr lang="ko-KR" altLang="en-US"/>
              <a:t>나 </a:t>
            </a:r>
            <a:r>
              <a:rPr lang="en-US" altLang="ko-KR"/>
              <a:t>sigmoid </a:t>
            </a:r>
            <a:r>
              <a:rPr lang="ko-KR" altLang="en-US"/>
              <a:t>써도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1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07892" y="6443227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5400" i="0">
                <a:effectLst/>
                <a:latin typeface="Bahnschrift Condensed" panose="020B0502040204020203" pitchFamily="34" charset="0"/>
              </a:rPr>
              <a:t>Generative Adversarial Network</a:t>
            </a:r>
            <a:br>
              <a:rPr lang="en-US" altLang="ko-KR" sz="5400" i="0">
                <a:effectLst/>
                <a:latin typeface="Bahnschrift Condensed" panose="020B0502040204020203" pitchFamily="34" charset="0"/>
              </a:rPr>
            </a:br>
            <a:r>
              <a:rPr lang="en-US" altLang="ko-KR" sz="5400" i="0">
                <a:effectLst/>
                <a:latin typeface="Bahnschrift Condensed" panose="020B0502040204020203" pitchFamily="34" charset="0"/>
              </a:rPr>
              <a:t>(</a:t>
            </a:r>
            <a:r>
              <a:rPr lang="en-US" altLang="ko-KR" sz="5400">
                <a:latin typeface="Bahnschrift Condensed" panose="020B0502040204020203" pitchFamily="34" charset="0"/>
              </a:rPr>
              <a:t>GAN)</a:t>
            </a:r>
            <a:endParaRPr lang="ko-KR" altLang="en-US" sz="5400" dirty="0">
              <a:latin typeface="Bahnschrift Condensed" panose="020B0502040204020203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https://youtu.be/Qy3PGvwGCYc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0DAD7-DF9D-43A1-BB94-A08ED56A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variants of GANs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32F7FA-BD01-4F6A-BCB6-39F82F86A5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096539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>
                <a:solidFill>
                  <a:srgbClr val="333333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Semi-Supervised GAN (SGAN)</a:t>
            </a:r>
          </a:p>
          <a:p>
            <a:pPr lvl="1">
              <a:lnSpc>
                <a:spcPct val="150000"/>
              </a:lnSpc>
            </a:pPr>
            <a:r>
              <a:rPr lang="en-US" altLang="ko-KR" sz="1600">
                <a:solidFill>
                  <a:srgbClr val="333333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discriminator</a:t>
            </a:r>
            <a:r>
              <a:rPr lang="ko-KR" altLang="en-US" sz="1600">
                <a:solidFill>
                  <a:srgbClr val="333333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에서</a:t>
            </a:r>
            <a:r>
              <a:rPr lang="en-US" altLang="ko-KR" sz="1600">
                <a:solidFill>
                  <a:srgbClr val="333333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real vs fake</a:t>
            </a:r>
            <a:r>
              <a:rPr lang="ko-KR" altLang="en-US" sz="1600">
                <a:solidFill>
                  <a:srgbClr val="333333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가 아니라 </a:t>
            </a:r>
            <a:r>
              <a:rPr lang="en-US" altLang="ko-KR" sz="16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classification</a:t>
            </a:r>
            <a:r>
              <a:rPr lang="en-US" altLang="ko-KR" sz="1600">
                <a:solidFill>
                  <a:srgbClr val="333333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r>
              <a:rPr lang="ko-KR" altLang="en-US" sz="1600">
                <a:solidFill>
                  <a:srgbClr val="333333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가능  </a:t>
            </a:r>
            <a:br>
              <a:rPr lang="en-US" altLang="ko-KR" sz="1600">
                <a:solidFill>
                  <a:srgbClr val="333333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</a:br>
            <a:r>
              <a:rPr lang="en-US" altLang="ko-KR" sz="1600">
                <a:solidFill>
                  <a:srgbClr val="333333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6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N</a:t>
            </a:r>
            <a:r>
              <a:rPr lang="ko-KR" altLang="en-US" sz="16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개의 </a:t>
            </a:r>
            <a:r>
              <a:rPr lang="en-US" altLang="ko-KR" sz="16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class</a:t>
            </a:r>
            <a:r>
              <a:rPr lang="ko-KR" altLang="en-US" sz="1600">
                <a:solidFill>
                  <a:srgbClr val="333333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와 </a:t>
            </a:r>
            <a:r>
              <a:rPr lang="en-US" altLang="ko-KR" sz="16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1</a:t>
            </a:r>
            <a:r>
              <a:rPr lang="ko-KR" altLang="en-US" sz="16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개의 </a:t>
            </a:r>
            <a:r>
              <a:rPr lang="en-US" altLang="ko-KR" sz="16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fake data</a:t>
            </a:r>
            <a:r>
              <a:rPr lang="ko-KR" altLang="en-US" sz="1600">
                <a:solidFill>
                  <a:srgbClr val="333333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로 분류</a:t>
            </a:r>
            <a:br>
              <a:rPr lang="en-US" altLang="ko-KR" sz="1600">
                <a:solidFill>
                  <a:srgbClr val="333333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n-US" altLang="ko-KR" sz="1600">
                <a:solidFill>
                  <a:srgbClr val="333333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 softmax </a:t>
            </a:r>
            <a:r>
              <a:rPr lang="ko-KR" altLang="en-US" sz="1600">
                <a:solidFill>
                  <a:srgbClr val="333333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활성화 함수 사용</a:t>
            </a:r>
            <a:endParaRPr lang="en-US" altLang="ko-KR" sz="1600">
              <a:solidFill>
                <a:srgbClr val="333333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DCGAN</a:t>
            </a:r>
            <a:r>
              <a:rPr lang="ko-KR" altLang="en-US" sz="1600">
                <a:solidFill>
                  <a:srgbClr val="333333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을 기본 구조로 함</a:t>
            </a:r>
            <a:endParaRPr lang="en-US" altLang="ko-KR" sz="140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ko-KR" altLang="en-US" sz="180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01DB215-59E9-4249-8AD7-734D680A7507}"/>
              </a:ext>
            </a:extLst>
          </p:cNvPr>
          <p:cNvGrpSpPr/>
          <p:nvPr/>
        </p:nvGrpSpPr>
        <p:grpSpPr>
          <a:xfrm>
            <a:off x="1044684" y="3279710"/>
            <a:ext cx="9832165" cy="2522809"/>
            <a:chOff x="1109999" y="3429000"/>
            <a:chExt cx="9832165" cy="25228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815CBAD-F803-4DDE-A869-102DC2A9946E}"/>
                </a:ext>
              </a:extLst>
            </p:cNvPr>
            <p:cNvSpPr txBox="1"/>
            <p:nvPr/>
          </p:nvSpPr>
          <p:spPr>
            <a:xfrm>
              <a:off x="2709821" y="5173824"/>
              <a:ext cx="1303538" cy="369332"/>
            </a:xfrm>
            <a:prstGeom prst="rect">
              <a:avLst/>
            </a:prstGeom>
            <a:solidFill>
              <a:srgbClr val="FFCC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generator</a:t>
              </a:r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098BC1-2B80-43FF-92A5-D0F7BF19CA76}"/>
                </a:ext>
              </a:extLst>
            </p:cNvPr>
            <p:cNvSpPr txBox="1"/>
            <p:nvPr/>
          </p:nvSpPr>
          <p:spPr>
            <a:xfrm>
              <a:off x="4348121" y="5173824"/>
              <a:ext cx="130353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fake data</a:t>
              </a:r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8DC0280-EB1E-4E5C-9FED-99B52884F731}"/>
                </a:ext>
              </a:extLst>
            </p:cNvPr>
            <p:cNvSpPr txBox="1"/>
            <p:nvPr/>
          </p:nvSpPr>
          <p:spPr>
            <a:xfrm>
              <a:off x="3911635" y="3993240"/>
              <a:ext cx="17400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labeled data</a:t>
              </a:r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6B8FC1-8942-4A85-A6AC-500F15536759}"/>
                </a:ext>
              </a:extLst>
            </p:cNvPr>
            <p:cNvSpPr txBox="1"/>
            <p:nvPr/>
          </p:nvSpPr>
          <p:spPr>
            <a:xfrm>
              <a:off x="6169300" y="4567722"/>
              <a:ext cx="1549523" cy="369332"/>
            </a:xfrm>
            <a:prstGeom prst="rect">
              <a:avLst/>
            </a:prstGeom>
            <a:solidFill>
              <a:srgbClr val="FFCC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discriminator</a:t>
              </a:r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F506E06D-C1FD-4B4B-A5E5-A92018086918}"/>
                </a:ext>
              </a:extLst>
            </p:cNvPr>
            <p:cNvGrpSpPr/>
            <p:nvPr/>
          </p:nvGrpSpPr>
          <p:grpSpPr>
            <a:xfrm>
              <a:off x="8025400" y="4757576"/>
              <a:ext cx="1303538" cy="738664"/>
              <a:chOff x="8753979" y="4077764"/>
              <a:chExt cx="1303538" cy="738664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9EB626-8600-4044-AE2F-C102650A6284}"/>
                  </a:ext>
                </a:extLst>
              </p:cNvPr>
              <p:cNvSpPr txBox="1"/>
              <p:nvPr/>
            </p:nvSpPr>
            <p:spPr>
              <a:xfrm>
                <a:off x="8753979" y="4077764"/>
                <a:ext cx="130353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label N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83977CB-21B7-4889-A6A4-73B7D484BEC3}"/>
                  </a:ext>
                </a:extLst>
              </p:cNvPr>
              <p:cNvSpPr txBox="1"/>
              <p:nvPr/>
            </p:nvSpPr>
            <p:spPr>
              <a:xfrm>
                <a:off x="8753979" y="4447096"/>
                <a:ext cx="130353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fake</a:t>
                </a:r>
                <a:endParaRPr lang="ko-KR" altLang="en-US"/>
              </a:p>
            </p:txBody>
          </p:sp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6B4E0C0-FD4D-43FF-8EF0-44D3E142090B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2375059" y="5351795"/>
              <a:ext cx="334762" cy="66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73092A6-FD1D-4E8A-89DA-F1B90FE17E3F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4013359" y="5358490"/>
              <a:ext cx="33476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1C8C8B1-D93E-4E6B-8E3E-DE0F746C5099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7718823" y="4752388"/>
              <a:ext cx="3096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0C900A2A-C9CA-449F-848F-24CE9D5BF27A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5651659" y="4177906"/>
              <a:ext cx="517641" cy="57448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8B8B016F-9D25-4EB0-B8EA-2F5F69F6F9FF}"/>
                </a:ext>
              </a:extLst>
            </p:cNvPr>
            <p:cNvCxnSpPr>
              <a:cxnSpLocks/>
              <a:stCxn id="23" idx="3"/>
              <a:endCxn id="25" idx="1"/>
            </p:cNvCxnSpPr>
            <p:nvPr/>
          </p:nvCxnSpPr>
          <p:spPr>
            <a:xfrm flipV="1">
              <a:off x="5651659" y="4752388"/>
              <a:ext cx="517641" cy="60610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E71915-3095-43C3-9454-354F0AA34366}"/>
                </a:ext>
              </a:extLst>
            </p:cNvPr>
            <p:cNvSpPr txBox="1"/>
            <p:nvPr/>
          </p:nvSpPr>
          <p:spPr>
            <a:xfrm>
              <a:off x="6074049" y="4167612"/>
              <a:ext cx="1740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/>
                <a:t>판별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5627713D-A498-4E07-B808-FD2F84329F81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9328938" y="4760811"/>
              <a:ext cx="3096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1814C2-5F5E-44DD-97DF-E4A6FFFE5DEF}"/>
                </a:ext>
              </a:extLst>
            </p:cNvPr>
            <p:cNvSpPr txBox="1"/>
            <p:nvPr/>
          </p:nvSpPr>
          <p:spPr>
            <a:xfrm>
              <a:off x="9638626" y="4576145"/>
              <a:ext cx="130353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loss</a:t>
              </a:r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45B8FF5-1B1E-4D4C-81D7-2E34A432C72D}"/>
                    </a:ext>
                  </a:extLst>
                </p:cNvPr>
                <p:cNvSpPr txBox="1"/>
                <p:nvPr/>
              </p:nvSpPr>
              <p:spPr>
                <a:xfrm>
                  <a:off x="1109999" y="4751480"/>
                  <a:ext cx="1258316" cy="120032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/>
                    <a:t>latent</a:t>
                  </a:r>
                </a:p>
                <a:p>
                  <a:pPr algn="ctr"/>
                  <a:r>
                    <a:rPr lang="en-US" altLang="ko-KR"/>
                    <a:t>random variable</a:t>
                  </a:r>
                </a:p>
                <a:p>
                  <a:pPr algn="ctr"/>
                  <a:r>
                    <a:rPr lang="en-US" altLang="ko-KR"/>
                    <a:t>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z</m:t>
                      </m:r>
                    </m:oMath>
                  </a14:m>
                  <a:r>
                    <a:rPr lang="en-US" altLang="ko-KR"/>
                    <a:t>)</a:t>
                  </a:r>
                  <a:endParaRPr lang="ko-KR" altLang="en-US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45B8FF5-1B1E-4D4C-81D7-2E34A432C7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999" y="4751480"/>
                  <a:ext cx="1258316" cy="1200329"/>
                </a:xfrm>
                <a:prstGeom prst="rect">
                  <a:avLst/>
                </a:prstGeom>
                <a:blipFill>
                  <a:blip r:embed="rId2"/>
                  <a:stretch>
                    <a:fillRect t="-2513" b="-65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10A3D3-AC19-4E77-9FBD-73C26C974512}"/>
                </a:ext>
              </a:extLst>
            </p:cNvPr>
            <p:cNvSpPr txBox="1"/>
            <p:nvPr/>
          </p:nvSpPr>
          <p:spPr>
            <a:xfrm>
              <a:off x="3911635" y="3429000"/>
              <a:ext cx="17400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unlabeled data</a:t>
              </a:r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0E23148-D8F5-478C-B7DA-2A9266E8906B}"/>
                </a:ext>
              </a:extLst>
            </p:cNvPr>
            <p:cNvSpPr txBox="1"/>
            <p:nvPr/>
          </p:nvSpPr>
          <p:spPr>
            <a:xfrm>
              <a:off x="8025400" y="4387336"/>
              <a:ext cx="130353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…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60D7F5-0706-4F72-B23F-00C2CD729DDA}"/>
                </a:ext>
              </a:extLst>
            </p:cNvPr>
            <p:cNvSpPr txBox="1"/>
            <p:nvPr/>
          </p:nvSpPr>
          <p:spPr>
            <a:xfrm>
              <a:off x="8025400" y="4019198"/>
              <a:ext cx="130353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/>
                <a:t>label 0</a:t>
              </a:r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B0944F3F-4CD2-4F09-AE2D-816FF1E6EE2A}"/>
                </a:ext>
              </a:extLst>
            </p:cNvPr>
            <p:cNvCxnSpPr>
              <a:cxnSpLocks/>
              <a:stCxn id="33" idx="3"/>
              <a:endCxn id="25" idx="1"/>
            </p:cNvCxnSpPr>
            <p:nvPr/>
          </p:nvCxnSpPr>
          <p:spPr>
            <a:xfrm>
              <a:off x="5651659" y="3613666"/>
              <a:ext cx="517641" cy="113872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806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DB37A-E220-46B2-877D-C6D73168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Extensions of GANs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F92024-0397-4595-8390-263AC57363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1" y="1068549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i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CycleGAN : Unpaired Image to Image Translation</a:t>
            </a:r>
          </a:p>
          <a:p>
            <a:pPr lvl="1">
              <a:lnSpc>
                <a:spcPct val="150000"/>
              </a:lnSpc>
            </a:pPr>
            <a:r>
              <a:rPr lang="ko-KR" altLang="en-US" sz="1800"/>
              <a:t>입출력 데이터가 </a:t>
            </a:r>
            <a:r>
              <a:rPr lang="en-US" altLang="ko-KR" sz="1800"/>
              <a:t>pair</a:t>
            </a:r>
            <a:r>
              <a:rPr lang="ko-KR" altLang="en-US" sz="1800"/>
              <a:t>가 아닌 경우</a:t>
            </a:r>
            <a:br>
              <a:rPr lang="en-US" altLang="ko-KR" sz="1800"/>
            </a:br>
            <a:r>
              <a:rPr lang="ko-KR" altLang="en-US" sz="1800">
                <a:solidFill>
                  <a:srgbClr val="0070C0"/>
                </a:solidFill>
              </a:rPr>
              <a:t>입력으로 출력 생성</a:t>
            </a:r>
            <a:r>
              <a:rPr lang="en-US" altLang="ko-KR" sz="1800">
                <a:solidFill>
                  <a:srgbClr val="0070C0"/>
                </a:solidFill>
              </a:rPr>
              <a:t>, </a:t>
            </a:r>
            <a:r>
              <a:rPr lang="ko-KR" altLang="en-US" sz="1800">
                <a:solidFill>
                  <a:srgbClr val="0070C0"/>
                </a:solidFill>
              </a:rPr>
              <a:t>만들어진 출력을 입력으로 다시 사용</a:t>
            </a:r>
            <a:endParaRPr lang="en-US" altLang="ko-KR" sz="180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/>
              <a:t>모양을 바꾸기는 어려움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2EC584-ABF8-4008-9A5D-87DA9A8E2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334" y="3025865"/>
            <a:ext cx="6928555" cy="32440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D5B31F5-7C5A-4CC9-9914-3CE8CC4C3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78" y="3171969"/>
            <a:ext cx="4209540" cy="24293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BC4B14-505D-4AFF-B805-669C7C675311}"/>
              </a:ext>
            </a:extLst>
          </p:cNvPr>
          <p:cNvSpPr txBox="1"/>
          <p:nvPr/>
        </p:nvSpPr>
        <p:spPr>
          <a:xfrm>
            <a:off x="1194318" y="5818547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완전히 같은 형태가 아님</a:t>
            </a:r>
          </a:p>
        </p:txBody>
      </p:sp>
    </p:spTree>
    <p:extLst>
      <p:ext uri="{BB962C8B-B14F-4D97-AF65-F5344CB8AC3E}">
        <p14:creationId xmlns:p14="http://schemas.microsoft.com/office/powerpoint/2010/main" val="62731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DB37A-E220-46B2-877D-C6D73168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Extensions of GANs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F92024-0397-4595-8390-263AC57363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077877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 i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StackGAN</a:t>
            </a:r>
          </a:p>
          <a:p>
            <a:pPr lvl="1">
              <a:lnSpc>
                <a:spcPct val="150000"/>
              </a:lnSpc>
            </a:pPr>
            <a:r>
              <a:rPr lang="ko-KR" altLang="en-US" sz="18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텍스트를 입력하면 그에 해당하는 이미지를 생성</a:t>
            </a:r>
            <a:endParaRPr lang="en-US" altLang="ko-KR" sz="180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>
                <a:latin typeface="Calibri" panose="020F0502020204030204" pitchFamily="34" charset="0"/>
                <a:cs typeface="Calibri" panose="020F0502020204030204" pitchFamily="34" charset="0"/>
              </a:rPr>
              <a:t>stage</a:t>
            </a:r>
            <a:r>
              <a:rPr lang="ko-KR" altLang="en-US" sz="1800">
                <a:latin typeface="Calibri" panose="020F0502020204030204" pitchFamily="34" charset="0"/>
                <a:cs typeface="Calibri" panose="020F0502020204030204" pitchFamily="34" charset="0"/>
              </a:rPr>
              <a:t>를 나누어 저해상도</a:t>
            </a:r>
            <a:r>
              <a:rPr lang="en-US" altLang="ko-KR" sz="1800">
                <a:latin typeface="Calibri" panose="020F0502020204030204" pitchFamily="34" charset="0"/>
                <a:cs typeface="Calibri" panose="020F0502020204030204" pitchFamily="34" charset="0"/>
              </a:rPr>
              <a:t>(stage 1) </a:t>
            </a:r>
            <a:r>
              <a:rPr lang="en-US" altLang="ko-KR" sz="18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8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고해상도 </a:t>
            </a:r>
            <a:r>
              <a:rPr lang="en-US" altLang="ko-KR" sz="18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+ </a:t>
            </a:r>
            <a:r>
              <a:rPr lang="ko-KR" altLang="en-US" sz="18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세부정보 </a:t>
            </a:r>
            <a:r>
              <a:rPr lang="en-US" altLang="ko-KR" sz="18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(stage 2)  </a:t>
            </a:r>
            <a:r>
              <a:rPr lang="ko-KR" altLang="en-US" sz="180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사실적</a:t>
            </a:r>
            <a:endParaRPr lang="en-US" altLang="ko-KR" sz="180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>
                <a:latin typeface="Calibri" panose="020F0502020204030204" pitchFamily="34" charset="0"/>
                <a:cs typeface="Calibri" panose="020F0502020204030204" pitchFamily="34" charset="0"/>
              </a:rPr>
              <a:t>stage 1, 2</a:t>
            </a:r>
            <a:r>
              <a:rPr lang="ko-KR" altLang="en-US" sz="1800">
                <a:latin typeface="Calibri" panose="020F0502020204030204" pitchFamily="34" charset="0"/>
                <a:cs typeface="Calibri" panose="020F0502020204030204" pitchFamily="34" charset="0"/>
              </a:rPr>
              <a:t>는 각각 </a:t>
            </a:r>
            <a:r>
              <a:rPr lang="en-US" altLang="ko-KR" sz="1800">
                <a:latin typeface="Calibri" panose="020F0502020204030204" pitchFamily="34" charset="0"/>
                <a:cs typeface="Calibri" panose="020F0502020204030204" pitchFamily="34" charset="0"/>
              </a:rPr>
              <a:t>generator</a:t>
            </a:r>
            <a:r>
              <a:rPr lang="ko-KR" altLang="en-US" sz="1800">
                <a:latin typeface="Calibri" panose="020F0502020204030204" pitchFamily="34" charset="0"/>
                <a:cs typeface="Calibri" panose="020F0502020204030204" pitchFamily="34" charset="0"/>
              </a:rPr>
              <a:t>와 </a:t>
            </a:r>
            <a:r>
              <a:rPr lang="en-US" altLang="ko-KR" sz="1800">
                <a:latin typeface="Calibri" panose="020F0502020204030204" pitchFamily="34" charset="0"/>
                <a:cs typeface="Calibri" panose="020F0502020204030204" pitchFamily="34" charset="0"/>
              </a:rPr>
              <a:t>discriminator</a:t>
            </a:r>
            <a:r>
              <a:rPr lang="ko-KR" altLang="en-US" sz="1800">
                <a:latin typeface="Calibri" panose="020F0502020204030204" pitchFamily="34" charset="0"/>
                <a:cs typeface="Calibri" panose="020F0502020204030204" pitchFamily="34" charset="0"/>
              </a:rPr>
              <a:t>로 구성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73D922E-0CEB-4B03-B35B-E191B8B1BB46}"/>
              </a:ext>
            </a:extLst>
          </p:cNvPr>
          <p:cNvGrpSpPr/>
          <p:nvPr/>
        </p:nvGrpSpPr>
        <p:grpSpPr>
          <a:xfrm>
            <a:off x="2024062" y="3409758"/>
            <a:ext cx="8143875" cy="2597827"/>
            <a:chOff x="2024062" y="3089599"/>
            <a:chExt cx="8143875" cy="259782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357913D-D322-47FA-AB18-D0FFFFC8F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4062" y="3089599"/>
              <a:ext cx="8143875" cy="21717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6D54BC-62F4-4D67-ABDE-959307BB3793}"/>
                </a:ext>
              </a:extLst>
            </p:cNvPr>
            <p:cNvSpPr txBox="1"/>
            <p:nvPr/>
          </p:nvSpPr>
          <p:spPr>
            <a:xfrm>
              <a:off x="3769567" y="5379649"/>
              <a:ext cx="49079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/>
                <a:t>부리가 짧고 몸통이 녹색과 검은색인 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69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1733E9CF-AD01-4A9A-8F5B-EEE01FDF9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872" y="1053666"/>
            <a:ext cx="4875805" cy="52666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480311E-4AED-4DF3-936C-FF1234E7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generator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A5D3BF71-CD83-4A29-B867-5A67FF8FE868}"/>
              </a:ext>
            </a:extLst>
          </p:cNvPr>
          <p:cNvSpPr/>
          <p:nvPr/>
        </p:nvSpPr>
        <p:spPr>
          <a:xfrm>
            <a:off x="4276819" y="4628631"/>
            <a:ext cx="1181589" cy="223934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3D07F-C94A-4924-AAF2-A90006731201}"/>
              </a:ext>
            </a:extLst>
          </p:cNvPr>
          <p:cNvSpPr txBox="1"/>
          <p:nvPr/>
        </p:nvSpPr>
        <p:spPr>
          <a:xfrm>
            <a:off x="5573775" y="1132441"/>
            <a:ext cx="2705879" cy="78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G(generator) </a:t>
            </a:r>
            <a:r>
              <a:rPr lang="ko-KR" altLang="en-US" sz="1600"/>
              <a:t>모델 생성 후 필요한 </a:t>
            </a:r>
            <a:r>
              <a:rPr lang="en-US" altLang="ko-KR" sz="1600"/>
              <a:t>layer </a:t>
            </a:r>
            <a:r>
              <a:rPr lang="ko-KR" altLang="en-US" sz="1600"/>
              <a:t>추가하여 구성</a:t>
            </a: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DA9893E5-39C4-4AAD-88F8-D8A2F4F4E267}"/>
              </a:ext>
            </a:extLst>
          </p:cNvPr>
          <p:cNvSpPr/>
          <p:nvPr/>
        </p:nvSpPr>
        <p:spPr>
          <a:xfrm>
            <a:off x="3446102" y="1328979"/>
            <a:ext cx="1741715" cy="223934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B75B1BB6-A430-4EBB-A8D1-757481647003}"/>
              </a:ext>
            </a:extLst>
          </p:cNvPr>
          <p:cNvSpPr/>
          <p:nvPr/>
        </p:nvSpPr>
        <p:spPr>
          <a:xfrm>
            <a:off x="4281479" y="3463079"/>
            <a:ext cx="1419523" cy="223934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12D3D5-34E1-4787-9E78-2AFA8DCE278D}"/>
              </a:ext>
            </a:extLst>
          </p:cNvPr>
          <p:cNvSpPr txBox="1"/>
          <p:nvPr/>
        </p:nvSpPr>
        <p:spPr>
          <a:xfrm>
            <a:off x="8364897" y="4623966"/>
            <a:ext cx="3554963" cy="78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Deep Convolutional GAN</a:t>
            </a:r>
            <a:r>
              <a:rPr lang="ko-KR" altLang="en-US" sz="1600"/>
              <a:t> 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en-US" altLang="ko-KR" sz="1600"/>
              <a:t>convolution layer </a:t>
            </a:r>
            <a:r>
              <a:rPr lang="ko-KR" altLang="en-US" sz="160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1418025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0311E-4AED-4DF3-936C-FF1234E7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discriminator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CA305C-DA03-41DC-9FAC-964CE9E12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30" y="1213922"/>
            <a:ext cx="8523905" cy="48689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65C7F0-5753-49B6-AA81-F06D990EFB93}"/>
              </a:ext>
            </a:extLst>
          </p:cNvPr>
          <p:cNvSpPr txBox="1"/>
          <p:nvPr/>
        </p:nvSpPr>
        <p:spPr>
          <a:xfrm>
            <a:off x="4393168" y="1249709"/>
            <a:ext cx="2945362" cy="784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D(discriminator) </a:t>
            </a:r>
            <a:r>
              <a:rPr lang="ko-KR" altLang="en-US" sz="1600"/>
              <a:t>모델 생성 후 필요한 </a:t>
            </a:r>
            <a:r>
              <a:rPr lang="en-US" altLang="ko-KR" sz="1600"/>
              <a:t>layer </a:t>
            </a:r>
            <a:r>
              <a:rPr lang="ko-KR" altLang="en-US" sz="1600"/>
              <a:t>추가하여 구성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C905677C-F475-4968-9BB4-EEE89BCA90BC}"/>
              </a:ext>
            </a:extLst>
          </p:cNvPr>
          <p:cNvSpPr/>
          <p:nvPr/>
        </p:nvSpPr>
        <p:spPr>
          <a:xfrm>
            <a:off x="2167811" y="1425780"/>
            <a:ext cx="1937658" cy="216408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D07790AB-CB0A-45A4-9A4A-66B3F6DEE6AA}"/>
              </a:ext>
            </a:extLst>
          </p:cNvPr>
          <p:cNvSpPr/>
          <p:nvPr/>
        </p:nvSpPr>
        <p:spPr>
          <a:xfrm>
            <a:off x="3136639" y="3005920"/>
            <a:ext cx="968829" cy="244012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2F174305-6A62-4C67-8851-7505D62AC695}"/>
              </a:ext>
            </a:extLst>
          </p:cNvPr>
          <p:cNvSpPr/>
          <p:nvPr/>
        </p:nvSpPr>
        <p:spPr>
          <a:xfrm>
            <a:off x="3136638" y="5310214"/>
            <a:ext cx="2004529" cy="244012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F76A4-785C-426A-91C8-4AD4F3E6C4BD}"/>
              </a:ext>
            </a:extLst>
          </p:cNvPr>
          <p:cNvSpPr txBox="1"/>
          <p:nvPr/>
        </p:nvSpPr>
        <p:spPr>
          <a:xfrm>
            <a:off x="5208041" y="5174871"/>
            <a:ext cx="3180574" cy="415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real vs fake : 2</a:t>
            </a:r>
            <a:r>
              <a:rPr lang="ko-KR" altLang="en-US" sz="1600"/>
              <a:t>진 분류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FB829B-9520-4003-8E0F-E0C786180943}"/>
              </a:ext>
            </a:extLst>
          </p:cNvPr>
          <p:cNvSpPr txBox="1"/>
          <p:nvPr/>
        </p:nvSpPr>
        <p:spPr>
          <a:xfrm>
            <a:off x="7338530" y="3464787"/>
            <a:ext cx="2665445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/>
              <a:t>은닉층 활성화 함수</a:t>
            </a:r>
            <a:endParaRPr lang="en-US" altLang="ko-KR" sz="1600"/>
          </a:p>
          <a:p>
            <a:pPr algn="ctr">
              <a:lnSpc>
                <a:spcPct val="150000"/>
              </a:lnSpc>
            </a:pPr>
            <a:r>
              <a:rPr lang="en-US" altLang="ko-KR" sz="1600"/>
              <a:t>LeakyReLU</a:t>
            </a:r>
            <a:endParaRPr lang="ko-KR" altLang="en-US" sz="1600"/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A818664B-0DA6-4124-B2AF-951F5AEFF48E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5368170" y="1502816"/>
            <a:ext cx="643121" cy="41373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6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6D7C4-EA65-43E8-B16B-1CAD1DDA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DCGAN model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28F3ED-A10A-4E13-8BF7-6917A630B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495" y="2070132"/>
            <a:ext cx="7447610" cy="32763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55E4B1-D37B-4649-A841-F96125476517}"/>
              </a:ext>
            </a:extLst>
          </p:cNvPr>
          <p:cNvSpPr txBox="1"/>
          <p:nvPr/>
        </p:nvSpPr>
        <p:spPr>
          <a:xfrm>
            <a:off x="2677885" y="5560410"/>
            <a:ext cx="61208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>
                <a:latin typeface="Open Sans"/>
              </a:rPr>
              <a:t>g</a:t>
            </a:r>
            <a:r>
              <a:rPr lang="en-US" altLang="ko-KR" sz="1600" i="0">
                <a:effectLst/>
                <a:latin typeface="Open Sans"/>
              </a:rPr>
              <a:t>enerator</a:t>
            </a:r>
            <a:r>
              <a:rPr lang="ko-KR" altLang="en-US" sz="1600" i="0">
                <a:effectLst/>
                <a:latin typeface="Open Sans"/>
              </a:rPr>
              <a:t>와 이미 학습된 </a:t>
            </a:r>
            <a:r>
              <a:rPr lang="en-US" altLang="ko-KR" sz="1600">
                <a:latin typeface="Open Sans"/>
              </a:rPr>
              <a:t>d</a:t>
            </a:r>
            <a:r>
              <a:rPr lang="en-US" altLang="ko-KR" sz="1600" i="0">
                <a:effectLst/>
                <a:latin typeface="Open Sans"/>
              </a:rPr>
              <a:t>iscriminator</a:t>
            </a:r>
            <a:r>
              <a:rPr lang="ko-KR" altLang="en-US" sz="1600" i="0">
                <a:effectLst/>
                <a:latin typeface="Open Sans"/>
              </a:rPr>
              <a:t>을 연결 후</a:t>
            </a:r>
            <a:r>
              <a:rPr lang="en-US" altLang="ko-KR" sz="1600">
                <a:latin typeface="Open Sans"/>
              </a:rPr>
              <a:t> compile</a:t>
            </a:r>
            <a:endParaRPr lang="ko-KR" altLang="en-US" sz="1600"/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3A69591D-F5EB-400B-AF2F-BB500C51B96E}"/>
              </a:ext>
            </a:extLst>
          </p:cNvPr>
          <p:cNvSpPr/>
          <p:nvPr/>
        </p:nvSpPr>
        <p:spPr>
          <a:xfrm>
            <a:off x="2206495" y="3745610"/>
            <a:ext cx="7447610" cy="1600831"/>
          </a:xfrm>
          <a:prstGeom prst="frame">
            <a:avLst>
              <a:gd name="adj1" fmla="val 522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770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6F87A-F49B-4A9F-8FB4-A4FB5824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training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67192CD-5542-4A15-AB7E-0504EA55EFFB}"/>
              </a:ext>
            </a:extLst>
          </p:cNvPr>
          <p:cNvGrpSpPr/>
          <p:nvPr/>
        </p:nvGrpSpPr>
        <p:grpSpPr>
          <a:xfrm>
            <a:off x="1304092" y="1742656"/>
            <a:ext cx="8694992" cy="1751992"/>
            <a:chOff x="1301466" y="1415260"/>
            <a:chExt cx="8694992" cy="175199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C97D49-3142-455F-ABFF-4990D9E030F9}"/>
                </a:ext>
              </a:extLst>
            </p:cNvPr>
            <p:cNvGrpSpPr/>
            <p:nvPr/>
          </p:nvGrpSpPr>
          <p:grpSpPr>
            <a:xfrm>
              <a:off x="1301466" y="1415260"/>
              <a:ext cx="8694992" cy="1344153"/>
              <a:chOff x="1609376" y="4839595"/>
              <a:chExt cx="8694992" cy="1344153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82561F2B-B72B-4C44-BD01-F497014E166C}"/>
                  </a:ext>
                </a:extLst>
              </p:cNvPr>
              <p:cNvGrpSpPr/>
              <p:nvPr/>
            </p:nvGrpSpPr>
            <p:grpSpPr>
              <a:xfrm>
                <a:off x="1609376" y="4839595"/>
                <a:ext cx="8694992" cy="1344153"/>
                <a:chOff x="1262618" y="1716287"/>
                <a:chExt cx="8694992" cy="1344153"/>
              </a:xfrm>
            </p:grpSpPr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F1566CB1-897E-4BEE-88DD-D7C20CF3AD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58411" y="2408075"/>
                  <a:ext cx="8399199" cy="65236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F72EA871-3BF1-4E4B-93EF-B2464A8587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62618" y="1716287"/>
                      <a:ext cx="2562809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600"/>
                        <a:t>latent random variable </a:t>
                      </a:r>
                    </a:p>
                    <a:p>
                      <a:pPr algn="ctr"/>
                      <a:r>
                        <a:rPr lang="en-US" altLang="ko-KR" sz="1600"/>
                        <a:t>(random vector</a:t>
                      </a:r>
                      <a14:m>
                        <m:oMath xmlns:m="http://schemas.openxmlformats.org/officeDocument/2006/math"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a14:m>
                      <a:r>
                        <a:rPr lang="en-US" altLang="ko-KR" sz="1600"/>
                        <a:t>)</a:t>
                      </a:r>
                      <a:endParaRPr lang="ko-KR" altLang="en-US" sz="1600"/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F72EA871-3BF1-4E4B-93EF-B2464A8587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62618" y="1716287"/>
                      <a:ext cx="2562809" cy="58477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3125" b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" name="액자 9">
                <a:extLst>
                  <a:ext uri="{FF2B5EF4-FFF2-40B4-BE49-F238E27FC236}">
                    <a16:creationId xmlns:a16="http://schemas.microsoft.com/office/drawing/2014/main" id="{1992DCE2-8392-49FD-A04B-6DCF9F56914A}"/>
                  </a:ext>
                </a:extLst>
              </p:cNvPr>
              <p:cNvSpPr/>
              <p:nvPr/>
            </p:nvSpPr>
            <p:spPr>
              <a:xfrm>
                <a:off x="1905169" y="5819725"/>
                <a:ext cx="1444521" cy="364023"/>
              </a:xfrm>
              <a:prstGeom prst="fram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액자 10">
                <a:extLst>
                  <a:ext uri="{FF2B5EF4-FFF2-40B4-BE49-F238E27FC236}">
                    <a16:creationId xmlns:a16="http://schemas.microsoft.com/office/drawing/2014/main" id="{7CC774A9-E629-4505-A0C6-E6C068CDF798}"/>
                  </a:ext>
                </a:extLst>
              </p:cNvPr>
              <p:cNvSpPr/>
              <p:nvPr/>
            </p:nvSpPr>
            <p:spPr>
              <a:xfrm>
                <a:off x="2890780" y="5531383"/>
                <a:ext cx="2045114" cy="328241"/>
              </a:xfrm>
              <a:prstGeom prst="fram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7BED76-D3C9-481D-9ECA-440D1F840C82}"/>
                </a:ext>
              </a:extLst>
            </p:cNvPr>
            <p:cNvSpPr txBox="1"/>
            <p:nvPr/>
          </p:nvSpPr>
          <p:spPr>
            <a:xfrm>
              <a:off x="1483567" y="2828698"/>
              <a:ext cx="53811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/>
                <a:t>generator </a:t>
              </a:r>
              <a:r>
                <a:rPr lang="ko-KR" altLang="en-US" sz="1600"/>
                <a:t>통해 </a:t>
              </a:r>
              <a:r>
                <a:rPr lang="en-US" altLang="ko-KR" sz="1600"/>
                <a:t>random vector</a:t>
              </a:r>
              <a:r>
                <a:rPr lang="ko-KR" altLang="en-US" sz="1600"/>
                <a:t>를 예측하여 </a:t>
              </a:r>
              <a:r>
                <a:rPr lang="en-US" altLang="ko-KR" sz="1600"/>
                <a:t>fake data </a:t>
              </a:r>
              <a:r>
                <a:rPr lang="ko-KR" altLang="en-US" sz="1600"/>
                <a:t>생성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150B4361-C739-4629-AE7D-1AB273DB2EB8}"/>
              </a:ext>
            </a:extLst>
          </p:cNvPr>
          <p:cNvGrpSpPr/>
          <p:nvPr/>
        </p:nvGrpSpPr>
        <p:grpSpPr>
          <a:xfrm>
            <a:off x="808999" y="4112344"/>
            <a:ext cx="10018435" cy="2111174"/>
            <a:chOff x="942391" y="3823095"/>
            <a:chExt cx="10018435" cy="2111174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583FE99-77EF-4103-8CFA-16E8A9F48472}"/>
                </a:ext>
              </a:extLst>
            </p:cNvPr>
            <p:cNvGrpSpPr/>
            <p:nvPr/>
          </p:nvGrpSpPr>
          <p:grpSpPr>
            <a:xfrm>
              <a:off x="1128661" y="3823095"/>
              <a:ext cx="9832165" cy="1958569"/>
              <a:chOff x="1063346" y="3429000"/>
              <a:chExt cx="9832165" cy="1958569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EF48592F-0715-436A-A905-6493E284C9C5}"/>
                  </a:ext>
                </a:extLst>
              </p:cNvPr>
              <p:cNvGrpSpPr/>
              <p:nvPr/>
            </p:nvGrpSpPr>
            <p:grpSpPr>
              <a:xfrm>
                <a:off x="2328406" y="3429000"/>
                <a:ext cx="8567105" cy="1549916"/>
                <a:chOff x="3181237" y="3123095"/>
                <a:chExt cx="8567105" cy="1549916"/>
              </a:xfrm>
            </p:grpSpPr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1831866E-C4F3-4B90-8BC3-8A29003A20B5}"/>
                    </a:ext>
                  </a:extLst>
                </p:cNvPr>
                <p:cNvGrpSpPr/>
                <p:nvPr/>
              </p:nvGrpSpPr>
              <p:grpSpPr>
                <a:xfrm>
                  <a:off x="3181237" y="3123095"/>
                  <a:ext cx="6956990" cy="1549916"/>
                  <a:chOff x="3181237" y="2883398"/>
                  <a:chExt cx="6956990" cy="1549916"/>
                </a:xfrm>
              </p:grpSpPr>
              <p:grpSp>
                <p:nvGrpSpPr>
                  <p:cNvPr id="49" name="그룹 48">
                    <a:extLst>
                      <a:ext uri="{FF2B5EF4-FFF2-40B4-BE49-F238E27FC236}">
                        <a16:creationId xmlns:a16="http://schemas.microsoft.com/office/drawing/2014/main" id="{36E587D9-4C08-48CF-90C7-A008A73176C0}"/>
                      </a:ext>
                    </a:extLst>
                  </p:cNvPr>
                  <p:cNvGrpSpPr/>
                  <p:nvPr/>
                </p:nvGrpSpPr>
                <p:grpSpPr>
                  <a:xfrm>
                    <a:off x="5154299" y="2883398"/>
                    <a:ext cx="4983928" cy="1549916"/>
                    <a:chOff x="5073589" y="3503282"/>
                    <a:chExt cx="4983928" cy="1549916"/>
                  </a:xfrm>
                </p:grpSpPr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6784CBB5-49C2-4B6A-B371-6E1B6A3082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3589" y="4683866"/>
                      <a:ext cx="1303538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/>
                        <a:t>fake data</a:t>
                      </a:r>
                      <a:endParaRPr lang="ko-KR" altLang="en-US"/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D278C5F1-1323-429E-ADF9-53A97F37D0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3589" y="3503282"/>
                      <a:ext cx="1303538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/>
                        <a:t>real data</a:t>
                      </a:r>
                      <a:endParaRPr lang="ko-KR" altLang="en-US"/>
                    </a:p>
                  </p:txBody>
                </p:sp>
                <p:grpSp>
                  <p:nvGrpSpPr>
                    <p:cNvPr id="59" name="그룹 58">
                      <a:extLst>
                        <a:ext uri="{FF2B5EF4-FFF2-40B4-BE49-F238E27FC236}">
                          <a16:creationId xmlns:a16="http://schemas.microsoft.com/office/drawing/2014/main" id="{F6ACB8C9-4DD8-4D4B-BBCD-D981879A5B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753979" y="3893098"/>
                      <a:ext cx="1303538" cy="738664"/>
                      <a:chOff x="8753979" y="4077764"/>
                      <a:chExt cx="1303538" cy="738664"/>
                    </a:xfrm>
                  </p:grpSpPr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FD9E43C2-B2E7-431F-8773-DC8C22BAB9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53979" y="4077764"/>
                        <a:ext cx="1303538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/>
                          <a:t>real</a:t>
                        </a:r>
                      </a:p>
                    </p:txBody>
                  </p:sp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98A5F61C-DC9B-4622-BF61-B835E5ACDF2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53979" y="4447096"/>
                        <a:ext cx="1303538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/>
                          <a:t>fake</a:t>
                        </a:r>
                        <a:endParaRPr lang="ko-KR" altLang="en-US"/>
                      </a:p>
                    </p:txBody>
                  </p:sp>
                </p:grpSp>
              </p:grpSp>
              <p:cxnSp>
                <p:nvCxnSpPr>
                  <p:cNvPr id="50" name="직선 화살표 연결선 49">
                    <a:extLst>
                      <a:ext uri="{FF2B5EF4-FFF2-40B4-BE49-F238E27FC236}">
                        <a16:creationId xmlns:a16="http://schemas.microsoft.com/office/drawing/2014/main" id="{994EA443-60BF-4137-9A21-00741793EB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81237" y="4241953"/>
                    <a:ext cx="334762" cy="669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직선 화살표 연결선 50">
                    <a:extLst>
                      <a:ext uri="{FF2B5EF4-FFF2-40B4-BE49-F238E27FC236}">
                        <a16:creationId xmlns:a16="http://schemas.microsoft.com/office/drawing/2014/main" id="{FC7B9DC0-D964-4590-9197-D333D052AC25}"/>
                      </a:ext>
                    </a:extLst>
                  </p:cNvPr>
                  <p:cNvCxnSpPr>
                    <a:cxnSpLocks/>
                    <a:endCxn id="56" idx="1"/>
                  </p:cNvCxnSpPr>
                  <p:nvPr/>
                </p:nvCxnSpPr>
                <p:spPr>
                  <a:xfrm>
                    <a:off x="4819537" y="4248648"/>
                    <a:ext cx="33476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직선 화살표 연결선 51">
                    <a:extLst>
                      <a:ext uri="{FF2B5EF4-FFF2-40B4-BE49-F238E27FC236}">
                        <a16:creationId xmlns:a16="http://schemas.microsoft.com/office/drawing/2014/main" id="{F1F38677-5089-467D-94E7-F8FE573187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25001" y="3642546"/>
                    <a:ext cx="30968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연결선: 꺾임 52">
                    <a:extLst>
                      <a:ext uri="{FF2B5EF4-FFF2-40B4-BE49-F238E27FC236}">
                        <a16:creationId xmlns:a16="http://schemas.microsoft.com/office/drawing/2014/main" id="{BFF98BA1-C781-4A5E-B619-A2A909687822}"/>
                      </a:ext>
                    </a:extLst>
                  </p:cNvPr>
                  <p:cNvCxnSpPr>
                    <a:cxnSpLocks/>
                    <a:stCxn id="57" idx="3"/>
                  </p:cNvCxnSpPr>
                  <p:nvPr/>
                </p:nvCxnSpPr>
                <p:spPr>
                  <a:xfrm>
                    <a:off x="6457837" y="3068064"/>
                    <a:ext cx="517641" cy="574482"/>
                  </a:xfrm>
                  <a:prstGeom prst="bentConnector3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연결선: 꺾임 53">
                    <a:extLst>
                      <a:ext uri="{FF2B5EF4-FFF2-40B4-BE49-F238E27FC236}">
                        <a16:creationId xmlns:a16="http://schemas.microsoft.com/office/drawing/2014/main" id="{A9BFC4BA-490C-44B3-995C-B97E97D8A278}"/>
                      </a:ext>
                    </a:extLst>
                  </p:cNvPr>
                  <p:cNvCxnSpPr>
                    <a:cxnSpLocks/>
                    <a:stCxn id="56" idx="3"/>
                  </p:cNvCxnSpPr>
                  <p:nvPr/>
                </p:nvCxnSpPr>
                <p:spPr>
                  <a:xfrm flipV="1">
                    <a:off x="6457837" y="3642546"/>
                    <a:ext cx="517641" cy="606102"/>
                  </a:xfrm>
                  <a:prstGeom prst="bentConnector3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직선 화살표 연결선 40">
                  <a:extLst>
                    <a:ext uri="{FF2B5EF4-FFF2-40B4-BE49-F238E27FC236}">
                      <a16:creationId xmlns:a16="http://schemas.microsoft.com/office/drawing/2014/main" id="{68329CC9-5F03-46F1-8592-275CB1546CBB}"/>
                    </a:ext>
                  </a:extLst>
                </p:cNvPr>
                <p:cNvCxnSpPr>
                  <a:cxnSpLocks/>
                  <a:endCxn id="42" idx="1"/>
                </p:cNvCxnSpPr>
                <p:nvPr/>
              </p:nvCxnSpPr>
              <p:spPr>
                <a:xfrm>
                  <a:off x="10138227" y="3881335"/>
                  <a:ext cx="30657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56F5139-C1CB-4105-A68C-DB52C32FA17B}"/>
                    </a:ext>
                  </a:extLst>
                </p:cNvPr>
                <p:cNvSpPr txBox="1"/>
                <p:nvPr/>
              </p:nvSpPr>
              <p:spPr>
                <a:xfrm>
                  <a:off x="10444804" y="3696669"/>
                  <a:ext cx="130353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/>
                    <a:t>loss</a:t>
                  </a:r>
                  <a:endParaRPr lang="ko-KR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BADF0C74-0A5B-4F6E-B2AC-9F43A1A9B049}"/>
                      </a:ext>
                    </a:extLst>
                  </p:cNvPr>
                  <p:cNvSpPr txBox="1"/>
                  <p:nvPr/>
                </p:nvSpPr>
                <p:spPr>
                  <a:xfrm>
                    <a:off x="1063346" y="4187240"/>
                    <a:ext cx="1258316" cy="120032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/>
                      <a:t>latent</a:t>
                    </a:r>
                  </a:p>
                  <a:p>
                    <a:pPr algn="ctr"/>
                    <a:r>
                      <a:rPr lang="en-US" altLang="ko-KR"/>
                      <a:t>random variable</a:t>
                    </a:r>
                  </a:p>
                  <a:p>
                    <a:pPr algn="ctr"/>
                    <a:r>
                      <a:rPr lang="en-US" altLang="ko-KR"/>
                      <a:t>(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z</m:t>
                        </m:r>
                      </m:oMath>
                    </a14:m>
                    <a:r>
                      <a:rPr lang="en-US" altLang="ko-KR"/>
                      <a:t>)</a:t>
                    </a:r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BADF0C74-0A5B-4F6E-B2AC-9F43A1A9B0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3346" y="4187240"/>
                    <a:ext cx="1258316" cy="12003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513" b="-653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AC2A9A0D-547B-4A82-BC2E-B7C2C1AF7CE4}"/>
                    </a:ext>
                  </a:extLst>
                </p:cNvPr>
                <p:cNvSpPr txBox="1"/>
                <p:nvPr/>
              </p:nvSpPr>
              <p:spPr>
                <a:xfrm>
                  <a:off x="2721739" y="4858333"/>
                  <a:ext cx="1303538" cy="646331"/>
                </a:xfrm>
                <a:prstGeom prst="rect">
                  <a:avLst/>
                </a:prstGeom>
                <a:solidFill>
                  <a:srgbClr val="FFCCCC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/>
                    <a:t>generator</a:t>
                  </a:r>
                </a:p>
                <a:p>
                  <a:pPr algn="ctr"/>
                  <a:r>
                    <a:rPr lang="en-US" altLang="ko-KR"/>
                    <a:t>(</a:t>
                  </a:r>
                  <a14:m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altLang="ko-KR"/>
                    <a:t>)</a:t>
                  </a:r>
                  <a:endParaRPr lang="ko-KR" altLang="en-US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AC2A9A0D-547B-4A82-BC2E-B7C2C1AF7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739" y="4858333"/>
                  <a:ext cx="1303538" cy="646331"/>
                </a:xfrm>
                <a:prstGeom prst="rect">
                  <a:avLst/>
                </a:prstGeom>
                <a:blipFill>
                  <a:blip r:embed="rId5"/>
                  <a:stretch>
                    <a:fillRect t="-3704" b="-129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97EC829-E4D3-49FE-8B4E-5444517D05FD}"/>
                    </a:ext>
                  </a:extLst>
                </p:cNvPr>
                <p:cNvSpPr txBox="1"/>
                <p:nvPr/>
              </p:nvSpPr>
              <p:spPr>
                <a:xfrm>
                  <a:off x="6187962" y="4262077"/>
                  <a:ext cx="1549523" cy="646331"/>
                </a:xfrm>
                <a:prstGeom prst="rect">
                  <a:avLst/>
                </a:prstGeom>
                <a:solidFill>
                  <a:srgbClr val="FFCCCC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/>
                    <a:t>discriminator</a:t>
                  </a:r>
                </a:p>
                <a:p>
                  <a:pPr algn="ctr"/>
                  <a:r>
                    <a:rPr lang="en-US" altLang="ko-KR"/>
                    <a:t>(</a:t>
                  </a:r>
                  <a14:m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r>
                    <a:rPr lang="en-US" altLang="ko-KR"/>
                    <a:t>)</a:t>
                  </a:r>
                  <a:endParaRPr lang="ko-KR" altLang="en-US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97EC829-E4D3-49FE-8B4E-5444517D0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7962" y="4262077"/>
                  <a:ext cx="1549523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1172" t="-4630" r="-1172" b="-129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액자 78">
              <a:extLst>
                <a:ext uri="{FF2B5EF4-FFF2-40B4-BE49-F238E27FC236}">
                  <a16:creationId xmlns:a16="http://schemas.microsoft.com/office/drawing/2014/main" id="{7641E6AF-A032-493F-AD08-B87198C6081A}"/>
                </a:ext>
              </a:extLst>
            </p:cNvPr>
            <p:cNvSpPr/>
            <p:nvPr/>
          </p:nvSpPr>
          <p:spPr>
            <a:xfrm>
              <a:off x="942391" y="4415599"/>
              <a:ext cx="4842589" cy="1518670"/>
            </a:xfrm>
            <a:prstGeom prst="frame">
              <a:avLst>
                <a:gd name="adj1" fmla="val 4381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2308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6F87A-F49B-4A9F-8FB4-A4FB5824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training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021A67-2D01-49B0-860C-AF89CDB489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484"/>
          <a:stretch/>
        </p:blipFill>
        <p:spPr>
          <a:xfrm>
            <a:off x="2427710" y="1793221"/>
            <a:ext cx="6839395" cy="153925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2C7415A6-4563-4147-AB11-EB1D088C1851}"/>
              </a:ext>
            </a:extLst>
          </p:cNvPr>
          <p:cNvGrpSpPr/>
          <p:nvPr/>
        </p:nvGrpSpPr>
        <p:grpSpPr>
          <a:xfrm>
            <a:off x="995269" y="3956185"/>
            <a:ext cx="9832165" cy="2114728"/>
            <a:chOff x="1128661" y="3666936"/>
            <a:chExt cx="9832165" cy="2114728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648B1AEC-35B6-4CA3-A140-D967B62E0251}"/>
                </a:ext>
              </a:extLst>
            </p:cNvPr>
            <p:cNvGrpSpPr/>
            <p:nvPr/>
          </p:nvGrpSpPr>
          <p:grpSpPr>
            <a:xfrm>
              <a:off x="1128661" y="3823095"/>
              <a:ext cx="9832165" cy="1958569"/>
              <a:chOff x="1063346" y="3429000"/>
              <a:chExt cx="9832165" cy="1958569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A5F630D4-CBDA-43B6-9ABC-ED80BDE2CCA4}"/>
                  </a:ext>
                </a:extLst>
              </p:cNvPr>
              <p:cNvGrpSpPr/>
              <p:nvPr/>
            </p:nvGrpSpPr>
            <p:grpSpPr>
              <a:xfrm>
                <a:off x="2328406" y="3429000"/>
                <a:ext cx="8567105" cy="1549916"/>
                <a:chOff x="3181237" y="3123095"/>
                <a:chExt cx="8567105" cy="1549916"/>
              </a:xfrm>
            </p:grpSpPr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CE98DB8E-3858-4253-8DA2-3B582F73610F}"/>
                    </a:ext>
                  </a:extLst>
                </p:cNvPr>
                <p:cNvGrpSpPr/>
                <p:nvPr/>
              </p:nvGrpSpPr>
              <p:grpSpPr>
                <a:xfrm>
                  <a:off x="3181237" y="3123095"/>
                  <a:ext cx="6956990" cy="1549916"/>
                  <a:chOff x="3181237" y="2883398"/>
                  <a:chExt cx="6956990" cy="1549916"/>
                </a:xfrm>
              </p:grpSpPr>
              <p:grpSp>
                <p:nvGrpSpPr>
                  <p:cNvPr id="47" name="그룹 46">
                    <a:extLst>
                      <a:ext uri="{FF2B5EF4-FFF2-40B4-BE49-F238E27FC236}">
                        <a16:creationId xmlns:a16="http://schemas.microsoft.com/office/drawing/2014/main" id="{2BFC8A02-28DA-4ACD-9DE2-EB6EB41641AE}"/>
                      </a:ext>
                    </a:extLst>
                  </p:cNvPr>
                  <p:cNvGrpSpPr/>
                  <p:nvPr/>
                </p:nvGrpSpPr>
                <p:grpSpPr>
                  <a:xfrm>
                    <a:off x="5154299" y="2883398"/>
                    <a:ext cx="4983928" cy="1549916"/>
                    <a:chOff x="5073589" y="3503282"/>
                    <a:chExt cx="4983928" cy="1549916"/>
                  </a:xfrm>
                </p:grpSpPr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11D02B71-D66B-45BF-8853-EE6C530883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3589" y="4683866"/>
                      <a:ext cx="1303538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/>
                        <a:t>fake data</a:t>
                      </a:r>
                      <a:endParaRPr lang="ko-KR" altLang="en-US"/>
                    </a:p>
                  </p:txBody>
                </p:sp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DDA1C8A0-8F42-4D1D-BDB8-5FC4B3DA47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3589" y="3503282"/>
                      <a:ext cx="1303538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/>
                        <a:t>real data</a:t>
                      </a:r>
                      <a:endParaRPr lang="ko-KR" altLang="en-US"/>
                    </a:p>
                  </p:txBody>
                </p:sp>
                <p:grpSp>
                  <p:nvGrpSpPr>
                    <p:cNvPr id="55" name="그룹 54">
                      <a:extLst>
                        <a:ext uri="{FF2B5EF4-FFF2-40B4-BE49-F238E27FC236}">
                          <a16:creationId xmlns:a16="http://schemas.microsoft.com/office/drawing/2014/main" id="{68A2F5BC-41D3-45D6-8EA5-BA689F3A3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753979" y="3893098"/>
                      <a:ext cx="1303538" cy="738664"/>
                      <a:chOff x="8753979" y="4077764"/>
                      <a:chExt cx="1303538" cy="738664"/>
                    </a:xfrm>
                  </p:grpSpPr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AAE4A539-89BE-4042-9E65-EBEF806004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53979" y="4077764"/>
                        <a:ext cx="1303538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/>
                          <a:t>real</a:t>
                        </a:r>
                      </a:p>
                    </p:txBody>
                  </p:sp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49A324E7-C3C3-4CEE-A9E6-43490C46C6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53979" y="4447096"/>
                        <a:ext cx="1303538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/>
                          <a:t>fake</a:t>
                        </a:r>
                        <a:endParaRPr lang="ko-KR" altLang="en-US"/>
                      </a:p>
                    </p:txBody>
                  </p:sp>
                </p:grpSp>
              </p:grpSp>
              <p:cxnSp>
                <p:nvCxnSpPr>
                  <p:cNvPr id="48" name="직선 화살표 연결선 47">
                    <a:extLst>
                      <a:ext uri="{FF2B5EF4-FFF2-40B4-BE49-F238E27FC236}">
                        <a16:creationId xmlns:a16="http://schemas.microsoft.com/office/drawing/2014/main" id="{217D5F73-0BEB-44C7-978A-62897B31C9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81237" y="4241953"/>
                    <a:ext cx="334762" cy="669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직선 화살표 연결선 48">
                    <a:extLst>
                      <a:ext uri="{FF2B5EF4-FFF2-40B4-BE49-F238E27FC236}">
                        <a16:creationId xmlns:a16="http://schemas.microsoft.com/office/drawing/2014/main" id="{2E2074D1-4D5C-4466-8921-2A0862FF2A70}"/>
                      </a:ext>
                    </a:extLst>
                  </p:cNvPr>
                  <p:cNvCxnSpPr>
                    <a:cxnSpLocks/>
                    <a:endCxn id="53" idx="1"/>
                  </p:cNvCxnSpPr>
                  <p:nvPr/>
                </p:nvCxnSpPr>
                <p:spPr>
                  <a:xfrm>
                    <a:off x="4819537" y="4248648"/>
                    <a:ext cx="33476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직선 화살표 연결선 49">
                    <a:extLst>
                      <a:ext uri="{FF2B5EF4-FFF2-40B4-BE49-F238E27FC236}">
                        <a16:creationId xmlns:a16="http://schemas.microsoft.com/office/drawing/2014/main" id="{3DC567B1-6FFB-45D6-9595-07117CF402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25001" y="3642546"/>
                    <a:ext cx="30968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연결선: 꺾임 50">
                    <a:extLst>
                      <a:ext uri="{FF2B5EF4-FFF2-40B4-BE49-F238E27FC236}">
                        <a16:creationId xmlns:a16="http://schemas.microsoft.com/office/drawing/2014/main" id="{75F42085-DB2A-47E0-B9A1-2D53656597E1}"/>
                      </a:ext>
                    </a:extLst>
                  </p:cNvPr>
                  <p:cNvCxnSpPr>
                    <a:cxnSpLocks/>
                    <a:stCxn id="54" idx="3"/>
                  </p:cNvCxnSpPr>
                  <p:nvPr/>
                </p:nvCxnSpPr>
                <p:spPr>
                  <a:xfrm>
                    <a:off x="6457837" y="3068064"/>
                    <a:ext cx="517641" cy="574482"/>
                  </a:xfrm>
                  <a:prstGeom prst="bentConnector3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연결선: 꺾임 51">
                    <a:extLst>
                      <a:ext uri="{FF2B5EF4-FFF2-40B4-BE49-F238E27FC236}">
                        <a16:creationId xmlns:a16="http://schemas.microsoft.com/office/drawing/2014/main" id="{A2D45167-13DC-4EC6-BDAC-C7901E2C67EF}"/>
                      </a:ext>
                    </a:extLst>
                  </p:cNvPr>
                  <p:cNvCxnSpPr>
                    <a:cxnSpLocks/>
                    <a:stCxn id="53" idx="3"/>
                  </p:cNvCxnSpPr>
                  <p:nvPr/>
                </p:nvCxnSpPr>
                <p:spPr>
                  <a:xfrm flipV="1">
                    <a:off x="6457837" y="3642546"/>
                    <a:ext cx="517641" cy="606102"/>
                  </a:xfrm>
                  <a:prstGeom prst="bentConnector3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직선 화살표 연결선 44">
                  <a:extLst>
                    <a:ext uri="{FF2B5EF4-FFF2-40B4-BE49-F238E27FC236}">
                      <a16:creationId xmlns:a16="http://schemas.microsoft.com/office/drawing/2014/main" id="{BB6184E6-6ED8-4490-AD55-11BBE44322F1}"/>
                    </a:ext>
                  </a:extLst>
                </p:cNvPr>
                <p:cNvCxnSpPr>
                  <a:cxnSpLocks/>
                  <a:endCxn id="46" idx="1"/>
                </p:cNvCxnSpPr>
                <p:nvPr/>
              </p:nvCxnSpPr>
              <p:spPr>
                <a:xfrm>
                  <a:off x="10138227" y="3881335"/>
                  <a:ext cx="30657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850EDA3-012E-431D-A261-3C3E41037931}"/>
                    </a:ext>
                  </a:extLst>
                </p:cNvPr>
                <p:cNvSpPr txBox="1"/>
                <p:nvPr/>
              </p:nvSpPr>
              <p:spPr>
                <a:xfrm>
                  <a:off x="10444804" y="3696669"/>
                  <a:ext cx="130353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/>
                    <a:t>loss</a:t>
                  </a:r>
                  <a:endParaRPr lang="ko-KR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3C2B9F5-5673-470C-85D6-7469B1F3E6C2}"/>
                      </a:ext>
                    </a:extLst>
                  </p:cNvPr>
                  <p:cNvSpPr txBox="1"/>
                  <p:nvPr/>
                </p:nvSpPr>
                <p:spPr>
                  <a:xfrm>
                    <a:off x="1063346" y="4187240"/>
                    <a:ext cx="1258316" cy="120032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/>
                      <a:t>latent</a:t>
                    </a:r>
                  </a:p>
                  <a:p>
                    <a:pPr algn="ctr"/>
                    <a:r>
                      <a:rPr lang="en-US" altLang="ko-KR"/>
                      <a:t>random variable</a:t>
                    </a:r>
                  </a:p>
                  <a:p>
                    <a:pPr algn="ctr"/>
                    <a:r>
                      <a:rPr lang="en-US" altLang="ko-KR"/>
                      <a:t>(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z</m:t>
                        </m:r>
                      </m:oMath>
                    </a14:m>
                    <a:r>
                      <a:rPr lang="en-US" altLang="ko-KR"/>
                      <a:t>)</a:t>
                    </a:r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3C2B9F5-5673-470C-85D6-7469B1F3E6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3346" y="4187240"/>
                    <a:ext cx="1258316" cy="12003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513" b="-653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D85B3FF-9620-41DA-9752-5B5988217DD7}"/>
                    </a:ext>
                  </a:extLst>
                </p:cNvPr>
                <p:cNvSpPr txBox="1"/>
                <p:nvPr/>
              </p:nvSpPr>
              <p:spPr>
                <a:xfrm>
                  <a:off x="2721739" y="4858333"/>
                  <a:ext cx="1303538" cy="646331"/>
                </a:xfrm>
                <a:prstGeom prst="rect">
                  <a:avLst/>
                </a:prstGeom>
                <a:solidFill>
                  <a:srgbClr val="FFCCCC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/>
                    <a:t>generator</a:t>
                  </a:r>
                </a:p>
                <a:p>
                  <a:pPr algn="ctr"/>
                  <a:r>
                    <a:rPr lang="en-US" altLang="ko-KR"/>
                    <a:t>(</a:t>
                  </a:r>
                  <a14:m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altLang="ko-KR"/>
                    <a:t>)</a:t>
                  </a:r>
                  <a:endParaRPr lang="ko-KR" altLang="en-US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D85B3FF-9620-41DA-9752-5B5988217D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739" y="4858333"/>
                  <a:ext cx="1303538" cy="646331"/>
                </a:xfrm>
                <a:prstGeom prst="rect">
                  <a:avLst/>
                </a:prstGeom>
                <a:blipFill>
                  <a:blip r:embed="rId4"/>
                  <a:stretch>
                    <a:fillRect t="-3704" b="-129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9D2E440-22EF-4DB5-95B5-3B02D9D0F6F6}"/>
                    </a:ext>
                  </a:extLst>
                </p:cNvPr>
                <p:cNvSpPr txBox="1"/>
                <p:nvPr/>
              </p:nvSpPr>
              <p:spPr>
                <a:xfrm>
                  <a:off x="6187962" y="4262077"/>
                  <a:ext cx="1549523" cy="646331"/>
                </a:xfrm>
                <a:prstGeom prst="rect">
                  <a:avLst/>
                </a:prstGeom>
                <a:solidFill>
                  <a:srgbClr val="FFCCCC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/>
                    <a:t>discriminator</a:t>
                  </a:r>
                </a:p>
                <a:p>
                  <a:pPr algn="ctr"/>
                  <a:r>
                    <a:rPr lang="en-US" altLang="ko-KR"/>
                    <a:t>(</a:t>
                  </a:r>
                  <a14:m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r>
                    <a:rPr lang="en-US" altLang="ko-KR"/>
                    <a:t>)</a:t>
                  </a:r>
                  <a:endParaRPr lang="ko-KR" altLang="en-US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9D2E440-22EF-4DB5-95B5-3B02D9D0F6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7962" y="4262077"/>
                  <a:ext cx="1549523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1172" t="-4630" r="-1172" b="-129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액자 40">
              <a:extLst>
                <a:ext uri="{FF2B5EF4-FFF2-40B4-BE49-F238E27FC236}">
                  <a16:creationId xmlns:a16="http://schemas.microsoft.com/office/drawing/2014/main" id="{9D013710-6F4D-4952-929D-96C63BFAAB7A}"/>
                </a:ext>
              </a:extLst>
            </p:cNvPr>
            <p:cNvSpPr/>
            <p:nvPr/>
          </p:nvSpPr>
          <p:spPr>
            <a:xfrm>
              <a:off x="4201546" y="3666936"/>
              <a:ext cx="3722908" cy="1859495"/>
            </a:xfrm>
            <a:prstGeom prst="frame">
              <a:avLst>
                <a:gd name="adj1" fmla="val 4381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EEFFDFF-A855-4B8D-A52D-36FD7F2B393B}"/>
              </a:ext>
            </a:extLst>
          </p:cNvPr>
          <p:cNvSpPr txBox="1"/>
          <p:nvPr/>
        </p:nvSpPr>
        <p:spPr>
          <a:xfrm>
            <a:off x="2381055" y="1316965"/>
            <a:ext cx="58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real data(training data)</a:t>
            </a:r>
            <a:r>
              <a:rPr lang="ko-KR" altLang="en-US"/>
              <a:t>와 앞서 생성한 </a:t>
            </a:r>
            <a:r>
              <a:rPr lang="en-US" altLang="ko-KR"/>
              <a:t>fake data</a:t>
            </a:r>
            <a:r>
              <a:rPr lang="ko-KR" altLang="en-US"/>
              <a:t>를 학습</a:t>
            </a:r>
          </a:p>
        </p:txBody>
      </p:sp>
      <p:sp>
        <p:nvSpPr>
          <p:cNvPr id="59" name="액자 58">
            <a:extLst>
              <a:ext uri="{FF2B5EF4-FFF2-40B4-BE49-F238E27FC236}">
                <a16:creationId xmlns:a16="http://schemas.microsoft.com/office/drawing/2014/main" id="{A3E051AB-C960-4B23-AD9D-4A11ADA1F565}"/>
              </a:ext>
            </a:extLst>
          </p:cNvPr>
          <p:cNvSpPr/>
          <p:nvPr/>
        </p:nvSpPr>
        <p:spPr>
          <a:xfrm>
            <a:off x="2427711" y="2010413"/>
            <a:ext cx="4458282" cy="299142"/>
          </a:xfrm>
          <a:prstGeom prst="frame">
            <a:avLst>
              <a:gd name="adj1" fmla="val 1685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19F00F-6967-49C2-9A9B-885223A2C438}"/>
              </a:ext>
            </a:extLst>
          </p:cNvPr>
          <p:cNvSpPr txBox="1"/>
          <p:nvPr/>
        </p:nvSpPr>
        <p:spPr>
          <a:xfrm>
            <a:off x="4252552" y="4705214"/>
            <a:ext cx="1303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concatenate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694823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07840-32D3-4D98-95F8-77BB2E36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training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B90F17-9FDF-4D78-9468-B163A2660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802"/>
          <a:stretch/>
        </p:blipFill>
        <p:spPr>
          <a:xfrm>
            <a:off x="2634872" y="1997080"/>
            <a:ext cx="6839395" cy="130001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D12A9990-8B3F-4C4F-80D0-CCAE82E239EE}"/>
              </a:ext>
            </a:extLst>
          </p:cNvPr>
          <p:cNvGrpSpPr/>
          <p:nvPr/>
        </p:nvGrpSpPr>
        <p:grpSpPr>
          <a:xfrm>
            <a:off x="806650" y="3900197"/>
            <a:ext cx="10231464" cy="2500298"/>
            <a:chOff x="940042" y="3610948"/>
            <a:chExt cx="10231464" cy="250029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DC07F61-A5F8-4A3D-ADBA-2ADEF4A8061D}"/>
                </a:ext>
              </a:extLst>
            </p:cNvPr>
            <p:cNvGrpSpPr/>
            <p:nvPr/>
          </p:nvGrpSpPr>
          <p:grpSpPr>
            <a:xfrm>
              <a:off x="1128661" y="3823095"/>
              <a:ext cx="9832165" cy="1958569"/>
              <a:chOff x="1063346" y="3429000"/>
              <a:chExt cx="9832165" cy="1958569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163F2F23-4AA9-4F89-9914-15BC025966C0}"/>
                  </a:ext>
                </a:extLst>
              </p:cNvPr>
              <p:cNvGrpSpPr/>
              <p:nvPr/>
            </p:nvGrpSpPr>
            <p:grpSpPr>
              <a:xfrm>
                <a:off x="2328406" y="3429000"/>
                <a:ext cx="8567105" cy="1549916"/>
                <a:chOff x="3181237" y="3123095"/>
                <a:chExt cx="8567105" cy="1549916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9DC360B4-9444-4598-9A53-E81ECB7374D6}"/>
                    </a:ext>
                  </a:extLst>
                </p:cNvPr>
                <p:cNvGrpSpPr/>
                <p:nvPr/>
              </p:nvGrpSpPr>
              <p:grpSpPr>
                <a:xfrm>
                  <a:off x="3181237" y="3123095"/>
                  <a:ext cx="6956990" cy="1549916"/>
                  <a:chOff x="3181237" y="2883398"/>
                  <a:chExt cx="6956990" cy="1549916"/>
                </a:xfrm>
              </p:grpSpPr>
              <p:grpSp>
                <p:nvGrpSpPr>
                  <p:cNvPr id="15" name="그룹 14">
                    <a:extLst>
                      <a:ext uri="{FF2B5EF4-FFF2-40B4-BE49-F238E27FC236}">
                        <a16:creationId xmlns:a16="http://schemas.microsoft.com/office/drawing/2014/main" id="{642388DA-341C-48F1-8AF6-867515FB8972}"/>
                      </a:ext>
                    </a:extLst>
                  </p:cNvPr>
                  <p:cNvGrpSpPr/>
                  <p:nvPr/>
                </p:nvGrpSpPr>
                <p:grpSpPr>
                  <a:xfrm>
                    <a:off x="5154299" y="2883398"/>
                    <a:ext cx="4983928" cy="1549916"/>
                    <a:chOff x="5073589" y="3503282"/>
                    <a:chExt cx="4983928" cy="1549916"/>
                  </a:xfrm>
                </p:grpSpPr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CD4B24A6-6B65-40B6-A79B-43F0D56AE5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3589" y="4683866"/>
                      <a:ext cx="1303538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/>
                        <a:t>fake data</a:t>
                      </a:r>
                      <a:endParaRPr lang="ko-KR" altLang="en-US"/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DA4365B7-3FDF-4635-90AE-834223B922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3589" y="3503282"/>
                      <a:ext cx="1303538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/>
                        <a:t>real data</a:t>
                      </a:r>
                      <a:endParaRPr lang="ko-KR" altLang="en-US"/>
                    </a:p>
                  </p:txBody>
                </p:sp>
                <p:grpSp>
                  <p:nvGrpSpPr>
                    <p:cNvPr id="23" name="그룹 22">
                      <a:extLst>
                        <a:ext uri="{FF2B5EF4-FFF2-40B4-BE49-F238E27FC236}">
                          <a16:creationId xmlns:a16="http://schemas.microsoft.com/office/drawing/2014/main" id="{95BC805C-0136-4DB8-94A2-F51F56F48A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753979" y="3893098"/>
                      <a:ext cx="1303538" cy="738664"/>
                      <a:chOff x="8753979" y="4077764"/>
                      <a:chExt cx="1303538" cy="738664"/>
                    </a:xfrm>
                  </p:grpSpPr>
                  <p:sp>
                    <p:nvSpPr>
                      <p:cNvPr id="24" name="TextBox 23">
                        <a:extLst>
                          <a:ext uri="{FF2B5EF4-FFF2-40B4-BE49-F238E27FC236}">
                            <a16:creationId xmlns:a16="http://schemas.microsoft.com/office/drawing/2014/main" id="{ABDC5126-997B-4847-BAB1-31954E161C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53979" y="4077764"/>
                        <a:ext cx="1303538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/>
                          <a:t>real</a:t>
                        </a:r>
                      </a:p>
                    </p:txBody>
                  </p:sp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F3F242AA-75F4-4DD2-B63C-FFE5FB995D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53979" y="4447096"/>
                        <a:ext cx="1303538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/>
                          <a:t>fake</a:t>
                        </a:r>
                        <a:endParaRPr lang="ko-KR" altLang="en-US"/>
                      </a:p>
                    </p:txBody>
                  </p:sp>
                </p:grpSp>
              </p:grpSp>
              <p:cxnSp>
                <p:nvCxnSpPr>
                  <p:cNvPr id="16" name="직선 화살표 연결선 15">
                    <a:extLst>
                      <a:ext uri="{FF2B5EF4-FFF2-40B4-BE49-F238E27FC236}">
                        <a16:creationId xmlns:a16="http://schemas.microsoft.com/office/drawing/2014/main" id="{708E363A-0497-46B4-AEF6-56733C7EBC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81237" y="4241953"/>
                    <a:ext cx="334762" cy="669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직선 화살표 연결선 16">
                    <a:extLst>
                      <a:ext uri="{FF2B5EF4-FFF2-40B4-BE49-F238E27FC236}">
                        <a16:creationId xmlns:a16="http://schemas.microsoft.com/office/drawing/2014/main" id="{20A08273-326A-4A64-8F8E-175D691658E7}"/>
                      </a:ext>
                    </a:extLst>
                  </p:cNvPr>
                  <p:cNvCxnSpPr>
                    <a:cxnSpLocks/>
                    <a:endCxn id="21" idx="1"/>
                  </p:cNvCxnSpPr>
                  <p:nvPr/>
                </p:nvCxnSpPr>
                <p:spPr>
                  <a:xfrm>
                    <a:off x="4819537" y="4248648"/>
                    <a:ext cx="33476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직선 화살표 연결선 17">
                    <a:extLst>
                      <a:ext uri="{FF2B5EF4-FFF2-40B4-BE49-F238E27FC236}">
                        <a16:creationId xmlns:a16="http://schemas.microsoft.com/office/drawing/2014/main" id="{8F0BDECE-EAAC-4A74-B331-37128AC790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25001" y="3642546"/>
                    <a:ext cx="30968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연결선: 꺾임 18">
                    <a:extLst>
                      <a:ext uri="{FF2B5EF4-FFF2-40B4-BE49-F238E27FC236}">
                        <a16:creationId xmlns:a16="http://schemas.microsoft.com/office/drawing/2014/main" id="{F7029D4C-AAF4-46C4-A6FA-E345E28EAC96}"/>
                      </a:ext>
                    </a:extLst>
                  </p:cNvPr>
                  <p:cNvCxnSpPr>
                    <a:cxnSpLocks/>
                    <a:stCxn id="22" idx="3"/>
                  </p:cNvCxnSpPr>
                  <p:nvPr/>
                </p:nvCxnSpPr>
                <p:spPr>
                  <a:xfrm>
                    <a:off x="6457837" y="3068064"/>
                    <a:ext cx="517641" cy="574482"/>
                  </a:xfrm>
                  <a:prstGeom prst="bentConnector3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연결선: 꺾임 19">
                    <a:extLst>
                      <a:ext uri="{FF2B5EF4-FFF2-40B4-BE49-F238E27FC236}">
                        <a16:creationId xmlns:a16="http://schemas.microsoft.com/office/drawing/2014/main" id="{E3869D57-F844-4F89-9404-0319B9FF0374}"/>
                      </a:ext>
                    </a:extLst>
                  </p:cNvPr>
                  <p:cNvCxnSpPr>
                    <a:cxnSpLocks/>
                    <a:stCxn id="21" idx="3"/>
                  </p:cNvCxnSpPr>
                  <p:nvPr/>
                </p:nvCxnSpPr>
                <p:spPr>
                  <a:xfrm flipV="1">
                    <a:off x="6457837" y="3642546"/>
                    <a:ext cx="517641" cy="606102"/>
                  </a:xfrm>
                  <a:prstGeom prst="bentConnector3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직선 화살표 연결선 12">
                  <a:extLst>
                    <a:ext uri="{FF2B5EF4-FFF2-40B4-BE49-F238E27FC236}">
                      <a16:creationId xmlns:a16="http://schemas.microsoft.com/office/drawing/2014/main" id="{F2D113A9-186B-419A-835C-5C406EB810D0}"/>
                    </a:ext>
                  </a:extLst>
                </p:cNvPr>
                <p:cNvCxnSpPr>
                  <a:cxnSpLocks/>
                  <a:endCxn id="14" idx="1"/>
                </p:cNvCxnSpPr>
                <p:nvPr/>
              </p:nvCxnSpPr>
              <p:spPr>
                <a:xfrm>
                  <a:off x="10138227" y="3881335"/>
                  <a:ext cx="30657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5B899CC-3ED9-4850-A0F3-1D83042A7D93}"/>
                    </a:ext>
                  </a:extLst>
                </p:cNvPr>
                <p:cNvSpPr txBox="1"/>
                <p:nvPr/>
              </p:nvSpPr>
              <p:spPr>
                <a:xfrm>
                  <a:off x="10444804" y="3696669"/>
                  <a:ext cx="130353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/>
                    <a:t>loss</a:t>
                  </a:r>
                  <a:endParaRPr lang="ko-KR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6B73C95-B4AF-4C07-8038-CA26B1C857E9}"/>
                      </a:ext>
                    </a:extLst>
                  </p:cNvPr>
                  <p:cNvSpPr txBox="1"/>
                  <p:nvPr/>
                </p:nvSpPr>
                <p:spPr>
                  <a:xfrm>
                    <a:off x="1063346" y="4187240"/>
                    <a:ext cx="1258316" cy="120032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/>
                      <a:t>latent</a:t>
                    </a:r>
                  </a:p>
                  <a:p>
                    <a:pPr algn="ctr"/>
                    <a:r>
                      <a:rPr lang="en-US" altLang="ko-KR"/>
                      <a:t>random variable</a:t>
                    </a:r>
                  </a:p>
                  <a:p>
                    <a:pPr algn="ctr"/>
                    <a:r>
                      <a:rPr lang="en-US" altLang="ko-KR"/>
                      <a:t>(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z</m:t>
                        </m:r>
                      </m:oMath>
                    </a14:m>
                    <a:r>
                      <a:rPr lang="en-US" altLang="ko-KR"/>
                      <a:t>)</a:t>
                    </a:r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6B73C95-B4AF-4C07-8038-CA26B1C857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3346" y="4187240"/>
                    <a:ext cx="1258316" cy="120032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513" b="-653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434204C-13C8-49F7-8189-54716E628A70}"/>
                    </a:ext>
                  </a:extLst>
                </p:cNvPr>
                <p:cNvSpPr txBox="1"/>
                <p:nvPr/>
              </p:nvSpPr>
              <p:spPr>
                <a:xfrm>
                  <a:off x="2721739" y="4858333"/>
                  <a:ext cx="1303538" cy="646331"/>
                </a:xfrm>
                <a:prstGeom prst="rect">
                  <a:avLst/>
                </a:prstGeom>
                <a:solidFill>
                  <a:srgbClr val="FFCCCC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/>
                    <a:t>generator</a:t>
                  </a:r>
                </a:p>
                <a:p>
                  <a:pPr algn="ctr"/>
                  <a:r>
                    <a:rPr lang="en-US" altLang="ko-KR"/>
                    <a:t>(</a:t>
                  </a:r>
                  <a14:m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altLang="ko-KR"/>
                    <a:t>)</a:t>
                  </a:r>
                  <a:endParaRPr lang="ko-KR" altLang="en-US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434204C-13C8-49F7-8189-54716E628A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739" y="4858333"/>
                  <a:ext cx="1303538" cy="646331"/>
                </a:xfrm>
                <a:prstGeom prst="rect">
                  <a:avLst/>
                </a:prstGeom>
                <a:blipFill>
                  <a:blip r:embed="rId4"/>
                  <a:stretch>
                    <a:fillRect t="-3704" b="-129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EBAFE7B-FA27-4F80-89D9-DF2C1E92E1B5}"/>
                    </a:ext>
                  </a:extLst>
                </p:cNvPr>
                <p:cNvSpPr txBox="1"/>
                <p:nvPr/>
              </p:nvSpPr>
              <p:spPr>
                <a:xfrm>
                  <a:off x="6187962" y="4262077"/>
                  <a:ext cx="1549523" cy="646331"/>
                </a:xfrm>
                <a:prstGeom prst="rect">
                  <a:avLst/>
                </a:prstGeom>
                <a:solidFill>
                  <a:srgbClr val="FFCCCC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/>
                    <a:t>discriminator</a:t>
                  </a:r>
                </a:p>
                <a:p>
                  <a:pPr algn="ctr"/>
                  <a:r>
                    <a:rPr lang="en-US" altLang="ko-KR"/>
                    <a:t>(</a:t>
                  </a:r>
                  <a14:m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r>
                    <a:rPr lang="en-US" altLang="ko-KR"/>
                    <a:t>)</a:t>
                  </a:r>
                  <a:endParaRPr lang="ko-KR" altLang="en-US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EBAFE7B-FA27-4F80-89D9-DF2C1E92E1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7962" y="4262077"/>
                  <a:ext cx="1549523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1172" t="-4630" r="-1172" b="-129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9444120E-2211-44AB-9658-CCF2801AC0D8}"/>
                </a:ext>
              </a:extLst>
            </p:cNvPr>
            <p:cNvSpPr/>
            <p:nvPr/>
          </p:nvSpPr>
          <p:spPr>
            <a:xfrm>
              <a:off x="940042" y="3610948"/>
              <a:ext cx="10231464" cy="2500298"/>
            </a:xfrm>
            <a:prstGeom prst="frame">
              <a:avLst>
                <a:gd name="adj1" fmla="val 4381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180C7D4-7136-4934-B159-5C3444EBFDA1}"/>
              </a:ext>
            </a:extLst>
          </p:cNvPr>
          <p:cNvSpPr txBox="1"/>
          <p:nvPr/>
        </p:nvSpPr>
        <p:spPr>
          <a:xfrm>
            <a:off x="2507798" y="1561256"/>
            <a:ext cx="31164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새로운 </a:t>
            </a:r>
            <a:r>
              <a:rPr lang="en-US" altLang="ko-KR" sz="1600"/>
              <a:t>random vector </a:t>
            </a:r>
            <a:r>
              <a:rPr lang="ko-KR" altLang="en-US" sz="1600"/>
              <a:t>생성</a:t>
            </a:r>
          </a:p>
        </p:txBody>
      </p: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E8940447-F8F1-4B5C-9A9D-8170F8324E2D}"/>
              </a:ext>
            </a:extLst>
          </p:cNvPr>
          <p:cNvCxnSpPr>
            <a:stCxn id="4" idx="1"/>
            <a:endCxn id="28" idx="1"/>
          </p:cNvCxnSpPr>
          <p:nvPr/>
        </p:nvCxnSpPr>
        <p:spPr>
          <a:xfrm rot="10800000">
            <a:off x="2507798" y="1730534"/>
            <a:ext cx="127074" cy="916553"/>
          </a:xfrm>
          <a:prstGeom prst="curvedConnector3">
            <a:avLst>
              <a:gd name="adj1" fmla="val 4634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액자 31">
            <a:extLst>
              <a:ext uri="{FF2B5EF4-FFF2-40B4-BE49-F238E27FC236}">
                <a16:creationId xmlns:a16="http://schemas.microsoft.com/office/drawing/2014/main" id="{FCC6B5B0-D2AF-43EE-8773-5EB54178E9D6}"/>
              </a:ext>
            </a:extLst>
          </p:cNvPr>
          <p:cNvSpPr/>
          <p:nvPr/>
        </p:nvSpPr>
        <p:spPr>
          <a:xfrm>
            <a:off x="3936734" y="3025264"/>
            <a:ext cx="330465" cy="271828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89AC32-DFAC-47D2-82A1-9D1481976228}"/>
              </a:ext>
            </a:extLst>
          </p:cNvPr>
          <p:cNvSpPr txBox="1"/>
          <p:nvPr/>
        </p:nvSpPr>
        <p:spPr>
          <a:xfrm>
            <a:off x="2874990" y="3376978"/>
            <a:ext cx="2453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/>
              <a:t>DCGAN </a:t>
            </a:r>
            <a:r>
              <a:rPr lang="ko-KR" altLang="en-US" sz="1600"/>
              <a:t>모델 학습</a:t>
            </a:r>
          </a:p>
        </p:txBody>
      </p:sp>
    </p:spTree>
    <p:extLst>
      <p:ext uri="{BB962C8B-B14F-4D97-AF65-F5344CB8AC3E}">
        <p14:creationId xmlns:p14="http://schemas.microsoft.com/office/powerpoint/2010/main" val="3134917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F82DB-0AD6-4215-ACDC-AF0ADDB6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result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F1455A5-6684-4E0F-993B-BC9CDA4D227C}"/>
              </a:ext>
            </a:extLst>
          </p:cNvPr>
          <p:cNvGrpSpPr/>
          <p:nvPr/>
        </p:nvGrpSpPr>
        <p:grpSpPr>
          <a:xfrm>
            <a:off x="411920" y="2556101"/>
            <a:ext cx="11304594" cy="3798046"/>
            <a:chOff x="475486" y="1809652"/>
            <a:chExt cx="11304594" cy="379804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A535CC0-2594-4BFB-9042-10AB14B926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50109"/>
            <a:stretch/>
          </p:blipFill>
          <p:spPr>
            <a:xfrm>
              <a:off x="475486" y="1809652"/>
              <a:ext cx="5620514" cy="37980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2EE1918-07C4-4863-8755-8C8FAEA08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0109"/>
            <a:stretch/>
          </p:blipFill>
          <p:spPr>
            <a:xfrm>
              <a:off x="6159566" y="1809652"/>
              <a:ext cx="5620514" cy="37980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9C87C51F-6B77-4532-A482-4DCD1852E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177" y="1260506"/>
            <a:ext cx="5514975" cy="828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469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z="2800" i="0">
                <a:effectLst/>
                <a:latin typeface="Bahnschrift Condensed" panose="020B0502040204020203" pitchFamily="34" charset="0"/>
              </a:rPr>
              <a:t>Generative Adversarial Network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Variants</a:t>
            </a:r>
            <a:r>
              <a:rPr lang="ko-KR" altLang="en-US">
                <a:latin typeface="Bahnschrift Condensed" panose="020B0502040204020203" pitchFamily="34" charset="0"/>
              </a:rPr>
              <a:t> </a:t>
            </a:r>
            <a:r>
              <a:rPr lang="en-US" altLang="ko-KR">
                <a:latin typeface="Bahnschrift Condensed" panose="020B0502040204020203" pitchFamily="34" charset="0"/>
              </a:rPr>
              <a:t>of</a:t>
            </a:r>
            <a:r>
              <a:rPr lang="ko-KR" altLang="en-US">
                <a:latin typeface="Bahnschrift Condensed" panose="020B0502040204020203" pitchFamily="34" charset="0"/>
              </a:rPr>
              <a:t> </a:t>
            </a:r>
            <a:r>
              <a:rPr lang="en-US" altLang="ko-KR">
                <a:latin typeface="Bahnschrift Condensed" panose="020B0502040204020203" pitchFamily="34" charset="0"/>
              </a:rPr>
              <a:t>GANs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Deep Convolution GAN using Keras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C2E766-CAAC-471A-99ED-BDA4275A01C4}"/>
              </a:ext>
            </a:extLst>
          </p:cNvPr>
          <p:cNvSpPr/>
          <p:nvPr/>
        </p:nvSpPr>
        <p:spPr>
          <a:xfrm>
            <a:off x="3601616" y="3872204"/>
            <a:ext cx="7725747" cy="1931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i="0">
                <a:effectLst/>
                <a:latin typeface="Bahnschrift Condensed" panose="020B0502040204020203" pitchFamily="34" charset="0"/>
              </a:rPr>
              <a:t>Generative Adversarial Network</a:t>
            </a:r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0215E3-1ACB-4590-960C-6F73A124D6A5}"/>
              </a:ext>
            </a:extLst>
          </p:cNvPr>
          <p:cNvSpPr txBox="1"/>
          <p:nvPr/>
        </p:nvSpPr>
        <p:spPr>
          <a:xfrm>
            <a:off x="411920" y="1323853"/>
            <a:ext cx="11368160" cy="1523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비지도학습</a:t>
            </a:r>
            <a:r>
              <a:rPr lang="en-US" altLang="ko-KR" sz="1600"/>
              <a:t>(</a:t>
            </a:r>
            <a:r>
              <a:rPr lang="en-US" altLang="ko-KR" sz="1600" i="0">
                <a:solidFill>
                  <a:srgbClr val="000000"/>
                </a:solidFill>
                <a:effectLst/>
                <a:latin typeface="OneLatin"/>
              </a:rPr>
              <a:t>Unsupervised learning</a:t>
            </a:r>
            <a:r>
              <a:rPr lang="en-US" altLang="ko-KR" sz="1600"/>
              <a:t>)</a:t>
            </a:r>
            <a:r>
              <a:rPr lang="ko-KR" altLang="en-US" sz="1600"/>
              <a:t>과 지도학습</a:t>
            </a:r>
            <a:r>
              <a:rPr lang="en-US" altLang="ko-KR" sz="1600"/>
              <a:t>(S</a:t>
            </a:r>
            <a:r>
              <a:rPr lang="en-US" altLang="ko-KR" sz="1600" i="0">
                <a:solidFill>
                  <a:srgbClr val="000000"/>
                </a:solidFill>
                <a:effectLst/>
                <a:latin typeface="OneLatin"/>
              </a:rPr>
              <a:t>upervised learning</a:t>
            </a:r>
            <a:r>
              <a:rPr lang="en-US" altLang="ko-KR" sz="1600"/>
              <a:t>)</a:t>
            </a:r>
            <a:r>
              <a:rPr lang="ko-KR" altLang="en-US" sz="1600"/>
              <a:t>으로 구성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두 신경망이 </a:t>
            </a:r>
            <a:r>
              <a:rPr lang="ko-KR" altLang="en-US" sz="1600">
                <a:solidFill>
                  <a:srgbClr val="0070C0"/>
                </a:solidFill>
              </a:rPr>
              <a:t>서로 경쟁</a:t>
            </a:r>
            <a:r>
              <a:rPr lang="ko-KR" altLang="en-US" sz="1600"/>
              <a:t>하며 </a:t>
            </a:r>
            <a:r>
              <a:rPr lang="en-US" altLang="ko-KR" sz="1600">
                <a:solidFill>
                  <a:srgbClr val="0070C0"/>
                </a:solidFill>
              </a:rPr>
              <a:t>generator</a:t>
            </a:r>
            <a:r>
              <a:rPr lang="ko-KR" altLang="en-US" sz="1600">
                <a:solidFill>
                  <a:srgbClr val="0070C0"/>
                </a:solidFill>
              </a:rPr>
              <a:t>는 점점 </a:t>
            </a:r>
            <a:r>
              <a:rPr lang="en-US" altLang="ko-KR" sz="1600">
                <a:solidFill>
                  <a:srgbClr val="0070C0"/>
                </a:solidFill>
              </a:rPr>
              <a:t>real data</a:t>
            </a:r>
            <a:r>
              <a:rPr lang="ko-KR" altLang="en-US" sz="1600">
                <a:solidFill>
                  <a:srgbClr val="0070C0"/>
                </a:solidFill>
              </a:rPr>
              <a:t> </a:t>
            </a:r>
            <a:r>
              <a:rPr lang="ko-KR" altLang="en-US" sz="1600"/>
              <a:t>같은 데이터를 생성하고</a:t>
            </a:r>
            <a:br>
              <a:rPr lang="en-US" altLang="ko-KR" sz="1600"/>
            </a:br>
            <a:r>
              <a:rPr lang="en-US" altLang="ko-KR" sz="1600">
                <a:solidFill>
                  <a:srgbClr val="0070C0"/>
                </a:solidFill>
              </a:rPr>
              <a:t>discriminator</a:t>
            </a:r>
            <a:r>
              <a:rPr lang="ko-KR" altLang="en-US" sz="1600">
                <a:solidFill>
                  <a:srgbClr val="0070C0"/>
                </a:solidFill>
              </a:rPr>
              <a:t>의 분류 성능은 점점 더 향상</a:t>
            </a:r>
            <a:r>
              <a:rPr lang="ko-KR" altLang="en-US" sz="1600"/>
              <a:t>되도록 하는 것이 목적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en-US" altLang="ko-KR" sz="1600"/>
              <a:t>generator 1</a:t>
            </a:r>
            <a:r>
              <a:rPr lang="ko-KR" altLang="en-US" sz="1600"/>
              <a:t>번</a:t>
            </a:r>
            <a:r>
              <a:rPr lang="en-US" altLang="ko-KR" sz="1600"/>
              <a:t>, discriminator 1</a:t>
            </a:r>
            <a:r>
              <a:rPr lang="ko-KR" altLang="en-US" sz="1600"/>
              <a:t>번</a:t>
            </a:r>
            <a:r>
              <a:rPr lang="en-US" altLang="ko-KR" sz="1600"/>
              <a:t> </a:t>
            </a:r>
            <a:r>
              <a:rPr lang="ko-KR" altLang="en-US" sz="1600">
                <a:solidFill>
                  <a:srgbClr val="0070C0"/>
                </a:solidFill>
              </a:rPr>
              <a:t>번갈아가며</a:t>
            </a:r>
            <a:r>
              <a:rPr lang="ko-KR" altLang="en-US" sz="1600"/>
              <a:t> 학습</a:t>
            </a:r>
            <a:endParaRPr lang="en-US" altLang="ko-KR" sz="160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6FE5008-7905-4F06-BE4F-CCB84A64638B}"/>
              </a:ext>
            </a:extLst>
          </p:cNvPr>
          <p:cNvGrpSpPr/>
          <p:nvPr/>
        </p:nvGrpSpPr>
        <p:grpSpPr>
          <a:xfrm>
            <a:off x="1063346" y="3429000"/>
            <a:ext cx="10105266" cy="2929151"/>
            <a:chOff x="1063346" y="3429000"/>
            <a:chExt cx="10105266" cy="2929151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09152B04-138A-4502-A7FA-28F6606CE9BD}"/>
                </a:ext>
              </a:extLst>
            </p:cNvPr>
            <p:cNvGrpSpPr/>
            <p:nvPr/>
          </p:nvGrpSpPr>
          <p:grpSpPr>
            <a:xfrm>
              <a:off x="2328406" y="3429000"/>
              <a:ext cx="8840206" cy="2929151"/>
              <a:chOff x="3181237" y="3123095"/>
              <a:chExt cx="8840206" cy="2929151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4511606F-DBA3-47E9-9373-46EBDFDB6846}"/>
                  </a:ext>
                </a:extLst>
              </p:cNvPr>
              <p:cNvGrpSpPr/>
              <p:nvPr/>
            </p:nvGrpSpPr>
            <p:grpSpPr>
              <a:xfrm>
                <a:off x="3181237" y="3123095"/>
                <a:ext cx="6956990" cy="2929151"/>
                <a:chOff x="3181237" y="2883398"/>
                <a:chExt cx="6956990" cy="2929151"/>
              </a:xfrm>
            </p:grpSpPr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4FE6A063-7FC6-4DA0-956A-122B421964E8}"/>
                    </a:ext>
                  </a:extLst>
                </p:cNvPr>
                <p:cNvGrpSpPr/>
                <p:nvPr/>
              </p:nvGrpSpPr>
              <p:grpSpPr>
                <a:xfrm>
                  <a:off x="3181237" y="2883398"/>
                  <a:ext cx="6956990" cy="1549916"/>
                  <a:chOff x="3181237" y="2883398"/>
                  <a:chExt cx="6956990" cy="1549916"/>
                </a:xfrm>
              </p:grpSpPr>
              <p:grpSp>
                <p:nvGrpSpPr>
                  <p:cNvPr id="16" name="그룹 15">
                    <a:extLst>
                      <a:ext uri="{FF2B5EF4-FFF2-40B4-BE49-F238E27FC236}">
                        <a16:creationId xmlns:a16="http://schemas.microsoft.com/office/drawing/2014/main" id="{C2B570FA-5F88-45A9-8357-0CD95FECDF34}"/>
                      </a:ext>
                    </a:extLst>
                  </p:cNvPr>
                  <p:cNvGrpSpPr/>
                  <p:nvPr/>
                </p:nvGrpSpPr>
                <p:grpSpPr>
                  <a:xfrm>
                    <a:off x="3515999" y="2883398"/>
                    <a:ext cx="6622228" cy="1549916"/>
                    <a:chOff x="3435289" y="3503282"/>
                    <a:chExt cx="6622228" cy="1549916"/>
                  </a:xfrm>
                </p:grpSpPr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C2591279-D720-4CF8-A099-BA9E9F73AC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289" y="4683866"/>
                      <a:ext cx="1303538" cy="369332"/>
                    </a:xfrm>
                    <a:prstGeom prst="rect">
                      <a:avLst/>
                    </a:prstGeom>
                    <a:solidFill>
                      <a:srgbClr val="FFCCCC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/>
                        <a:t>generator</a:t>
                      </a:r>
                      <a:endParaRPr lang="ko-KR" altLang="en-US"/>
                    </a:p>
                  </p:txBody>
                </p:sp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EF4CD789-0817-4AFF-A50C-8DCC9F708D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3589" y="4683866"/>
                      <a:ext cx="1303538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/>
                        <a:t>fake data</a:t>
                      </a:r>
                      <a:endParaRPr lang="ko-KR" altLang="en-US"/>
                    </a:p>
                  </p:txBody>
                </p:sp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E8FBC251-CD06-4B80-A3B1-A746BCEA9E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3589" y="3503282"/>
                      <a:ext cx="1303538" cy="3693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/>
                        <a:t>real data</a:t>
                      </a:r>
                      <a:endParaRPr lang="ko-KR" altLang="en-US"/>
                    </a:p>
                  </p:txBody>
                </p:sp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5897D585-EE54-48BF-9C2A-5CCD1E6A55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94768" y="4077764"/>
                      <a:ext cx="1549523" cy="369332"/>
                    </a:xfrm>
                    <a:prstGeom prst="rect">
                      <a:avLst/>
                    </a:prstGeom>
                    <a:solidFill>
                      <a:srgbClr val="FFCCCC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/>
                        <a:t>discriminator</a:t>
                      </a:r>
                      <a:endParaRPr lang="ko-KR" altLang="en-US"/>
                    </a:p>
                  </p:txBody>
                </p:sp>
                <p:grpSp>
                  <p:nvGrpSpPr>
                    <p:cNvPr id="15" name="그룹 14">
                      <a:extLst>
                        <a:ext uri="{FF2B5EF4-FFF2-40B4-BE49-F238E27FC236}">
                          <a16:creationId xmlns:a16="http://schemas.microsoft.com/office/drawing/2014/main" id="{6AD52441-A420-4B5F-8497-E3E5C6043A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753979" y="3893098"/>
                      <a:ext cx="1303538" cy="738664"/>
                      <a:chOff x="8753979" y="4077764"/>
                      <a:chExt cx="1303538" cy="738664"/>
                    </a:xfrm>
                  </p:grpSpPr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CEC94E96-49CD-4BEB-B35B-25CDF0A612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53979" y="4077764"/>
                        <a:ext cx="1303538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/>
                          <a:t>real</a:t>
                        </a:r>
                      </a:p>
                    </p:txBody>
                  </p:sp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79CBFAB6-26AD-4779-B087-A714622955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753979" y="4447096"/>
                        <a:ext cx="1303538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/>
                          <a:t>fake</a:t>
                        </a:r>
                        <a:endParaRPr lang="ko-KR" altLang="en-US"/>
                      </a:p>
                    </p:txBody>
                  </p:sp>
                </p:grpSp>
              </p:grpSp>
              <p:cxnSp>
                <p:nvCxnSpPr>
                  <p:cNvPr id="18" name="직선 화살표 연결선 17">
                    <a:extLst>
                      <a:ext uri="{FF2B5EF4-FFF2-40B4-BE49-F238E27FC236}">
                        <a16:creationId xmlns:a16="http://schemas.microsoft.com/office/drawing/2014/main" id="{22013BA1-6A41-4C62-B351-83EB57AA0822}"/>
                      </a:ext>
                    </a:extLst>
                  </p:cNvPr>
                  <p:cNvCxnSpPr>
                    <a:cxnSpLocks/>
                    <a:endCxn id="8" idx="1"/>
                  </p:cNvCxnSpPr>
                  <p:nvPr/>
                </p:nvCxnSpPr>
                <p:spPr>
                  <a:xfrm>
                    <a:off x="3181237" y="4241953"/>
                    <a:ext cx="334762" cy="6695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직선 화살표 연결선 18">
                    <a:extLst>
                      <a:ext uri="{FF2B5EF4-FFF2-40B4-BE49-F238E27FC236}">
                        <a16:creationId xmlns:a16="http://schemas.microsoft.com/office/drawing/2014/main" id="{BCF9F9AE-DCD6-40F4-99B5-C229F23F96E6}"/>
                      </a:ext>
                    </a:extLst>
                  </p:cNvPr>
                  <p:cNvCxnSpPr>
                    <a:cxnSpLocks/>
                    <a:stCxn id="8" idx="3"/>
                    <a:endCxn id="9" idx="1"/>
                  </p:cNvCxnSpPr>
                  <p:nvPr/>
                </p:nvCxnSpPr>
                <p:spPr>
                  <a:xfrm>
                    <a:off x="4819537" y="4248648"/>
                    <a:ext cx="334762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직선 화살표 연결선 21">
                    <a:extLst>
                      <a:ext uri="{FF2B5EF4-FFF2-40B4-BE49-F238E27FC236}">
                        <a16:creationId xmlns:a16="http://schemas.microsoft.com/office/drawing/2014/main" id="{7E52C899-81E8-46EC-B796-C2B54DB8CAEB}"/>
                      </a:ext>
                    </a:extLst>
                  </p:cNvPr>
                  <p:cNvCxnSpPr>
                    <a:cxnSpLocks/>
                    <a:stCxn id="12" idx="3"/>
                  </p:cNvCxnSpPr>
                  <p:nvPr/>
                </p:nvCxnSpPr>
                <p:spPr>
                  <a:xfrm>
                    <a:off x="8525001" y="3642546"/>
                    <a:ext cx="309688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연결선: 꺾임 26">
                    <a:extLst>
                      <a:ext uri="{FF2B5EF4-FFF2-40B4-BE49-F238E27FC236}">
                        <a16:creationId xmlns:a16="http://schemas.microsoft.com/office/drawing/2014/main" id="{126E9DF8-5C5B-4BDB-B80D-D1243B4D24B5}"/>
                      </a:ext>
                    </a:extLst>
                  </p:cNvPr>
                  <p:cNvCxnSpPr>
                    <a:stCxn id="11" idx="3"/>
                    <a:endCxn id="12" idx="1"/>
                  </p:cNvCxnSpPr>
                  <p:nvPr/>
                </p:nvCxnSpPr>
                <p:spPr>
                  <a:xfrm>
                    <a:off x="6457837" y="3068064"/>
                    <a:ext cx="517641" cy="574482"/>
                  </a:xfrm>
                  <a:prstGeom prst="bentConnector3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연결선: 꺾임 27">
                    <a:extLst>
                      <a:ext uri="{FF2B5EF4-FFF2-40B4-BE49-F238E27FC236}">
                        <a16:creationId xmlns:a16="http://schemas.microsoft.com/office/drawing/2014/main" id="{9B36134D-01B0-4EF3-A5D6-0E0481C65375}"/>
                      </a:ext>
                    </a:extLst>
                  </p:cNvPr>
                  <p:cNvCxnSpPr>
                    <a:cxnSpLocks/>
                    <a:stCxn id="9" idx="3"/>
                    <a:endCxn id="12" idx="1"/>
                  </p:cNvCxnSpPr>
                  <p:nvPr/>
                </p:nvCxnSpPr>
                <p:spPr>
                  <a:xfrm flipV="1">
                    <a:off x="6457837" y="3642546"/>
                    <a:ext cx="517641" cy="606102"/>
                  </a:xfrm>
                  <a:prstGeom prst="bentConnector3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AE3A42A-2F6E-41EF-911F-76C5AB6143F9}"/>
                    </a:ext>
                  </a:extLst>
                </p:cNvPr>
                <p:cNvSpPr txBox="1"/>
                <p:nvPr/>
              </p:nvSpPr>
              <p:spPr>
                <a:xfrm>
                  <a:off x="5111186" y="5166218"/>
                  <a:ext cx="16956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>
                      <a:latin typeface="Calibri" panose="020F0502020204030204" pitchFamily="34" charset="0"/>
                      <a:cs typeface="Calibri" panose="020F0502020204030204" pitchFamily="34" charset="0"/>
                    </a:rPr>
                    <a:t>대립</a:t>
                  </a:r>
                  <a:r>
                    <a:rPr lang="en-US" altLang="ko-KR">
                      <a:latin typeface="Calibri" panose="020F0502020204030204" pitchFamily="34" charset="0"/>
                      <a:cs typeface="Calibri" panose="020F0502020204030204" pitchFamily="34" charset="0"/>
                    </a:rPr>
                    <a:t>, </a:t>
                  </a:r>
                  <a:r>
                    <a:rPr lang="ko-KR" altLang="en-US">
                      <a:latin typeface="Calibri" panose="020F0502020204030204" pitchFamily="34" charset="0"/>
                      <a:cs typeface="Calibri" panose="020F0502020204030204" pitchFamily="34" charset="0"/>
                    </a:rPr>
                    <a:t>경쟁</a:t>
                  </a:r>
                  <a:endParaRPr lang="en-US" altLang="ko-KR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:r>
                    <a:rPr lang="en-US" altLang="ko-KR">
                      <a:latin typeface="Calibri" panose="020F0502020204030204" pitchFamily="34" charset="0"/>
                      <a:cs typeface="Calibri" panose="020F0502020204030204" pitchFamily="34" charset="0"/>
                    </a:rPr>
                    <a:t>adversarial</a:t>
                  </a:r>
                  <a:endParaRPr lang="ko-KR" altLang="en-US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34" name="연결선: 꺾임 33">
                  <a:extLst>
                    <a:ext uri="{FF2B5EF4-FFF2-40B4-BE49-F238E27FC236}">
                      <a16:creationId xmlns:a16="http://schemas.microsoft.com/office/drawing/2014/main" id="{9FD7AF9F-0EC7-4C0F-9028-F2751C360E37}"/>
                    </a:ext>
                  </a:extLst>
                </p:cNvPr>
                <p:cNvCxnSpPr>
                  <a:stCxn id="8" idx="2"/>
                  <a:endCxn id="12" idx="2"/>
                </p:cNvCxnSpPr>
                <p:nvPr/>
              </p:nvCxnSpPr>
              <p:spPr>
                <a:xfrm rot="5400000" flipH="1" flipV="1">
                  <a:off x="5655953" y="2339027"/>
                  <a:ext cx="606102" cy="3582472"/>
                </a:xfrm>
                <a:prstGeom prst="bentConnector3">
                  <a:avLst>
                    <a:gd name="adj1" fmla="val -105093"/>
                  </a:avLst>
                </a:prstGeom>
                <a:ln w="19050">
                  <a:solidFill>
                    <a:srgbClr val="C0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6DE1C7C-9DA5-48E9-AA08-47424F53EDA6}"/>
                    </a:ext>
                  </a:extLst>
                </p:cNvPr>
                <p:cNvSpPr txBox="1"/>
                <p:nvPr/>
              </p:nvSpPr>
              <p:spPr>
                <a:xfrm>
                  <a:off x="3297756" y="3694650"/>
                  <a:ext cx="17400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/>
                    <a:t>fake data </a:t>
                  </a:r>
                  <a:r>
                    <a:rPr lang="ko-KR" altLang="en-US" sz="1400"/>
                    <a:t>생성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3C75CE0-BCFF-44FF-A5AE-AC20957337AC}"/>
                    </a:ext>
                  </a:extLst>
                </p:cNvPr>
                <p:cNvSpPr txBox="1"/>
                <p:nvPr/>
              </p:nvSpPr>
              <p:spPr>
                <a:xfrm>
                  <a:off x="6880227" y="3057770"/>
                  <a:ext cx="17400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/>
                    <a:t>판별</a:t>
                  </a:r>
                </a:p>
              </p:txBody>
            </p:sp>
          </p:grp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1E049535-DBA0-41FE-9888-566181745CAE}"/>
                  </a:ext>
                </a:extLst>
              </p:cNvPr>
              <p:cNvCxnSpPr>
                <a:cxnSpLocks/>
                <a:endCxn id="47" idx="1"/>
              </p:cNvCxnSpPr>
              <p:nvPr/>
            </p:nvCxnSpPr>
            <p:spPr>
              <a:xfrm>
                <a:off x="10138227" y="3881335"/>
                <a:ext cx="30657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32ACB57-27A9-4C31-9DD5-344E929B8875}"/>
                  </a:ext>
                </a:extLst>
              </p:cNvPr>
              <p:cNvSpPr txBox="1"/>
              <p:nvPr/>
            </p:nvSpPr>
            <p:spPr>
              <a:xfrm>
                <a:off x="10444804" y="3696669"/>
                <a:ext cx="130353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/>
                  <a:t>loss</a:t>
                </a:r>
                <a:endParaRPr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C42E372-37B0-4E1A-BEFE-A94EF69D40EB}"/>
                  </a:ext>
                </a:extLst>
              </p:cNvPr>
              <p:cNvSpPr txBox="1"/>
              <p:nvPr/>
            </p:nvSpPr>
            <p:spPr>
              <a:xfrm>
                <a:off x="10171703" y="3280756"/>
                <a:ext cx="18497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/>
                  <a:t>확률값으로 판단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ECB5BAD-5980-41F2-9CB7-C43717DC5DD0}"/>
                    </a:ext>
                  </a:extLst>
                </p:cNvPr>
                <p:cNvSpPr txBox="1"/>
                <p:nvPr/>
              </p:nvSpPr>
              <p:spPr>
                <a:xfrm>
                  <a:off x="1063346" y="4187240"/>
                  <a:ext cx="1258316" cy="120032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/>
                    <a:t>latent</a:t>
                  </a:r>
                </a:p>
                <a:p>
                  <a:pPr algn="ctr"/>
                  <a:r>
                    <a:rPr lang="en-US" altLang="ko-KR"/>
                    <a:t>random variable</a:t>
                  </a:r>
                </a:p>
                <a:p>
                  <a:pPr algn="ctr"/>
                  <a:r>
                    <a:rPr lang="en-US" altLang="ko-KR"/>
                    <a:t>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</a:rPr>
                        <m:t>z</m:t>
                      </m:r>
                    </m:oMath>
                  </a14:m>
                  <a:r>
                    <a:rPr lang="en-US" altLang="ko-KR"/>
                    <a:t>)</a:t>
                  </a:r>
                  <a:endParaRPr lang="ko-KR" altLang="en-US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ECB5BAD-5980-41F2-9CB7-C43717DC5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346" y="4187240"/>
                  <a:ext cx="1258316" cy="1200329"/>
                </a:xfrm>
                <a:prstGeom prst="rect">
                  <a:avLst/>
                </a:prstGeom>
                <a:blipFill>
                  <a:blip r:embed="rId2"/>
                  <a:stretch>
                    <a:fillRect t="-2513" b="-65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E8E59-D797-4501-87A5-6ECAA98D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i="0">
                <a:effectLst/>
                <a:latin typeface="Bahnschrift Condensed" panose="020B0502040204020203" pitchFamily="34" charset="0"/>
              </a:rPr>
              <a:t>Generative Adversarial Network</a:t>
            </a:r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88973A8E-7B8F-4CC9-B0D5-79FF0414B3C6}"/>
              </a:ext>
            </a:extLst>
          </p:cNvPr>
          <p:cNvGrpSpPr/>
          <p:nvPr/>
        </p:nvGrpSpPr>
        <p:grpSpPr>
          <a:xfrm>
            <a:off x="2453952" y="3702856"/>
            <a:ext cx="7993344" cy="2543138"/>
            <a:chOff x="5737965" y="4544349"/>
            <a:chExt cx="7993344" cy="25431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EC16AB6-1875-4853-9BA7-DCF2BAA0435E}"/>
                    </a:ext>
                  </a:extLst>
                </p:cNvPr>
                <p:cNvSpPr txBox="1"/>
                <p:nvPr/>
              </p:nvSpPr>
              <p:spPr>
                <a:xfrm>
                  <a:off x="10021667" y="4544349"/>
                  <a:ext cx="5067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EC16AB6-1875-4853-9BA7-DCF2BAA043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1667" y="4544349"/>
                  <a:ext cx="50676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9FF9294-C38F-4314-91E4-1CCCFFC6EFEA}"/>
                    </a:ext>
                  </a:extLst>
                </p:cNvPr>
                <p:cNvSpPr txBox="1"/>
                <p:nvPr/>
              </p:nvSpPr>
              <p:spPr>
                <a:xfrm>
                  <a:off x="5737965" y="5194148"/>
                  <a:ext cx="7993344" cy="1893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sz="1600"/>
                    <a:t>data</a:t>
                  </a:r>
                  <a:r>
                    <a:rPr lang="ko-KR" altLang="en-US" sz="1600"/>
                    <a:t>의 특징을 나타내는 </a:t>
                  </a:r>
                  <a:r>
                    <a:rPr lang="en-US" altLang="ko-KR" sz="1600"/>
                    <a:t>vector</a:t>
                  </a:r>
                  <a:r>
                    <a:rPr lang="ko-KR" altLang="en-US" sz="1600"/>
                    <a:t>값의 분포 </a:t>
                  </a:r>
                  <a:r>
                    <a:rPr lang="en-US" altLang="ko-KR" sz="1600"/>
                    <a:t>(</a:t>
                  </a:r>
                  <a14:m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ko-KR" sz="1600"/>
                    <a:t>)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sz="1600">
                      <a:sym typeface="Wingdings" panose="05000000000000000000" pitchFamily="2" charset="2"/>
                    </a:rPr>
                    <a:t>real data</a:t>
                  </a:r>
                  <a:r>
                    <a:rPr lang="ko-KR" altLang="en-US" sz="1600">
                      <a:sym typeface="Wingdings" panose="05000000000000000000" pitchFamily="2" charset="2"/>
                    </a:rPr>
                    <a:t>의 분포</a:t>
                  </a:r>
                  <a:r>
                    <a:rPr lang="en-US" altLang="ko-KR" sz="1600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ko-KR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60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𝑑𝑎𝑡𝑎</m:t>
                      </m:r>
                      <m:d>
                        <m:dPr>
                          <m:ctrlPr>
                            <a:rPr lang="en-US" altLang="ko-KR" sz="160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altLang="ko-KR" sz="1600">
                      <a:sym typeface="Wingdings" panose="05000000000000000000" pitchFamily="2" charset="2"/>
                    </a:rPr>
                    <a:t>)</a:t>
                  </a:r>
                  <a:r>
                    <a:rPr lang="ko-KR" altLang="en-US" sz="1600">
                      <a:sym typeface="Wingdings" panose="05000000000000000000" pitchFamily="2" charset="2"/>
                    </a:rPr>
                    <a:t>와 </a:t>
                  </a:r>
                  <a:r>
                    <a:rPr lang="en-US" altLang="ko-KR" sz="1600">
                      <a:sym typeface="Wingdings" panose="05000000000000000000" pitchFamily="2" charset="2"/>
                    </a:rPr>
                    <a:t>fake data</a:t>
                  </a:r>
                  <a:r>
                    <a:rPr lang="ko-KR" altLang="en-US" sz="1600">
                      <a:sym typeface="Wingdings" panose="05000000000000000000" pitchFamily="2" charset="2"/>
                    </a:rPr>
                    <a:t>의 분포</a:t>
                  </a:r>
                  <a:r>
                    <a:rPr lang="en-US" altLang="ko-KR" sz="1600">
                      <a:solidFill>
                        <a:schemeClr val="tx1"/>
                      </a:solidFill>
                      <a:sym typeface="Wingdings" panose="05000000000000000000" pitchFamily="2" charset="2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160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1600">
                      <a:sym typeface="Wingdings" panose="05000000000000000000" pitchFamily="2" charset="2"/>
                    </a:rPr>
                    <a:t>)</a:t>
                  </a:r>
                  <a:r>
                    <a:rPr lang="ko-KR" altLang="en-US" sz="1600">
                      <a:sym typeface="Wingdings" panose="05000000000000000000" pitchFamily="2" charset="2"/>
                    </a:rPr>
                    <a:t>를 비슷하게 만드는 것이 목적</a:t>
                  </a:r>
                  <a:endParaRPr lang="en-US" altLang="ko-KR" sz="1600">
                    <a:sym typeface="Wingdings" panose="05000000000000000000" pitchFamily="2" charset="2"/>
                  </a:endParaRPr>
                </a:p>
                <a:p>
                  <a:pPr marL="742950" lvl="1" indent="-285750">
                    <a:lnSpc>
                      <a:spcPct val="150000"/>
                    </a:lnSpc>
                    <a:buFont typeface="Wingdings" panose="05000000000000000000" pitchFamily="2" charset="2"/>
                    <a:buChar char="à"/>
                  </a:pPr>
                  <a:r>
                    <a:rPr lang="en-US" altLang="ko-KR" sz="1600"/>
                    <a:t>label</a:t>
                  </a:r>
                  <a:r>
                    <a:rPr lang="ko-KR" altLang="en-US" sz="1600"/>
                    <a:t>을 통한 분류가 아닌</a:t>
                  </a:r>
                  <a:r>
                    <a:rPr lang="en-US" altLang="ko-KR" sz="1600"/>
                    <a:t> training data</a:t>
                  </a:r>
                  <a:r>
                    <a:rPr lang="ko-KR" altLang="en-US" sz="1600"/>
                    <a:t>의 분포를 학습</a:t>
                  </a:r>
                  <a:endParaRPr lang="en-US" altLang="ko-KR" sz="1600"/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ko-KR" altLang="en-US" sz="1600"/>
                    <a:t>확률 분포가 정확히 일치하면 </a:t>
                  </a:r>
                  <a:r>
                    <a:rPr lang="en-US" altLang="ko-KR" sz="1600">
                      <a:solidFill>
                        <a:srgbClr val="0070C0"/>
                      </a:solidFill>
                    </a:rPr>
                    <a:t>real data</a:t>
                  </a:r>
                  <a:r>
                    <a:rPr lang="ko-KR" altLang="en-US" sz="1600">
                      <a:solidFill>
                        <a:srgbClr val="0070C0"/>
                      </a:solidFill>
                    </a:rPr>
                    <a:t>와 </a:t>
                  </a:r>
                  <a:r>
                    <a:rPr lang="en-US" altLang="ko-KR" sz="1600">
                      <a:solidFill>
                        <a:srgbClr val="0070C0"/>
                      </a:solidFill>
                    </a:rPr>
                    <a:t>fake data</a:t>
                  </a:r>
                  <a:r>
                    <a:rPr lang="ko-KR" altLang="en-US" sz="1600">
                      <a:solidFill>
                        <a:srgbClr val="0070C0"/>
                      </a:solidFill>
                    </a:rPr>
                    <a:t>를 구분할 수 없음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à"/>
                  </a:pPr>
                  <a:endParaRPr lang="ko-KR" altLang="en-US" sz="160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9FF9294-C38F-4314-91E4-1CCCFFC6EF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7965" y="5194148"/>
                  <a:ext cx="7993344" cy="1893339"/>
                </a:xfrm>
                <a:prstGeom prst="rect">
                  <a:avLst/>
                </a:prstGeom>
                <a:blipFill>
                  <a:blip r:embed="rId3"/>
                  <a:stretch>
                    <a:fillRect l="-30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EF54C01-2334-4484-8A69-CB2AB5F71A9A}"/>
              </a:ext>
            </a:extLst>
          </p:cNvPr>
          <p:cNvGrpSpPr/>
          <p:nvPr/>
        </p:nvGrpSpPr>
        <p:grpSpPr>
          <a:xfrm>
            <a:off x="4494192" y="1488665"/>
            <a:ext cx="2743200" cy="2303056"/>
            <a:chOff x="7848235" y="2277472"/>
            <a:chExt cx="2743200" cy="2303056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A82D9DCF-F187-457E-A747-5A57A661B9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08" t="32252" r="8095" b="24807"/>
            <a:stretch/>
          </p:blipFill>
          <p:spPr>
            <a:xfrm>
              <a:off x="7848235" y="2277472"/>
              <a:ext cx="2743200" cy="230305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EB34EAA-09AE-4827-93DD-A296BA0534A4}"/>
                    </a:ext>
                  </a:extLst>
                </p:cNvPr>
                <p:cNvSpPr txBox="1"/>
                <p:nvPr/>
              </p:nvSpPr>
              <p:spPr>
                <a:xfrm>
                  <a:off x="8859365" y="3837762"/>
                  <a:ext cx="113856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rgbClr val="0505CB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 baseline="-25000">
                            <a:solidFill>
                              <a:srgbClr val="0505CB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i="1">
                            <a:solidFill>
                              <a:srgbClr val="0505CB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0505CB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i="1">
                            <a:solidFill>
                              <a:srgbClr val="0505CB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>
                    <a:solidFill>
                      <a:srgbClr val="0505CB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EB34EAA-09AE-4827-93DD-A296BA0534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9365" y="3837762"/>
                  <a:ext cx="113856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DF9201-8CFE-40A8-BE2B-5FB9FD713CCF}"/>
                  </a:ext>
                </a:extLst>
              </p:cNvPr>
              <p:cNvSpPr txBox="1"/>
              <p:nvPr/>
            </p:nvSpPr>
            <p:spPr>
              <a:xfrm>
                <a:off x="3764636" y="1582222"/>
                <a:ext cx="11385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DF9201-8CFE-40A8-BE2B-5FB9FD713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636" y="1582222"/>
                <a:ext cx="1138561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8E290DF8-C30B-4FBF-86FC-C46EB500AD1D}"/>
              </a:ext>
            </a:extLst>
          </p:cNvPr>
          <p:cNvSpPr txBox="1"/>
          <p:nvPr/>
        </p:nvSpPr>
        <p:spPr>
          <a:xfrm>
            <a:off x="5158357" y="3795324"/>
            <a:ext cx="1558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vector</a:t>
            </a:r>
            <a:r>
              <a:rPr lang="ko-KR" altLang="en-US" sz="1200"/>
              <a:t>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C6DDA4D-6BD3-4FDC-B3F6-1A3EE08B5636}"/>
                  </a:ext>
                </a:extLst>
              </p:cNvPr>
              <p:cNvSpPr txBox="1"/>
              <p:nvPr/>
            </p:nvSpPr>
            <p:spPr>
              <a:xfrm>
                <a:off x="5505321" y="2061895"/>
                <a:ext cx="11385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i="1" baseline="-25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𝑑𝑎𝑡𝑎</m:t>
                      </m:r>
                      <m:d>
                        <m:dPr>
                          <m:ctrlPr>
                            <a:rPr lang="en-US" altLang="ko-KR" i="1" baseline="-250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C6DDA4D-6BD3-4FDC-B3F6-1A3EE08B5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321" y="2061895"/>
                <a:ext cx="1138561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24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E371B-1331-406E-99C4-91AA23CF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i="0">
                <a:effectLst/>
                <a:latin typeface="Bahnschrift Condensed" panose="020B0502040204020203" pitchFamily="34" charset="0"/>
              </a:rPr>
              <a:t>Generative Adversarial Network</a:t>
            </a:r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E79C3BE-609A-4C12-A1E8-BE8981F3814A}"/>
              </a:ext>
            </a:extLst>
          </p:cNvPr>
          <p:cNvGrpSpPr/>
          <p:nvPr/>
        </p:nvGrpSpPr>
        <p:grpSpPr>
          <a:xfrm>
            <a:off x="1148976" y="1466369"/>
            <a:ext cx="9273789" cy="3851189"/>
            <a:chOff x="425417" y="1105458"/>
            <a:chExt cx="9273789" cy="3851189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9EFF6F3-9FCF-4025-8D3E-2479E2BE5CDA}"/>
                </a:ext>
              </a:extLst>
            </p:cNvPr>
            <p:cNvGrpSpPr/>
            <p:nvPr/>
          </p:nvGrpSpPr>
          <p:grpSpPr>
            <a:xfrm>
              <a:off x="2492793" y="2551177"/>
              <a:ext cx="7206413" cy="2405470"/>
              <a:chOff x="3554616" y="2457871"/>
              <a:chExt cx="7206413" cy="2405470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6714E3D8-0294-4D32-844C-7BDA37596362}"/>
                  </a:ext>
                </a:extLst>
              </p:cNvPr>
              <p:cNvGrpSpPr/>
              <p:nvPr/>
            </p:nvGrpSpPr>
            <p:grpSpPr>
              <a:xfrm>
                <a:off x="3554616" y="2457871"/>
                <a:ext cx="4630596" cy="1200329"/>
                <a:chOff x="981313" y="2728151"/>
                <a:chExt cx="4630596" cy="120032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EF9A1F4A-5E4B-4577-ABA3-D6400A9935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1313" y="2728151"/>
                      <a:ext cx="1258316" cy="120032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/>
                        <a:t>latent</a:t>
                      </a:r>
                    </a:p>
                    <a:p>
                      <a:pPr algn="ctr"/>
                      <a:r>
                        <a:rPr lang="en-US" altLang="ko-KR"/>
                        <a:t>random variable</a:t>
                      </a:r>
                    </a:p>
                    <a:p>
                      <a:pPr algn="ctr"/>
                      <a:r>
                        <a:rPr lang="en-US" altLang="ko-KR"/>
                        <a:t>(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z</m:t>
                          </m:r>
                        </m:oMath>
                      </a14:m>
                      <a:r>
                        <a:rPr lang="en-US" altLang="ko-KR"/>
                        <a:t>)</a:t>
                      </a:r>
                      <a:endParaRPr lang="ko-KR" altLang="en-US"/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EF9A1F4A-5E4B-4577-ABA3-D6400A99357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1313" y="2728151"/>
                      <a:ext cx="1258316" cy="120032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t="-2513" b="-653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43E2B7DC-5707-4C1C-8A1C-192DCD8410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74391" y="3005051"/>
                      <a:ext cx="1303538" cy="646331"/>
                    </a:xfrm>
                    <a:prstGeom prst="rect">
                      <a:avLst/>
                    </a:prstGeom>
                    <a:solidFill>
                      <a:srgbClr val="FFCCCC"/>
                    </a:solidFill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/>
                        <a:t>generator</a:t>
                      </a:r>
                    </a:p>
                    <a:p>
                      <a:pPr algn="ctr"/>
                      <a:r>
                        <a:rPr lang="en-US" altLang="ko-KR"/>
                        <a:t>(</a:t>
                      </a:r>
                      <a14:m>
                        <m:oMath xmlns:m="http://schemas.openxmlformats.org/officeDocument/2006/math"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a14:m>
                      <a:r>
                        <a:rPr lang="en-US" altLang="ko-KR"/>
                        <a:t>)</a:t>
                      </a:r>
                      <a:endParaRPr lang="ko-KR" altLang="en-US"/>
                    </a:p>
                  </p:txBody>
                </p:sp>
              </mc:Choice>
              <mc:Fallback xmlns="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43E2B7DC-5707-4C1C-8A1C-192DCD84109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74391" y="3005051"/>
                      <a:ext cx="1303538" cy="64633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3704" b="-1296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15C1E721-E81E-421F-9E88-8E177B2B66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12690" y="3011842"/>
                      <a:ext cx="1399219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/>
                        <a:t>fake data</a:t>
                      </a:r>
                    </a:p>
                    <a:p>
                      <a:pPr algn="ctr"/>
                      <a:r>
                        <a:rPr lang="en-US" altLang="ko-KR"/>
                        <a:t>(</a:t>
                      </a:r>
                      <a14:m>
                        <m:oMath xmlns:m="http://schemas.openxmlformats.org/officeDocument/2006/math"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r>
                        <a:rPr lang="en-US" altLang="ko-KR"/>
                        <a:t>)</a:t>
                      </a:r>
                      <a:endParaRPr lang="ko-KR" altLang="en-US"/>
                    </a:p>
                  </p:txBody>
                </p:sp>
              </mc:Choice>
              <mc:Fallback xmlns="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15C1E721-E81E-421F-9E88-8E177B2B661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12690" y="3011842"/>
                      <a:ext cx="1399219" cy="64633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3704" b="-1296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" name="직선 화살표 연결선 7">
                  <a:extLst>
                    <a:ext uri="{FF2B5EF4-FFF2-40B4-BE49-F238E27FC236}">
                      <a16:creationId xmlns:a16="http://schemas.microsoft.com/office/drawing/2014/main" id="{85604469-F5AC-4696-93A9-7EE98A23D9DD}"/>
                    </a:ext>
                  </a:extLst>
                </p:cNvPr>
                <p:cNvCxnSpPr>
                  <a:cxnSpLocks/>
                  <a:stCxn id="5" idx="3"/>
                  <a:endCxn id="6" idx="1"/>
                </p:cNvCxnSpPr>
                <p:nvPr/>
              </p:nvCxnSpPr>
              <p:spPr>
                <a:xfrm flipV="1">
                  <a:off x="2239629" y="3328217"/>
                  <a:ext cx="334762" cy="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직선 화살표 연결선 8">
                  <a:extLst>
                    <a:ext uri="{FF2B5EF4-FFF2-40B4-BE49-F238E27FC236}">
                      <a16:creationId xmlns:a16="http://schemas.microsoft.com/office/drawing/2014/main" id="{3A790384-5E2E-4AA3-A1FF-DF789B3B21F8}"/>
                    </a:ext>
                  </a:extLst>
                </p:cNvPr>
                <p:cNvCxnSpPr>
                  <a:cxnSpLocks/>
                  <a:stCxn id="6" idx="3"/>
                  <a:endCxn id="7" idx="1"/>
                </p:cNvCxnSpPr>
                <p:nvPr/>
              </p:nvCxnSpPr>
              <p:spPr>
                <a:xfrm>
                  <a:off x="3877929" y="3328217"/>
                  <a:ext cx="334761" cy="679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49139B95-1496-47A4-82B2-7E9CB6EA2E50}"/>
                      </a:ext>
                    </a:extLst>
                  </p:cNvPr>
                  <p:cNvSpPr txBox="1"/>
                  <p:nvPr/>
                </p:nvSpPr>
                <p:spPr>
                  <a:xfrm>
                    <a:off x="4333168" y="3991756"/>
                    <a:ext cx="2932590" cy="8715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/>
                      <a:t>random vector(</a:t>
                    </a:r>
                    <a14:m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a14:m>
                    <a:r>
                      <a:rPr lang="en-US" altLang="ko-KR"/>
                      <a:t>)</a:t>
                    </a:r>
                    <a:r>
                      <a:rPr lang="ko-KR" altLang="en-US"/>
                      <a:t>를 받아 </a:t>
                    </a:r>
                    <a:endParaRPr lang="en-US" altLang="ko-KR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>
                        <a:solidFill>
                          <a:srgbClr val="C00000"/>
                        </a:solidFill>
                      </a:rPr>
                      <a:t>fake data </a:t>
                    </a:r>
                    <a14:m>
                      <m:oMath xmlns:m="http://schemas.openxmlformats.org/officeDocument/2006/math">
                        <m: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altLang="ko-KR">
                        <a:solidFill>
                          <a:srgbClr val="C00000"/>
                        </a:solidFill>
                      </a:rPr>
                      <a:t> </a:t>
                    </a:r>
                    <a:r>
                      <a:rPr lang="ko-KR" altLang="en-US"/>
                      <a:t>생성</a:t>
                    </a: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49139B95-1496-47A4-82B2-7E9CB6EA2E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3168" y="3991756"/>
                    <a:ext cx="2932590" cy="87158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49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E4D9EEE1-493E-4622-909D-464232A7F441}"/>
                      </a:ext>
                    </a:extLst>
                  </p:cNvPr>
                  <p:cNvSpPr txBox="1"/>
                  <p:nvPr/>
                </p:nvSpPr>
                <p:spPr>
                  <a:xfrm>
                    <a:off x="8519973" y="2749429"/>
                    <a:ext cx="1549523" cy="646331"/>
                  </a:xfrm>
                  <a:prstGeom prst="rect">
                    <a:avLst/>
                  </a:prstGeom>
                  <a:solidFill>
                    <a:srgbClr val="FFCCCC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/>
                      <a:t>discriminator</a:t>
                    </a:r>
                  </a:p>
                  <a:p>
                    <a:pPr algn="ctr"/>
                    <a:r>
                      <a:rPr lang="en-US" altLang="ko-KR"/>
                      <a:t>(</a:t>
                    </a:r>
                    <a14:m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a14:m>
                    <a:r>
                      <a:rPr lang="en-US" altLang="ko-KR"/>
                      <a:t>)</a:t>
                    </a:r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E4D9EEE1-493E-4622-909D-464232A7F4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9973" y="2749429"/>
                    <a:ext cx="1549523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172" t="-4630" r="-1172" b="-1296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B2AC90BD-BEFB-4433-8E3E-92D9BE5E27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85212" y="3062060"/>
                <a:ext cx="334761" cy="533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7E2052F-63A9-4277-A2DF-A47A97857F20}"/>
                      </a:ext>
                    </a:extLst>
                  </p:cNvPr>
                  <p:cNvSpPr txBox="1"/>
                  <p:nvPr/>
                </p:nvSpPr>
                <p:spPr>
                  <a:xfrm>
                    <a:off x="7828439" y="3991755"/>
                    <a:ext cx="29325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altLang="ko-KR">
                        <a:solidFill>
                          <a:srgbClr val="C00000"/>
                        </a:solidFill>
                      </a:rPr>
                      <a:t> </a:t>
                    </a:r>
                    <a:r>
                      <a:rPr lang="ko-KR" altLang="en-US"/>
                      <a:t>생성</a:t>
                    </a: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7E2052F-63A9-4277-A2DF-A47A97857F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8439" y="3991755"/>
                    <a:ext cx="293259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화살표: 아래쪽 19">
                <a:extLst>
                  <a:ext uri="{FF2B5EF4-FFF2-40B4-BE49-F238E27FC236}">
                    <a16:creationId xmlns:a16="http://schemas.microsoft.com/office/drawing/2014/main" id="{E7E2A57D-175B-4D3D-96D8-371A79FD9874}"/>
                  </a:ext>
                </a:extLst>
              </p:cNvPr>
              <p:cNvSpPr/>
              <p:nvPr/>
            </p:nvSpPr>
            <p:spPr>
              <a:xfrm>
                <a:off x="5645020" y="3500252"/>
                <a:ext cx="279919" cy="369332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화살표: 아래쪽 20">
                <a:extLst>
                  <a:ext uri="{FF2B5EF4-FFF2-40B4-BE49-F238E27FC236}">
                    <a16:creationId xmlns:a16="http://schemas.microsoft.com/office/drawing/2014/main" id="{2933EE53-A3CE-423F-84C3-82615BEC455A}"/>
                  </a:ext>
                </a:extLst>
              </p:cNvPr>
              <p:cNvSpPr/>
              <p:nvPr/>
            </p:nvSpPr>
            <p:spPr>
              <a:xfrm>
                <a:off x="9154774" y="3500252"/>
                <a:ext cx="279919" cy="369332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5970308-5949-4062-A276-AB957BCC403F}"/>
                    </a:ext>
                  </a:extLst>
                </p:cNvPr>
                <p:cNvSpPr txBox="1"/>
                <p:nvPr/>
              </p:nvSpPr>
              <p:spPr>
                <a:xfrm>
                  <a:off x="425417" y="1105458"/>
                  <a:ext cx="5350141" cy="12875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>
                      <a:solidFill>
                        <a:srgbClr val="C00000"/>
                      </a:solidFill>
                    </a:rPr>
                    <a:t>random vector, noise (</a:t>
                  </a:r>
                  <a14:m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en-US" altLang="ko-KR">
                      <a:solidFill>
                        <a:srgbClr val="C00000"/>
                      </a:solidFill>
                    </a:rPr>
                    <a:t>) 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>
                      <a:sym typeface="Wingdings" panose="05000000000000000000" pitchFamily="2" charset="2"/>
                    </a:rPr>
                    <a:t>1. </a:t>
                  </a:r>
                  <a:r>
                    <a:rPr lang="ko-KR" altLang="en-US">
                      <a:sym typeface="Wingdings" panose="05000000000000000000" pitchFamily="2" charset="2"/>
                    </a:rPr>
                    <a:t>보통 </a:t>
                  </a:r>
                  <a:r>
                    <a:rPr lang="en-US" altLang="ko-KR">
                      <a:sym typeface="Wingdings" panose="05000000000000000000" pitchFamily="2" charset="2"/>
                    </a:rPr>
                    <a:t>uniform distribution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>
                      <a:sym typeface="Wingdings" panose="05000000000000000000" pitchFamily="2" charset="2"/>
                    </a:rPr>
                    <a:t>2. </a:t>
                  </a:r>
                  <a:r>
                    <a:rPr lang="ko-KR" altLang="en-US">
                      <a:sym typeface="Wingdings" panose="05000000000000000000" pitchFamily="2" charset="2"/>
                    </a:rPr>
                    <a:t>고차원 벡터 </a:t>
                  </a:r>
                  <a:r>
                    <a:rPr lang="en-US" altLang="ko-KR">
                      <a:sym typeface="Wingdings" panose="05000000000000000000" pitchFamily="2" charset="2"/>
                    </a:rPr>
                    <a:t> </a:t>
                  </a:r>
                  <a14:m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𝑧</m:t>
                      </m:r>
                    </m:oMath>
                  </a14:m>
                  <a:r>
                    <a:rPr lang="en-US" altLang="ko-KR">
                      <a:sym typeface="Wingdings" panose="05000000000000000000" pitchFamily="2" charset="2"/>
                    </a:rPr>
                    <a:t>=100</a:t>
                  </a:r>
                  <a:r>
                    <a:rPr lang="ko-KR" altLang="en-US">
                      <a:sym typeface="Wingdings" panose="05000000000000000000" pitchFamily="2" charset="2"/>
                    </a:rPr>
                    <a:t>인 경우 </a:t>
                  </a:r>
                  <a:r>
                    <a:rPr lang="en-US" altLang="ko-KR">
                      <a:sym typeface="Wingdings" panose="05000000000000000000" pitchFamily="2" charset="2"/>
                    </a:rPr>
                    <a:t>100</a:t>
                  </a:r>
                  <a:r>
                    <a:rPr lang="ko-KR" altLang="en-US">
                      <a:sym typeface="Wingdings" panose="05000000000000000000" pitchFamily="2" charset="2"/>
                    </a:rPr>
                    <a:t>차원 </a:t>
                  </a:r>
                  <a:r>
                    <a:rPr lang="en-US" altLang="ko-KR">
                      <a:sym typeface="Wingdings" panose="05000000000000000000" pitchFamily="2" charset="2"/>
                    </a:rPr>
                    <a:t>vector</a:t>
                  </a:r>
                  <a:endParaRPr lang="en-US" altLang="ko-KR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5970308-5949-4062-A276-AB957BCC4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417" y="1105458"/>
                  <a:ext cx="5350141" cy="1287532"/>
                </a:xfrm>
                <a:prstGeom prst="rect">
                  <a:avLst/>
                </a:prstGeom>
                <a:blipFill>
                  <a:blip r:embed="rId8"/>
                  <a:stretch>
                    <a:fillRect b="-710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3375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108D0-6A71-444C-A78D-3FB48A3C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object function(loss) 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5196D37-E43B-421C-91B4-2DD7FAC40C86}"/>
              </a:ext>
            </a:extLst>
          </p:cNvPr>
          <p:cNvGrpSpPr/>
          <p:nvPr/>
        </p:nvGrpSpPr>
        <p:grpSpPr>
          <a:xfrm>
            <a:off x="411921" y="4120936"/>
            <a:ext cx="7306449" cy="1248963"/>
            <a:chOff x="411921" y="4120936"/>
            <a:chExt cx="7306449" cy="12489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55E4249-042A-4EAF-BBD2-4F06DFB35B95}"/>
                    </a:ext>
                  </a:extLst>
                </p:cNvPr>
                <p:cNvSpPr txBox="1"/>
                <p:nvPr/>
              </p:nvSpPr>
              <p:spPr>
                <a:xfrm>
                  <a:off x="713760" y="4575924"/>
                  <a:ext cx="7004610" cy="4555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ko-KR" i="1" baseline="-25000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altLang="ko-KR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𝑝𝑑𝑎𝑡𝑎</m:t>
                            </m:r>
                            <m:d>
                              <m:dPr>
                                <m:ctrlPr>
                                  <a:rPr lang="en-US" altLang="ko-KR" i="1" baseline="-250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)))</m:t>
                            </m:r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55E4249-042A-4EAF-BBD2-4F06DFB35B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760" y="4575924"/>
                  <a:ext cx="7004610" cy="45550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곱하기 기호 13">
              <a:extLst>
                <a:ext uri="{FF2B5EF4-FFF2-40B4-BE49-F238E27FC236}">
                  <a16:creationId xmlns:a16="http://schemas.microsoft.com/office/drawing/2014/main" id="{33C52253-B07B-498B-8FBD-9E333DEA4030}"/>
                </a:ext>
              </a:extLst>
            </p:cNvPr>
            <p:cNvSpPr/>
            <p:nvPr/>
          </p:nvSpPr>
          <p:spPr>
            <a:xfrm>
              <a:off x="3336373" y="4211914"/>
              <a:ext cx="982526" cy="1157985"/>
            </a:xfrm>
            <a:prstGeom prst="mathMultiply">
              <a:avLst>
                <a:gd name="adj1" fmla="val 752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FA37C7E-783C-4E89-BAEA-CA2BA3C6ED63}"/>
                    </a:ext>
                  </a:extLst>
                </p:cNvPr>
                <p:cNvSpPr txBox="1"/>
                <p:nvPr/>
              </p:nvSpPr>
              <p:spPr>
                <a:xfrm>
                  <a:off x="411921" y="4120936"/>
                  <a:ext cx="20294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§"/>
                  </a:pPr>
                  <a:r>
                    <a:rPr lang="en-US" altLang="ko-KR" b="1">
                      <a:solidFill>
                        <a:srgbClr val="0070C0"/>
                      </a:solidFill>
                    </a:rPr>
                    <a:t>generator (</a:t>
                  </a:r>
                  <a14:m>
                    <m:oMath xmlns:m="http://schemas.openxmlformats.org/officeDocument/2006/math">
                      <m:r>
                        <a:rPr lang="en-US" altLang="ko-KR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</m:oMath>
                  </a14:m>
                  <a:r>
                    <a:rPr lang="en-US" altLang="ko-KR" b="1">
                      <a:solidFill>
                        <a:srgbClr val="0070C0"/>
                      </a:solidFill>
                    </a:rPr>
                    <a:t>)</a:t>
                  </a:r>
                  <a:endParaRPr lang="ko-KR" altLang="en-US" b="1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FA37C7E-783C-4E89-BAEA-CA2BA3C6ED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21" y="4120936"/>
                  <a:ext cx="202943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108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F1D776-871D-4A75-9468-A8D1F553FB1C}"/>
              </a:ext>
            </a:extLst>
          </p:cNvPr>
          <p:cNvGrpSpPr/>
          <p:nvPr/>
        </p:nvGrpSpPr>
        <p:grpSpPr>
          <a:xfrm>
            <a:off x="411920" y="1367124"/>
            <a:ext cx="7306450" cy="896883"/>
            <a:chOff x="411920" y="1367124"/>
            <a:chExt cx="7306450" cy="8968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8D41FE3-7A20-4498-982E-166B5BB07403}"/>
                    </a:ext>
                  </a:extLst>
                </p:cNvPr>
                <p:cNvSpPr txBox="1"/>
                <p:nvPr/>
              </p:nvSpPr>
              <p:spPr>
                <a:xfrm>
                  <a:off x="713760" y="1808498"/>
                  <a:ext cx="7004610" cy="45550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altLang="ko-KR" i="1" baseline="-25000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altLang="ko-KR" i="1" baseline="-2500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𝑝𝑑𝑎𝑡𝑎</m:t>
                            </m:r>
                            <m:d>
                              <m:dPr>
                                <m:ctrlPr>
                                  <a:rPr lang="en-US" altLang="ko-KR" i="1" baseline="-2500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)))</m:t>
                            </m:r>
                          </m:e>
                        </m:fun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8D41FE3-7A20-4498-982E-166B5BB07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760" y="1808498"/>
                  <a:ext cx="7004610" cy="45550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6323785-CA1C-42DE-A875-53E0741C755A}"/>
                    </a:ext>
                  </a:extLst>
                </p:cNvPr>
                <p:cNvSpPr txBox="1"/>
                <p:nvPr/>
              </p:nvSpPr>
              <p:spPr>
                <a:xfrm>
                  <a:off x="411920" y="1367124"/>
                  <a:ext cx="24324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§"/>
                  </a:pPr>
                  <a:r>
                    <a:rPr lang="en-US" altLang="ko-KR" b="1">
                      <a:solidFill>
                        <a:srgbClr val="0070C0"/>
                      </a:solidFill>
                    </a:rPr>
                    <a:t>discriminator (</a:t>
                  </a:r>
                  <a14:m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a14:m>
                  <a:r>
                    <a:rPr lang="en-US" altLang="ko-KR" b="1">
                      <a:solidFill>
                        <a:srgbClr val="0070C0"/>
                      </a:solidFill>
                    </a:rPr>
                    <a:t>)</a:t>
                  </a:r>
                  <a:endParaRPr lang="ko-KR" altLang="en-US" b="1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6323785-CA1C-42DE-A875-53E0741C75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20" y="1367124"/>
                  <a:ext cx="243248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754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C6F702-B838-485B-803E-07B524216E58}"/>
                  </a:ext>
                </a:extLst>
              </p:cNvPr>
              <p:cNvSpPr txBox="1"/>
              <p:nvPr/>
            </p:nvSpPr>
            <p:spPr>
              <a:xfrm>
                <a:off x="713760" y="2397304"/>
                <a:ext cx="11368160" cy="1710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/>
                  <a:t>1. </a:t>
                </a:r>
                <a:r>
                  <a:rPr lang="ko-KR" altLang="en-US"/>
                  <a:t>실제 데이터로부터 뽑은 특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징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벡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터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/>
                  <a:t>는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ko-KR" altLang="en-US"/>
                  <a:t>이 되도록 학습</a:t>
                </a:r>
                <a:r>
                  <a:rPr lang="en-US" altLang="ko-KR"/>
                  <a:t> </a:t>
                </a:r>
                <a:br>
                  <a:rPr lang="en-US" altLang="ko-KR"/>
                </a:br>
                <a:r>
                  <a:rPr lang="en-US" altLang="ko-KR"/>
                  <a:t>    </a:t>
                </a:r>
                <a:r>
                  <a:rPr lang="en-US" altLang="ko-KR">
                    <a:sym typeface="Wingdings" panose="05000000000000000000" pitchFamily="2" charset="2"/>
                  </a:rPr>
                  <a:t> </a:t>
                </a:r>
                <a:r>
                  <a:rPr lang="en-US" altLang="ko-KR">
                    <a:solidFill>
                      <a:srgbClr val="0070C0"/>
                    </a:solidFill>
                    <a:sym typeface="Wingdings" panose="05000000000000000000" pitchFamily="2" charset="2"/>
                  </a:rPr>
                  <a:t>real data</a:t>
                </a:r>
                <a:r>
                  <a:rPr lang="ko-KR" altLang="en-US">
                    <a:solidFill>
                      <a:srgbClr val="0070C0"/>
                    </a:solidFill>
                    <a:sym typeface="Wingdings" panose="05000000000000000000" pitchFamily="2" charset="2"/>
                  </a:rPr>
                  <a:t>가 </a:t>
                </a:r>
                <a:r>
                  <a:rPr lang="en-US" altLang="ko-KR">
                    <a:solidFill>
                      <a:srgbClr val="0070C0"/>
                    </a:solidFill>
                    <a:sym typeface="Wingdings" panose="05000000000000000000" pitchFamily="2" charset="2"/>
                  </a:rPr>
                  <a:t>real data</a:t>
                </a:r>
                <a:r>
                  <a:rPr lang="ko-KR" altLang="en-US">
                    <a:solidFill>
                      <a:srgbClr val="0070C0"/>
                    </a:solidFill>
                    <a:sym typeface="Wingdings" panose="05000000000000000000" pitchFamily="2" charset="2"/>
                  </a:rPr>
                  <a:t>로 </a:t>
                </a:r>
                <a:r>
                  <a:rPr lang="ko-KR" altLang="en-US">
                    <a:sym typeface="Wingdings" panose="05000000000000000000" pitchFamily="2" charset="2"/>
                  </a:rPr>
                  <a:t>분류되도록</a:t>
                </a:r>
                <a:endParaRPr lang="en-US" altLang="ko-KR"/>
              </a:p>
              <a:p>
                <a:pPr>
                  <a:lnSpc>
                    <a:spcPct val="150000"/>
                  </a:lnSpc>
                </a:pPr>
                <a:r>
                  <a:rPr lang="en-US" altLang="ko-KR"/>
                  <a:t>2. </a:t>
                </a:r>
                <a:r>
                  <a:rPr lang="ko-KR" altLang="en-US"/>
                  <a:t>임의의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/>
                  <a:t>(random vector)</a:t>
                </a:r>
                <a:r>
                  <a:rPr lang="ko-KR" altLang="en-US"/>
                  <a:t>로부터 만들어진 </a:t>
                </a:r>
                <a:r>
                  <a:rPr lang="en-US" altLang="ko-KR"/>
                  <a:t>fake data</a:t>
                </a:r>
                <a:r>
                  <a:rPr lang="ko-KR" altLang="en-US"/>
                  <a:t>에 대해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))=0</m:t>
                    </m:r>
                  </m:oMath>
                </a14:m>
                <a:r>
                  <a:rPr lang="ko-KR" altLang="en-US"/>
                  <a:t>이 되도록 학습 </a:t>
                </a:r>
                <a:br>
                  <a:rPr lang="en-US" altLang="ko-KR"/>
                </a:br>
                <a:r>
                  <a:rPr lang="en-US" altLang="ko-KR"/>
                  <a:t>    </a:t>
                </a:r>
                <a:r>
                  <a:rPr lang="en-US" altLang="ko-KR">
                    <a:sym typeface="Wingdings" panose="05000000000000000000" pitchFamily="2" charset="2"/>
                  </a:rPr>
                  <a:t> </a:t>
                </a:r>
                <a:r>
                  <a:rPr lang="en-US" altLang="ko-KR">
                    <a:solidFill>
                      <a:srgbClr val="0070C0"/>
                    </a:solidFill>
                    <a:sym typeface="Wingdings" panose="05000000000000000000" pitchFamily="2" charset="2"/>
                  </a:rPr>
                  <a:t>fake data</a:t>
                </a:r>
                <a:r>
                  <a:rPr lang="ko-KR" altLang="en-US">
                    <a:solidFill>
                      <a:srgbClr val="0070C0"/>
                    </a:solidFill>
                    <a:sym typeface="Wingdings" panose="05000000000000000000" pitchFamily="2" charset="2"/>
                  </a:rPr>
                  <a:t>를 </a:t>
                </a:r>
                <a:r>
                  <a:rPr lang="en-US" altLang="ko-KR">
                    <a:solidFill>
                      <a:srgbClr val="0070C0"/>
                    </a:solidFill>
                    <a:sym typeface="Wingdings" panose="05000000000000000000" pitchFamily="2" charset="2"/>
                  </a:rPr>
                  <a:t>fakedata</a:t>
                </a:r>
                <a:r>
                  <a:rPr lang="ko-KR" altLang="en-US">
                    <a:solidFill>
                      <a:srgbClr val="0070C0"/>
                    </a:solidFill>
                    <a:sym typeface="Wingdings" panose="05000000000000000000" pitchFamily="2" charset="2"/>
                  </a:rPr>
                  <a:t>로</a:t>
                </a:r>
                <a:endParaRPr lang="en-US" altLang="ko-KR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C6F702-B838-485B-803E-07B524216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60" y="2397304"/>
                <a:ext cx="11368160" cy="1710405"/>
              </a:xfrm>
              <a:prstGeom prst="rect">
                <a:avLst/>
              </a:prstGeom>
              <a:blipFill>
                <a:blip r:embed="rId7"/>
                <a:stretch>
                  <a:fillRect l="-429" b="-46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2254B81-0C8D-46DA-8C0A-2C7A0B8D7451}"/>
                  </a:ext>
                </a:extLst>
              </p:cNvPr>
              <p:cNvSpPr txBox="1"/>
              <p:nvPr/>
            </p:nvSpPr>
            <p:spPr>
              <a:xfrm>
                <a:off x="713760" y="5270889"/>
                <a:ext cx="7590408" cy="925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ko-KR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>
                    <a:solidFill>
                      <a:srgbClr val="0070C0"/>
                    </a:solidFill>
                  </a:rPr>
                  <a:t> </a:t>
                </a:r>
                <a:r>
                  <a:rPr lang="ko-KR" altLang="en-US"/>
                  <a:t>이 되도록 하는 것이 목적 </a:t>
                </a:r>
                <a:r>
                  <a:rPr lang="en-US" altLang="ko-KR"/>
                  <a:t>(</a:t>
                </a:r>
                <a:r>
                  <a:rPr lang="ko-KR" altLang="en-US"/>
                  <a:t>최소화</a:t>
                </a:r>
                <a:r>
                  <a:rPr lang="en-US" altLang="ko-KR"/>
                  <a:t>)</a:t>
                </a:r>
                <a:br>
                  <a:rPr lang="en-US" altLang="ko-KR"/>
                </a:br>
                <a:r>
                  <a:rPr lang="en-US" altLang="ko-KR">
                    <a:sym typeface="Wingdings" panose="05000000000000000000" pitchFamily="2" charset="2"/>
                  </a:rPr>
                  <a:t> </a:t>
                </a:r>
                <a:r>
                  <a:rPr lang="en-US" altLang="ko-KR">
                    <a:solidFill>
                      <a:srgbClr val="0070C0"/>
                    </a:solidFill>
                  </a:rPr>
                  <a:t>fake data</a:t>
                </a:r>
                <a:r>
                  <a:rPr lang="ko-KR" altLang="en-US">
                    <a:solidFill>
                      <a:srgbClr val="0070C0"/>
                    </a:solidFill>
                  </a:rPr>
                  <a:t>를 </a:t>
                </a:r>
                <a:r>
                  <a:rPr lang="en-US" altLang="ko-KR">
                    <a:solidFill>
                      <a:srgbClr val="0070C0"/>
                    </a:solidFill>
                  </a:rPr>
                  <a:t>real data</a:t>
                </a:r>
                <a:r>
                  <a:rPr lang="ko-KR" altLang="en-US">
                    <a:solidFill>
                      <a:srgbClr val="0070C0"/>
                    </a:solidFill>
                  </a:rPr>
                  <a:t>로 </a:t>
                </a:r>
                <a:r>
                  <a:rPr lang="ko-KR" altLang="en-US"/>
                  <a:t>착각하도록 </a:t>
                </a:r>
                <a:r>
                  <a:rPr lang="en-US" altLang="ko-KR"/>
                  <a:t>(discriminator</a:t>
                </a:r>
                <a:r>
                  <a:rPr lang="ko-KR" altLang="en-US"/>
                  <a:t>를 속이기 위함</a:t>
                </a:r>
                <a:r>
                  <a:rPr lang="en-US" altLang="ko-KR"/>
                  <a:t>)</a:t>
                </a:r>
                <a:endParaRPr lang="ko-KR" altLang="en-US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2254B81-0C8D-46DA-8C0A-2C7A0B8D7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760" y="5270889"/>
                <a:ext cx="7590408" cy="925125"/>
              </a:xfrm>
              <a:prstGeom prst="rect">
                <a:avLst/>
              </a:prstGeom>
              <a:blipFill>
                <a:blip r:embed="rId8"/>
                <a:stretch>
                  <a:fillRect l="-643" b="-105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18DD7D1-E588-4C8A-BA6C-E26EE27DC13F}"/>
                  </a:ext>
                </a:extLst>
              </p:cNvPr>
              <p:cNvSpPr txBox="1"/>
              <p:nvPr/>
            </p:nvSpPr>
            <p:spPr>
              <a:xfrm>
                <a:off x="9740132" y="5113891"/>
                <a:ext cx="2039948" cy="10526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/>
                  <a:t>*</a:t>
                </a:r>
                <a:r>
                  <a:rPr lang="en-US" altLang="ko-KR" sz="1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𝑝𝑑𝑎𝑡𝑎</m:t>
                        </m:r>
                        <m:d>
                          <m:dPr>
                            <m:ctrlPr>
                              <a:rPr lang="en-US" altLang="ko-KR" sz="1400" i="1" baseline="-2500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ko-KR" sz="140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𝑝𝑧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altLang="ko-KR" sz="140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/>
                  <a:t>   real data, fake data</a:t>
                </a:r>
                <a:r>
                  <a:rPr lang="ko-KR" altLang="en-US" sz="1400"/>
                  <a:t>에 </a:t>
                </a:r>
                <a:endParaRPr lang="en-US" altLang="ko-KR" sz="1400"/>
              </a:p>
              <a:p>
                <a:pPr>
                  <a:lnSpc>
                    <a:spcPct val="150000"/>
                  </a:lnSpc>
                </a:pPr>
                <a:r>
                  <a:rPr lang="ko-KR" altLang="en-US" sz="1400"/>
                  <a:t>   대한 확률 밀도 함수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18DD7D1-E588-4C8A-BA6C-E26EE27DC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32" y="5113891"/>
                <a:ext cx="2039948" cy="1052660"/>
              </a:xfrm>
              <a:prstGeom prst="rect">
                <a:avLst/>
              </a:prstGeom>
              <a:blipFill>
                <a:blip r:embed="rId9"/>
                <a:stretch>
                  <a:fillRect l="-595" b="-3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48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3AA62-B147-48AE-89E3-BFBB901F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Bahnschrift Condensed" panose="020B0502040204020203" pitchFamily="34" charset="0"/>
              </a:rPr>
              <a:t>original GAN</a:t>
            </a:r>
            <a:r>
              <a:rPr lang="ko-KR" altLang="en-US" sz="3200">
                <a:latin typeface="Calibri" panose="020F0502020204030204" pitchFamily="34" charset="0"/>
                <a:cs typeface="Calibri" panose="020F0502020204030204" pitchFamily="34" charset="0"/>
              </a:rPr>
              <a:t>의 한계</a:t>
            </a:r>
            <a:endParaRPr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6970D-5106-4BD2-B160-B4C415E80F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/>
              <a:t>복잡한 이미지에 대해서는 그다지 좋지 않은 성능을 보임</a:t>
            </a:r>
            <a:endParaRPr lang="en-US" altLang="ko-KR" sz="1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/>
              <a:t>학습 시 </a:t>
            </a:r>
            <a:r>
              <a:rPr lang="ko-KR" altLang="en-US" sz="1800">
                <a:solidFill>
                  <a:srgbClr val="0070C0"/>
                </a:solidFill>
              </a:rPr>
              <a:t>안정성이 떨어짐</a:t>
            </a:r>
            <a:endParaRPr lang="en-US" altLang="ko-KR" sz="180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/>
              <a:t>real vs fake</a:t>
            </a:r>
            <a:r>
              <a:rPr lang="ko-KR" altLang="en-US" sz="1600"/>
              <a:t>만을 분류 </a:t>
            </a:r>
            <a:br>
              <a:rPr lang="en-US" altLang="ko-KR" sz="1600"/>
            </a:br>
            <a:r>
              <a:rPr lang="en-US" altLang="ko-KR" sz="1600">
                <a:sym typeface="Wingdings" panose="05000000000000000000" pitchFamily="2" charset="2"/>
              </a:rPr>
              <a:t> sigmoid </a:t>
            </a:r>
            <a:r>
              <a:rPr lang="ko-KR" altLang="en-US" sz="1600">
                <a:sym typeface="Wingdings" panose="05000000000000000000" pitchFamily="2" charset="2"/>
              </a:rPr>
              <a:t>활성화 함수 </a:t>
            </a:r>
            <a:br>
              <a:rPr lang="en-US" altLang="ko-KR" sz="1600">
                <a:sym typeface="Wingdings" panose="05000000000000000000" pitchFamily="2" charset="2"/>
              </a:rPr>
            </a:b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>
                <a:solidFill>
                  <a:srgbClr val="0070C0"/>
                </a:solidFill>
                <a:sym typeface="Wingdings" panose="05000000000000000000" pitchFamily="2" charset="2"/>
              </a:rPr>
              <a:t>기울기 소실 문제 </a:t>
            </a:r>
            <a:r>
              <a:rPr lang="en-US" altLang="ko-KR" sz="1600">
                <a:sym typeface="Wingdings" panose="05000000000000000000" pitchFamily="2" charset="2"/>
              </a:rPr>
              <a:t>(0~1 </a:t>
            </a:r>
            <a:r>
              <a:rPr lang="ko-KR" altLang="en-US" sz="1600">
                <a:sym typeface="Wingdings" panose="05000000000000000000" pitchFamily="2" charset="2"/>
              </a:rPr>
              <a:t>사이의 기울기들이 곱해져 </a:t>
            </a:r>
            <a:r>
              <a:rPr lang="en-US" altLang="ko-KR" sz="1600">
                <a:sym typeface="Wingdings" panose="05000000000000000000" pitchFamily="2" charset="2"/>
              </a:rPr>
              <a:t>0</a:t>
            </a:r>
            <a:r>
              <a:rPr lang="ko-KR" altLang="en-US" sz="1600">
                <a:sym typeface="Wingdings" panose="05000000000000000000" pitchFamily="2" charset="2"/>
              </a:rPr>
              <a:t>으로 수렴 </a:t>
            </a: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>
                <a:sym typeface="Wingdings" panose="05000000000000000000" pitchFamily="2" charset="2"/>
              </a:rPr>
              <a:t>학습 저하</a:t>
            </a:r>
            <a:r>
              <a:rPr lang="en-US" altLang="ko-KR" sz="1600">
                <a:sym typeface="Wingdings" panose="05000000000000000000" pitchFamily="2" charset="2"/>
              </a:rPr>
              <a:t>)</a:t>
            </a:r>
            <a:br>
              <a:rPr lang="en-US" altLang="ko-KR" sz="1600">
                <a:sym typeface="Wingdings" panose="05000000000000000000" pitchFamily="2" charset="2"/>
              </a:rPr>
            </a:b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>
                <a:sym typeface="Wingdings" panose="05000000000000000000" pitchFamily="2" charset="2"/>
              </a:rPr>
              <a:t>이미지 품질 저하</a:t>
            </a:r>
            <a:endParaRPr lang="en-US" altLang="ko-KR" sz="16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>
                <a:sym typeface="Wingdings" panose="05000000000000000000" pitchFamily="2" charset="2"/>
              </a:rPr>
              <a:t>이러한 문제 해결을 위해 </a:t>
            </a:r>
            <a:r>
              <a:rPr lang="en-US" altLang="ko-KR" sz="1800">
                <a:sym typeface="Wingdings" panose="05000000000000000000" pitchFamily="2" charset="2"/>
              </a:rPr>
              <a:t>CNN</a:t>
            </a:r>
            <a:r>
              <a:rPr lang="ko-KR" altLang="en-US" sz="1800">
                <a:sym typeface="Wingdings" panose="05000000000000000000" pitchFamily="2" charset="2"/>
              </a:rPr>
              <a:t>을 적용한 </a:t>
            </a:r>
            <a:r>
              <a:rPr lang="en-US" altLang="ko-KR" sz="1800">
                <a:sym typeface="Wingdings" panose="05000000000000000000" pitchFamily="2" charset="2"/>
              </a:rPr>
              <a:t>Deep Convolutional GAN (DCGAN)</a:t>
            </a:r>
            <a:r>
              <a:rPr lang="ko-KR" altLang="en-US" sz="1800">
                <a:sym typeface="Wingdings" panose="05000000000000000000" pitchFamily="2" charset="2"/>
              </a:rPr>
              <a:t>을 고안</a:t>
            </a:r>
            <a:endParaRPr lang="en-US" altLang="ko-KR" sz="180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>
                <a:sym typeface="Wingdings" panose="05000000000000000000" pitchFamily="2" charset="2"/>
              </a:rPr>
              <a:t>그 외에도 </a:t>
            </a:r>
            <a:r>
              <a:rPr lang="ko-KR" altLang="en-US" sz="1800">
                <a:solidFill>
                  <a:srgbClr val="0070C0"/>
                </a:solidFill>
                <a:sym typeface="Wingdings" panose="05000000000000000000" pitchFamily="2" charset="2"/>
              </a:rPr>
              <a:t>여러 형태의 </a:t>
            </a:r>
            <a:r>
              <a:rPr lang="en-US" altLang="ko-KR" sz="1800">
                <a:solidFill>
                  <a:srgbClr val="0070C0"/>
                </a:solidFill>
                <a:sym typeface="Wingdings" panose="05000000000000000000" pitchFamily="2" charset="2"/>
              </a:rPr>
              <a:t>GAN </a:t>
            </a:r>
            <a:r>
              <a:rPr lang="ko-KR" altLang="en-US" sz="1800">
                <a:sym typeface="Wingdings" panose="05000000000000000000" pitchFamily="2" charset="2"/>
              </a:rPr>
              <a:t>등장</a:t>
            </a:r>
            <a:endParaRPr lang="en-US" altLang="ko-KR" sz="1800"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>
                <a:sym typeface="Wingdings" panose="05000000000000000000" pitchFamily="2" charset="2"/>
              </a:rPr>
              <a:t>LSGAN, SGAN, ACGAN, WGAN, BEGAN …</a:t>
            </a:r>
          </a:p>
        </p:txBody>
      </p:sp>
    </p:spTree>
    <p:extLst>
      <p:ext uri="{BB962C8B-B14F-4D97-AF65-F5344CB8AC3E}">
        <p14:creationId xmlns:p14="http://schemas.microsoft.com/office/powerpoint/2010/main" val="75319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0DAD7-DF9D-43A1-BB94-A08ED56A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variants of GANs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32F7FA-BD01-4F6A-BCB6-39F82F86A5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05870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Deep Convolutional GAN (DCGAN)</a:t>
            </a:r>
          </a:p>
          <a:p>
            <a:pPr lvl="1">
              <a:lnSpc>
                <a:spcPct val="150000"/>
              </a:lnSpc>
            </a:pPr>
            <a:r>
              <a:rPr lang="ko-KR" altLang="en-US" sz="180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간단하면서 선호되는 모델</a:t>
            </a:r>
            <a:endParaRPr lang="en-US" altLang="ko-KR" sz="180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CNN + </a:t>
            </a:r>
            <a:r>
              <a:rPr lang="ko-KR" altLang="en-US" sz="18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다음과 같은 방법 적용하여 성능 개선 </a:t>
            </a:r>
            <a:r>
              <a:rPr lang="en-US" altLang="ko-KR" sz="1800"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800">
                <a:latin typeface="Calibri" panose="020F0502020204030204" pitchFamily="34" charset="0"/>
                <a:ea typeface="+mj-ea"/>
                <a:cs typeface="Calibri" panose="020F0502020204030204" pitchFamily="34" charset="0"/>
                <a:sym typeface="Wingdings" panose="05000000000000000000" pitchFamily="2" charset="2"/>
              </a:rPr>
              <a:t>고화질 이미지</a:t>
            </a:r>
            <a:endParaRPr lang="en-US" altLang="ko-KR" sz="1800">
              <a:latin typeface="Calibri" panose="020F0502020204030204" pitchFamily="34" charset="0"/>
              <a:ea typeface="+mj-ea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/>
              <a:t>MaxPooling layer </a:t>
            </a:r>
            <a:r>
              <a:rPr lang="ko-KR" altLang="en-US" sz="1600"/>
              <a:t>제거</a:t>
            </a:r>
            <a:endParaRPr lang="en-US" altLang="ko-KR" sz="160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/>
              <a:t>Batch normalization </a:t>
            </a:r>
            <a:r>
              <a:rPr lang="ko-KR" altLang="en-US" sz="1600"/>
              <a:t>적용</a:t>
            </a:r>
            <a:endParaRPr lang="en-US" altLang="ko-KR" sz="160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/>
              <a:t>Fully connected hidden layer </a:t>
            </a:r>
            <a:r>
              <a:rPr lang="ko-KR" altLang="en-US" sz="1600"/>
              <a:t>제거</a:t>
            </a:r>
            <a:endParaRPr lang="en-US" altLang="ko-KR" sz="160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/>
              <a:t>활성화 함수 </a:t>
            </a:r>
            <a:endParaRPr lang="en-US" altLang="ko-KR" sz="1600"/>
          </a:p>
          <a:p>
            <a:pPr lvl="3">
              <a:lnSpc>
                <a:spcPct val="150000"/>
              </a:lnSpc>
            </a:pPr>
            <a:r>
              <a:rPr lang="en-US" altLang="ko-KR" sz="1600"/>
              <a:t>tanh, sigmoid</a:t>
            </a:r>
          </a:p>
          <a:p>
            <a:pPr lvl="3">
              <a:lnSpc>
                <a:spcPct val="150000"/>
              </a:lnSpc>
            </a:pPr>
            <a:r>
              <a:rPr lang="en-US" altLang="ko-KR" sz="1600">
                <a:sym typeface="Wingdings" panose="05000000000000000000" pitchFamily="2" charset="2"/>
              </a:rPr>
              <a:t>Leaky ReLU, ReLU</a:t>
            </a:r>
            <a:endParaRPr lang="ko-KR" altLang="en-US" sz="2000"/>
          </a:p>
          <a:p>
            <a:pPr lvl="1">
              <a:lnSpc>
                <a:spcPct val="150000"/>
              </a:lnSpc>
            </a:pPr>
            <a:endParaRPr lang="en-US" altLang="ko-KR" sz="1600">
              <a:latin typeface="Calibri" panose="020F0502020204030204" pitchFamily="34" charset="0"/>
              <a:ea typeface="+mj-ea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324DEDC-6A55-45C6-A77F-47A541DD2F7D}"/>
              </a:ext>
            </a:extLst>
          </p:cNvPr>
          <p:cNvGrpSpPr/>
          <p:nvPr/>
        </p:nvGrpSpPr>
        <p:grpSpPr>
          <a:xfrm>
            <a:off x="6825525" y="2962759"/>
            <a:ext cx="4954555" cy="3200886"/>
            <a:chOff x="6960637" y="3209731"/>
            <a:chExt cx="4954555" cy="3200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BD12C93-A6B6-4946-B53E-E0B6E6398FCE}"/>
                    </a:ext>
                  </a:extLst>
                </p:cNvPr>
                <p:cNvSpPr txBox="1"/>
                <p:nvPr/>
              </p:nvSpPr>
              <p:spPr>
                <a:xfrm>
                  <a:off x="7157832" y="5333719"/>
                  <a:ext cx="4584549" cy="1076898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1100">
                      <a:latin typeface="+mj-ea"/>
                      <a:ea typeface="+mj-ea"/>
                    </a:rPr>
                    <a:t>*</a:t>
                  </a:r>
                  <a:r>
                    <a:rPr lang="en-US" sz="1100" b="1">
                      <a:latin typeface="Nanum Myeongjo" panose="02020603020101020101" pitchFamily="18" charset="-127"/>
                      <a:ea typeface="Nanum Myeongjo" panose="02020603020101020101" pitchFamily="18" charset="-127"/>
                    </a:rPr>
                    <a:t>Leaky </a:t>
                  </a:r>
                  <a:r>
                    <a:rPr lang="en-US" sz="1100" b="1" dirty="0" err="1">
                      <a:latin typeface="Nanum Myeongjo" panose="02020603020101020101" pitchFamily="18" charset="-127"/>
                      <a:ea typeface="Nanum Myeongjo" panose="02020603020101020101" pitchFamily="18" charset="-127"/>
                    </a:rPr>
                    <a:t>ReLu</a:t>
                  </a:r>
                  <a:endParaRPr lang="en-US" sz="1100" b="1" dirty="0">
                    <a:latin typeface="Nanum Myeongjo" panose="02020603020101020101" pitchFamily="18" charset="-127"/>
                    <a:ea typeface="Nanum Myeongjo" panose="02020603020101020101" pitchFamily="18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1100" b="1" dirty="0" err="1">
                      <a:latin typeface="Nanum Myeongjo" panose="02020603020101020101" pitchFamily="18" charset="-127"/>
                      <a:ea typeface="Nanum Myeongjo" panose="02020603020101020101" pitchFamily="18" charset="-127"/>
                    </a:rPr>
                    <a:t>ReLu</a:t>
                  </a:r>
                  <a:r>
                    <a:rPr lang="ko-KR" altLang="en-US" sz="1100" b="1" dirty="0">
                      <a:latin typeface="Nanum Myeongjo" panose="02020603020101020101" pitchFamily="18" charset="-127"/>
                      <a:ea typeface="Nanum Myeongjo" panose="02020603020101020101" pitchFamily="18" charset="-127"/>
                    </a:rPr>
                    <a:t>에서 </a:t>
                  </a:r>
                  <a14:m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ea typeface="Nanum Myeongjo" panose="02020603020101020101" pitchFamily="18" charset="-127"/>
                        </a:rPr>
                        <m:t>𝑥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  <a:ea typeface="Nanum Myeongjo" panose="02020603020101020101" pitchFamily="18" charset="-127"/>
                        </a:rPr>
                        <m:t>&lt;0</m:t>
                      </m:r>
                    </m:oMath>
                  </a14:m>
                  <a:r>
                    <a:rPr lang="ko-KR" altLang="en-US" sz="1100" b="1" dirty="0">
                      <a:latin typeface="Nanum Myeongjo" panose="02020603020101020101" pitchFamily="18" charset="-127"/>
                      <a:ea typeface="Nanum Myeongjo" panose="02020603020101020101" pitchFamily="18" charset="-127"/>
                    </a:rPr>
                    <a:t>인 경우</a:t>
                  </a:r>
                  <a:r>
                    <a:rPr lang="en-US" altLang="ko-KR" sz="1100" b="1" dirty="0">
                      <a:latin typeface="Nanum Myeongjo" panose="02020603020101020101" pitchFamily="18" charset="-127"/>
                      <a:ea typeface="Nanum Myeongjo" panose="02020603020101020101" pitchFamily="18" charset="-127"/>
                    </a:rPr>
                    <a:t>,</a:t>
                  </a:r>
                  <a:r>
                    <a:rPr lang="ko-KR" altLang="en-US" sz="1100" b="1" dirty="0">
                      <a:latin typeface="Nanum Myeongjo" panose="02020603020101020101" pitchFamily="18" charset="-127"/>
                      <a:ea typeface="Nanum Myeongjo" panose="02020603020101020101" pitchFamily="18" charset="-127"/>
                    </a:rPr>
                    <a:t> </a:t>
                  </a:r>
                  <a:r>
                    <a:rPr lang="ko-KR" altLang="en-US" sz="1100" b="1" dirty="0">
                      <a:solidFill>
                        <a:srgbClr val="0070C0"/>
                      </a:solidFill>
                      <a:latin typeface="Nanum Myeongjo" panose="02020603020101020101" pitchFamily="18" charset="-127"/>
                      <a:ea typeface="Nanum Myeongjo" panose="02020603020101020101" pitchFamily="18" charset="-127"/>
                    </a:rPr>
                    <a:t>뉴런이 죽는 </a:t>
                  </a:r>
                  <a:r>
                    <a:rPr lang="ko-KR" altLang="en-US" sz="1100" b="1">
                      <a:solidFill>
                        <a:srgbClr val="0070C0"/>
                      </a:solidFill>
                      <a:latin typeface="Nanum Myeongjo" panose="02020603020101020101" pitchFamily="18" charset="-127"/>
                      <a:ea typeface="Nanum Myeongjo" panose="02020603020101020101" pitchFamily="18" charset="-127"/>
                    </a:rPr>
                    <a:t>현상을 해결</a:t>
                  </a:r>
                  <a:r>
                    <a:rPr lang="ko-KR" altLang="en-US" sz="1100" b="1">
                      <a:latin typeface="Nanum Myeongjo" panose="02020603020101020101" pitchFamily="18" charset="-127"/>
                      <a:ea typeface="Nanum Myeongjo" panose="02020603020101020101" pitchFamily="18" charset="-127"/>
                    </a:rPr>
                    <a:t>하기 위함</a:t>
                  </a:r>
                  <a:endParaRPr lang="en-US" altLang="ko-KR" sz="1100" b="1" dirty="0">
                    <a:latin typeface="Nanum Myeongjo" panose="02020603020101020101" pitchFamily="18" charset="-127"/>
                    <a:ea typeface="Nanum Myeongjo" panose="02020603020101020101" pitchFamily="18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1100" b="1" dirty="0">
                      <a:latin typeface="Nanum Myeongjo" panose="02020603020101020101" pitchFamily="18" charset="-127"/>
                      <a:ea typeface="Nanum Myeongjo" panose="02020603020101020101" pitchFamily="18" charset="-12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ko-Kore-KR" sz="1100" b="0" i="1" dirty="0" smtClean="0">
                          <a:latin typeface="Cambria Math" panose="02040503050406030204" pitchFamily="18" charset="0"/>
                          <a:ea typeface="Nanum Myeongjo" panose="02020603020101020101" pitchFamily="18" charset="-127"/>
                        </a:rPr>
                        <m:t>𝑓</m:t>
                      </m:r>
                      <m:r>
                        <a:rPr lang="ko-Kore-KR" sz="1100" b="0" i="1" dirty="0" smtClean="0">
                          <a:latin typeface="Cambria Math" panose="02040503050406030204" pitchFamily="18" charset="0"/>
                          <a:ea typeface="Nanum Myeongjo" panose="02020603020101020101" pitchFamily="18" charset="-127"/>
                        </a:rPr>
                        <m:t>(</m:t>
                      </m:r>
                      <m:r>
                        <a:rPr lang="ko-Kore-KR" sz="1100" b="0" i="1" dirty="0" smtClean="0">
                          <a:latin typeface="Cambria Math" panose="02040503050406030204" pitchFamily="18" charset="0"/>
                          <a:ea typeface="Nanum Myeongjo" panose="02020603020101020101" pitchFamily="18" charset="-127"/>
                        </a:rPr>
                        <m:t>𝑥</m:t>
                      </m:r>
                      <m:r>
                        <a:rPr lang="ko-Kore-KR" sz="1100" b="0" i="1" dirty="0" smtClean="0">
                          <a:latin typeface="Cambria Math" panose="02040503050406030204" pitchFamily="18" charset="0"/>
                          <a:ea typeface="Nanum Myeongjo" panose="02020603020101020101" pitchFamily="18" charset="-127"/>
                        </a:rPr>
                        <m:t>) = </m:t>
                      </m:r>
                      <m:r>
                        <a:rPr lang="ko-Kore-KR" sz="1100" b="0" i="1" dirty="0" smtClean="0">
                          <a:latin typeface="Cambria Math" panose="02040503050406030204" pitchFamily="18" charset="0"/>
                          <a:ea typeface="Nanum Myeongjo" panose="02020603020101020101" pitchFamily="18" charset="-127"/>
                        </a:rPr>
                        <m:t>𝑚𝑎𝑥</m:t>
                      </m:r>
                      <m:r>
                        <a:rPr lang="ko-Kore-KR" sz="1100" b="0" i="1" dirty="0" smtClean="0">
                          <a:latin typeface="Cambria Math" panose="02040503050406030204" pitchFamily="18" charset="0"/>
                          <a:ea typeface="Nanum Myeongjo" panose="02020603020101020101" pitchFamily="18" charset="-127"/>
                        </a:rPr>
                        <m:t>⁡(0.01 </m:t>
                      </m:r>
                      <m:r>
                        <a:rPr lang="ko-Kore-KR" sz="1100" b="0" i="1" dirty="0">
                          <a:latin typeface="Cambria Math" panose="02040503050406030204" pitchFamily="18" charset="0"/>
                          <a:ea typeface="Nanum Myeongjo" panose="02020603020101020101" pitchFamily="18" charset="-127"/>
                        </a:rPr>
                        <m:t>𝑥</m:t>
                      </m:r>
                      <m:r>
                        <a:rPr lang="ko-Kore-KR" sz="1100" b="0" i="1" dirty="0" smtClean="0">
                          <a:latin typeface="Cambria Math" panose="02040503050406030204" pitchFamily="18" charset="0"/>
                          <a:ea typeface="Nanum Myeongjo" panose="02020603020101020101" pitchFamily="18" charset="-127"/>
                        </a:rPr>
                        <m:t>, </m:t>
                      </m:r>
                      <m:r>
                        <a:rPr lang="ko-Kore-KR" sz="1100" b="0" i="1" dirty="0">
                          <a:latin typeface="Cambria Math" panose="02040503050406030204" pitchFamily="18" charset="0"/>
                          <a:ea typeface="Nanum Myeongjo" panose="02020603020101020101" pitchFamily="18" charset="-127"/>
                        </a:rPr>
                        <m:t>𝑥</m:t>
                      </m:r>
                      <m:r>
                        <a:rPr lang="ko-Kore-KR" sz="1100" b="0" i="1" dirty="0" smtClean="0">
                          <a:latin typeface="Cambria Math" panose="02040503050406030204" pitchFamily="18" charset="0"/>
                          <a:ea typeface="Nanum Myeongjo" panose="02020603020101020101" pitchFamily="18" charset="-127"/>
                        </a:rPr>
                        <m:t>) </m:t>
                      </m:r>
                    </m:oMath>
                  </a14:m>
                  <a:r>
                    <a:rPr lang="ko-Kore-KR" sz="1100" dirty="0">
                      <a:latin typeface="Nanum Myeongjo" panose="02020603020101020101" pitchFamily="18" charset="-127"/>
                      <a:ea typeface="Nanum Myeongjo" panose="02020603020101020101" pitchFamily="18" charset="-127"/>
                    </a:rPr>
                    <a:t> </a:t>
                  </a:r>
                  <a:r>
                    <a:rPr lang="en-US" altLang="ko-KR" sz="1100" b="1" dirty="0">
                      <a:latin typeface="Nanum Myeongjo" panose="02020603020101020101" pitchFamily="18" charset="-127"/>
                      <a:ea typeface="Nanum Myeongjo" panose="02020603020101020101" pitchFamily="18" charset="-127"/>
                    </a:rPr>
                    <a:t>: 0.01 </a:t>
                  </a:r>
                  <a:r>
                    <a:rPr lang="ko-KR" altLang="en-US" sz="1100" b="1" dirty="0">
                      <a:latin typeface="Nanum Myeongjo" panose="02020603020101020101" pitchFamily="18" charset="-127"/>
                      <a:ea typeface="Nanum Myeongjo" panose="02020603020101020101" pitchFamily="18" charset="-127"/>
                    </a:rPr>
                    <a:t>등 매우 작은 값 사용</a:t>
                  </a:r>
                  <a:endParaRPr lang="ko-Kore-KR" sz="1100" b="1" dirty="0">
                    <a:latin typeface="Nanum Myeongjo" panose="02020603020101020101" pitchFamily="18" charset="-127"/>
                    <a:ea typeface="Nanum Myeongjo" panose="02020603020101020101" pitchFamily="18" charset="-127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ko-Kore-KR" sz="1100" b="0" i="1" dirty="0" smtClean="0">
                          <a:latin typeface="Cambria Math" panose="02040503050406030204" pitchFamily="18" charset="0"/>
                          <a:ea typeface="Nanum Myeongjo" panose="02020603020101020101" pitchFamily="18" charset="-127"/>
                        </a:rPr>
                        <m:t>𝑥</m:t>
                      </m:r>
                      <m:r>
                        <a:rPr lang="ko-Kore-KR" sz="1100" b="0" i="1" dirty="0" smtClean="0">
                          <a:latin typeface="Cambria Math" panose="02040503050406030204" pitchFamily="18" charset="0"/>
                          <a:ea typeface="Nanum Myeongjo" panose="02020603020101020101" pitchFamily="18" charset="-127"/>
                        </a:rPr>
                        <m:t>&lt;0 </m:t>
                      </m:r>
                    </m:oMath>
                  </a14:m>
                  <a:r>
                    <a:rPr lang="ko-KR" altLang="en-US" sz="1100" b="1">
                      <a:latin typeface="Nanum Myeongjo" panose="02020603020101020101" pitchFamily="18" charset="-127"/>
                      <a:ea typeface="Nanum Myeongjo" panose="02020603020101020101" pitchFamily="18" charset="-127"/>
                    </a:rPr>
                    <a:t>에서 기울기가 </a:t>
                  </a:r>
                  <a:r>
                    <a:rPr lang="en-US" altLang="ko-KR" sz="1100" b="1">
                      <a:latin typeface="Nanum Myeongjo" panose="02020603020101020101" pitchFamily="18" charset="-127"/>
                      <a:ea typeface="Nanum Myeongjo" panose="02020603020101020101" pitchFamily="18" charset="-127"/>
                    </a:rPr>
                    <a:t>0</a:t>
                  </a:r>
                  <a:r>
                    <a:rPr lang="ko-KR" altLang="en-US" sz="1100" b="1" dirty="0">
                      <a:latin typeface="Nanum Myeongjo" panose="02020603020101020101" pitchFamily="18" charset="-127"/>
                      <a:ea typeface="Nanum Myeongjo" panose="02020603020101020101" pitchFamily="18" charset="-127"/>
                    </a:rPr>
                    <a:t>이 되지 않음</a:t>
                  </a:r>
                  <a:r>
                    <a:rPr lang="ko-Kore-KR" sz="1100" b="1" dirty="0">
                      <a:latin typeface="Nanum Myeongjo" panose="02020603020101020101" pitchFamily="18" charset="-127"/>
                      <a:ea typeface="Nanum Myeongjo" panose="02020603020101020101" pitchFamily="18" charset="-127"/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BD12C93-A6B6-4946-B53E-E0B6E6398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832" y="5333719"/>
                  <a:ext cx="4584549" cy="1076898"/>
                </a:xfrm>
                <a:prstGeom prst="rect">
                  <a:avLst/>
                </a:prstGeom>
                <a:blipFill>
                  <a:blip r:embed="rId2"/>
                  <a:stretch>
                    <a:fillRect b="-2235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7E72F12-A5B7-4776-815F-34E72FDB0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7832" y="3371829"/>
              <a:ext cx="2182111" cy="19152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FB95FE1-3A9E-4399-8DF9-FBA1CBE57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60270" y="3371831"/>
              <a:ext cx="2182111" cy="19152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829E778-F8EE-497F-9147-6F9193AC291D}"/>
                </a:ext>
              </a:extLst>
            </p:cNvPr>
            <p:cNvSpPr/>
            <p:nvPr/>
          </p:nvSpPr>
          <p:spPr>
            <a:xfrm>
              <a:off x="6960637" y="3209731"/>
              <a:ext cx="4954555" cy="3200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6CF6E8C-8181-463B-9D21-E7318C351FDC}"/>
              </a:ext>
            </a:extLst>
          </p:cNvPr>
          <p:cNvSpPr txBox="1"/>
          <p:nvPr/>
        </p:nvSpPr>
        <p:spPr>
          <a:xfrm>
            <a:off x="9311951" y="3189706"/>
            <a:ext cx="90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ReLU</a:t>
            </a:r>
            <a:endParaRPr lang="ko-KR" altLang="en-US" sz="12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626B4-282A-4A29-AB40-E68026960E25}"/>
              </a:ext>
            </a:extLst>
          </p:cNvPr>
          <p:cNvSpPr txBox="1"/>
          <p:nvPr/>
        </p:nvSpPr>
        <p:spPr>
          <a:xfrm>
            <a:off x="6945029" y="3189706"/>
            <a:ext cx="905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Leaky ReLU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3093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0DAD7-DF9D-43A1-BB94-A08ED56A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Bahnschrift Condensed" panose="020B0502040204020203" pitchFamily="34" charset="0"/>
              </a:rPr>
              <a:t>variants of GANs</a:t>
            </a:r>
            <a:endParaRPr lang="ko-KR" altLang="en-US">
              <a:latin typeface="Bahnschrift Condensed" panose="020B0502040204020203" pitchFamily="34" charset="0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32F7FA-BD01-4F6A-BCB6-39F82F86A5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096539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b="1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Least Squares GAN (LSGAN)</a:t>
            </a:r>
          </a:p>
          <a:p>
            <a:pPr lvl="1">
              <a:lnSpc>
                <a:spcPct val="150000"/>
              </a:lnSpc>
            </a:pPr>
            <a:r>
              <a:rPr lang="en-US" altLang="ko-KR" sz="160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discriminator</a:t>
            </a:r>
            <a:r>
              <a:rPr lang="ko-KR" altLang="en-US" sz="160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를 속여 </a:t>
            </a:r>
            <a:r>
              <a:rPr lang="en-US" altLang="ko-KR" sz="160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real data</a:t>
            </a:r>
            <a:r>
              <a:rPr lang="ko-KR" altLang="en-US" sz="160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로 분류된다 하더라도 </a:t>
            </a:r>
            <a:r>
              <a:rPr lang="en-US" altLang="ko-KR" sz="160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original GAN</a:t>
            </a:r>
            <a:r>
              <a:rPr lang="ko-KR" altLang="en-US" sz="160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의 경우 기울기 소실로 인해 실제 데이터와 차이 존재</a:t>
            </a:r>
            <a:endParaRPr lang="en-US" altLang="ko-KR" sz="160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거리에 따른 패널티를 주어 실제 데이터와 근접</a:t>
            </a:r>
            <a:r>
              <a:rPr lang="en-US" altLang="ko-KR" sz="16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(</a:t>
            </a:r>
            <a:r>
              <a:rPr lang="ko-KR" altLang="en-US" sz="16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비슷</a:t>
            </a:r>
            <a:r>
              <a:rPr lang="en-US" altLang="ko-KR" sz="16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)</a:t>
            </a:r>
            <a:r>
              <a:rPr lang="ko-KR" altLang="en-US" sz="16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하도록 생성</a:t>
            </a:r>
            <a:endParaRPr lang="en-US" altLang="ko-KR" sz="1600">
              <a:solidFill>
                <a:srgbClr val="0070C0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D</a:t>
            </a:r>
            <a:r>
              <a:rPr lang="ko-KR" altLang="en-US" sz="160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를 위한 </a:t>
            </a:r>
            <a:r>
              <a:rPr lang="en-US" altLang="ko-KR" sz="160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object(loss) function</a:t>
            </a:r>
            <a:r>
              <a:rPr lang="ko-KR" altLang="en-US" sz="160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을 </a:t>
            </a:r>
            <a:r>
              <a:rPr lang="en-US" altLang="ko-KR" sz="16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least squares</a:t>
            </a:r>
            <a:r>
              <a:rPr lang="ko-KR" altLang="en-US" sz="1600">
                <a:solidFill>
                  <a:srgbClr val="0070C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로 대체</a:t>
            </a:r>
            <a:endParaRPr lang="en-US" altLang="ko-KR" sz="1600">
              <a:solidFill>
                <a:srgbClr val="0070C0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EF1D12E-E522-4718-B37C-D6730847A5F7}"/>
              </a:ext>
            </a:extLst>
          </p:cNvPr>
          <p:cNvGrpSpPr/>
          <p:nvPr/>
        </p:nvGrpSpPr>
        <p:grpSpPr>
          <a:xfrm>
            <a:off x="3181097" y="4694610"/>
            <a:ext cx="5829805" cy="1344007"/>
            <a:chOff x="1230999" y="3167743"/>
            <a:chExt cx="5829805" cy="1344007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8B82FAD-5616-4D6A-9AAC-78D09F0A00CD}"/>
                </a:ext>
              </a:extLst>
            </p:cNvPr>
            <p:cNvGrpSpPr/>
            <p:nvPr/>
          </p:nvGrpSpPr>
          <p:grpSpPr>
            <a:xfrm>
              <a:off x="1230999" y="3167743"/>
              <a:ext cx="5829805" cy="1344007"/>
              <a:chOff x="5756346" y="1359274"/>
              <a:chExt cx="5829805" cy="1344007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4249BF22-DCA9-4FF3-A46C-DE3D8A5B2C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5756346" y="1359274"/>
                <a:ext cx="5829805" cy="92972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18A90F-BF21-400C-ACF4-1872F37C3C56}"/>
                  </a:ext>
                </a:extLst>
              </p:cNvPr>
              <p:cNvSpPr txBox="1"/>
              <p:nvPr/>
            </p:nvSpPr>
            <p:spPr>
              <a:xfrm>
                <a:off x="7689065" y="2426282"/>
                <a:ext cx="29391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/>
                  <a:t>*LSGAN</a:t>
                </a:r>
                <a:r>
                  <a:rPr lang="ko-KR" altLang="en-US" sz="1200"/>
                  <a:t>의 </a:t>
                </a:r>
                <a:r>
                  <a:rPr lang="en-US" altLang="ko-KR" sz="1200"/>
                  <a:t>object function</a:t>
                </a:r>
                <a:endParaRPr lang="ko-KR" altLang="en-US" sz="1200"/>
              </a:p>
            </p:txBody>
          </p:sp>
        </p:grpSp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031F5A1E-1D65-4873-9D1B-2B1BC5222FA8}"/>
                </a:ext>
              </a:extLst>
            </p:cNvPr>
            <p:cNvSpPr/>
            <p:nvPr/>
          </p:nvSpPr>
          <p:spPr>
            <a:xfrm>
              <a:off x="3797559" y="3167743"/>
              <a:ext cx="1017037" cy="37789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82CE7A-5F9A-4AA8-839B-9B9CDF7E9272}"/>
                  </a:ext>
                </a:extLst>
              </p:cNvPr>
              <p:cNvSpPr txBox="1"/>
              <p:nvPr/>
            </p:nvSpPr>
            <p:spPr>
              <a:xfrm>
                <a:off x="2464621" y="3397671"/>
                <a:ext cx="7004610" cy="455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altLang="ko-KR" i="1" baseline="-2500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altLang="ko-KR" i="1" baseline="-2500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𝑝𝑑𝑎𝑡𝑎</m:t>
                          </m:r>
                          <m:d>
                            <m:dPr>
                              <m:ctrlPr>
                                <a:rPr lang="en-US" altLang="ko-KR" i="1" baseline="-2500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)))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82CE7A-5F9A-4AA8-839B-9B9CDF7E9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621" y="3397671"/>
                <a:ext cx="7004610" cy="4555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185B45A-FCB0-4F00-BC55-24D3FF903602}"/>
              </a:ext>
            </a:extLst>
          </p:cNvPr>
          <p:cNvSpPr txBox="1"/>
          <p:nvPr/>
        </p:nvSpPr>
        <p:spPr>
          <a:xfrm>
            <a:off x="4861890" y="3964185"/>
            <a:ext cx="2939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*original GAN</a:t>
            </a:r>
            <a:r>
              <a:rPr lang="ko-KR" altLang="en-US" sz="1200"/>
              <a:t>의 </a:t>
            </a:r>
            <a:r>
              <a:rPr lang="en-US" altLang="ko-KR" sz="1200"/>
              <a:t>object function</a:t>
            </a:r>
            <a:endParaRPr lang="ko-KR" altLang="en-US" sz="1200"/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87036224-EA6F-48DE-B542-D3B7E80896EB}"/>
              </a:ext>
            </a:extLst>
          </p:cNvPr>
          <p:cNvSpPr/>
          <p:nvPr/>
        </p:nvSpPr>
        <p:spPr>
          <a:xfrm>
            <a:off x="7725747" y="4695393"/>
            <a:ext cx="1285155" cy="37789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316309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2174</TotalTime>
  <Words>933</Words>
  <Application>Microsoft Office PowerPoint</Application>
  <PresentationFormat>와이드스크린</PresentationFormat>
  <Paragraphs>183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Nanum Myeongjo</vt:lpstr>
      <vt:lpstr>OneLatin</vt:lpstr>
      <vt:lpstr>Open Sans</vt:lpstr>
      <vt:lpstr>맑은 고딕</vt:lpstr>
      <vt:lpstr>Arial</vt:lpstr>
      <vt:lpstr>Bahnschrift Condensed</vt:lpstr>
      <vt:lpstr>Calibri</vt:lpstr>
      <vt:lpstr>Cambria Math</vt:lpstr>
      <vt:lpstr>Wingdings</vt:lpstr>
      <vt:lpstr>CryptoCraft 테마</vt:lpstr>
      <vt:lpstr>제목 테마</vt:lpstr>
      <vt:lpstr>Generative Adversarial Network (GAN)</vt:lpstr>
      <vt:lpstr>PowerPoint 프레젠테이션</vt:lpstr>
      <vt:lpstr>Generative Adversarial Network</vt:lpstr>
      <vt:lpstr>Generative Adversarial Network</vt:lpstr>
      <vt:lpstr>Generative Adversarial Network</vt:lpstr>
      <vt:lpstr>object function(loss) </vt:lpstr>
      <vt:lpstr>original GAN의 한계</vt:lpstr>
      <vt:lpstr>variants of GANs</vt:lpstr>
      <vt:lpstr>variants of GANs</vt:lpstr>
      <vt:lpstr>variants of GANs</vt:lpstr>
      <vt:lpstr>Extensions of GANs</vt:lpstr>
      <vt:lpstr>Extensions of GANs</vt:lpstr>
      <vt:lpstr>generator</vt:lpstr>
      <vt:lpstr>discriminator</vt:lpstr>
      <vt:lpstr>DCGAN model</vt:lpstr>
      <vt:lpstr>training</vt:lpstr>
      <vt:lpstr>training</vt:lpstr>
      <vt:lpstr>training</vt:lpstr>
      <vt:lpstr>result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 현지</cp:lastModifiedBy>
  <cp:revision>57</cp:revision>
  <dcterms:created xsi:type="dcterms:W3CDTF">2019-03-05T04:29:07Z</dcterms:created>
  <dcterms:modified xsi:type="dcterms:W3CDTF">2020-06-07T16:48:37Z</dcterms:modified>
</cp:coreProperties>
</file>