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735494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73549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651335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651335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570516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57051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4486357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4486357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FrodoKEM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7C73F-01E0-467D-8125-A7283A20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Future 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6C6D4-B497-4B12-86D8-DBFDBEADB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레퍼런스 코드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코드를 사용한 </a:t>
            </a:r>
            <a:r>
              <a:rPr lang="en-US" altLang="ko-KR" dirty="0"/>
              <a:t>ARM </a:t>
            </a:r>
            <a:r>
              <a:rPr lang="ko-KR" altLang="en-US" dirty="0"/>
              <a:t>기본 </a:t>
            </a:r>
            <a:r>
              <a:rPr lang="ko-KR" altLang="en-US" dirty="0" err="1"/>
              <a:t>구현물</a:t>
            </a:r>
            <a:r>
              <a:rPr lang="ko-KR" altLang="en-US" dirty="0"/>
              <a:t> 작성 </a:t>
            </a:r>
            <a:r>
              <a:rPr lang="en-US" altLang="ko-KR" dirty="0"/>
              <a:t>(O)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최적화 기법 분석 및 적용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논문 작성</a:t>
            </a:r>
          </a:p>
        </p:txBody>
      </p:sp>
    </p:spTree>
    <p:extLst>
      <p:ext uri="{BB962C8B-B14F-4D97-AF65-F5344CB8AC3E}">
        <p14:creationId xmlns:p14="http://schemas.microsoft.com/office/powerpoint/2010/main" val="18406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Learning With Errors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Lattice based cryptography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FrodoKEM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Learning With Errors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양자 환경에서도 안전하게 사용될 수 있는 기법</a:t>
            </a:r>
            <a:endParaRPr lang="en-US" altLang="ko-KR" dirty="0"/>
          </a:p>
          <a:p>
            <a:r>
              <a:rPr lang="ko-KR" altLang="en-US" dirty="0" err="1"/>
              <a:t>모듈러</a:t>
            </a:r>
            <a:r>
              <a:rPr lang="ko-KR" altLang="en-US" dirty="0"/>
              <a:t> </a:t>
            </a:r>
            <a:r>
              <a:rPr lang="ko-KR" altLang="en-US" dirty="0" err="1"/>
              <a:t>정수군</a:t>
            </a:r>
            <a:r>
              <a:rPr lang="ko-KR" altLang="en-US" dirty="0"/>
              <a:t> </a:t>
            </a:r>
            <a:r>
              <a:rPr lang="en-US" altLang="ko-KR" dirty="0"/>
              <a:t>Z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속한 비밀 값 </a:t>
            </a:r>
            <a:r>
              <a:rPr lang="en-US" altLang="ko-KR" dirty="0"/>
              <a:t>s</a:t>
            </a:r>
            <a:r>
              <a:rPr lang="ko-KR" altLang="en-US" dirty="0"/>
              <a:t>를 찾아내는 풀이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에러</a:t>
            </a:r>
            <a:r>
              <a:rPr lang="en-US" altLang="ko-KR" dirty="0"/>
              <a:t>(</a:t>
            </a:r>
            <a:r>
              <a:rPr lang="ko-KR" altLang="en-US" dirty="0"/>
              <a:t>오차</a:t>
            </a:r>
            <a:r>
              <a:rPr lang="en-US" altLang="ko-KR" dirty="0"/>
              <a:t>)</a:t>
            </a:r>
            <a:r>
              <a:rPr lang="ko-KR" altLang="en-US" dirty="0"/>
              <a:t>가 없을 경우</a:t>
            </a:r>
            <a:r>
              <a:rPr lang="en-US" altLang="ko-KR" dirty="0"/>
              <a:t>, </a:t>
            </a:r>
            <a:r>
              <a:rPr lang="ko-KR" altLang="en-US" dirty="0"/>
              <a:t>공격자는 </a:t>
            </a:r>
            <a:r>
              <a:rPr lang="en-US" altLang="ko-KR" dirty="0"/>
              <a:t>n</a:t>
            </a:r>
            <a:r>
              <a:rPr lang="ko-KR" altLang="en-US" dirty="0"/>
              <a:t>개의 식으로 </a:t>
            </a:r>
            <a:r>
              <a:rPr lang="en-US" altLang="ko-KR" dirty="0"/>
              <a:t>s</a:t>
            </a:r>
            <a:r>
              <a:rPr lang="ko-KR" altLang="en-US" dirty="0"/>
              <a:t>를 획득 가능</a:t>
            </a:r>
            <a:endParaRPr lang="en-US" altLang="ko-KR" dirty="0"/>
          </a:p>
          <a:p>
            <a:pPr lvl="1"/>
            <a:r>
              <a:rPr lang="ko-KR" altLang="en-US" dirty="0" err="1"/>
              <a:t>가우시안</a:t>
            </a:r>
            <a:r>
              <a:rPr lang="ko-KR" altLang="en-US" dirty="0"/>
              <a:t> 소거법 사용</a:t>
            </a:r>
            <a:endParaRPr lang="en-US" altLang="ko-KR" dirty="0"/>
          </a:p>
          <a:p>
            <a:pPr lvl="1"/>
            <a:r>
              <a:rPr lang="ko-KR" altLang="en-US" dirty="0"/>
              <a:t>계산 복잡도 </a:t>
            </a:r>
            <a:r>
              <a:rPr lang="en-US" altLang="ko-KR" dirty="0"/>
              <a:t>O(n)</a:t>
            </a:r>
          </a:p>
          <a:p>
            <a:r>
              <a:rPr lang="ko-KR" altLang="en-US" dirty="0"/>
              <a:t>에러를 포함하게 될 경우</a:t>
            </a:r>
            <a:r>
              <a:rPr lang="en-US" altLang="ko-KR" dirty="0"/>
              <a:t>, s</a:t>
            </a:r>
            <a:r>
              <a:rPr lang="ko-KR" altLang="en-US" dirty="0"/>
              <a:t> 내적 값에 에러 </a:t>
            </a:r>
            <a:r>
              <a:rPr lang="en-US" altLang="ko-KR" dirty="0"/>
              <a:t>e</a:t>
            </a:r>
            <a:r>
              <a:rPr lang="ko-KR" altLang="en-US" dirty="0"/>
              <a:t>를 포함</a:t>
            </a:r>
            <a:endParaRPr lang="en-US" altLang="ko-KR" dirty="0"/>
          </a:p>
          <a:p>
            <a:pPr lvl="1"/>
            <a:r>
              <a:rPr lang="ko-KR" altLang="en-US" dirty="0"/>
              <a:t>계산 복잡도 </a:t>
            </a:r>
            <a:r>
              <a:rPr lang="en-US" altLang="ko-KR" dirty="0"/>
              <a:t>O(n^2B+1)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31E30-50B4-4D09-AB1A-801E44BE8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2" y="2082800"/>
            <a:ext cx="23145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4AB17-5DD9-432A-B334-720C3E6D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Learning With Errors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D3881-F281-4CD1-8AC6-74C5D1783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정수 배열 하나 선택 </a:t>
            </a:r>
            <a:r>
              <a:rPr lang="en-US" altLang="ko-KR" dirty="0"/>
              <a:t>A[]</a:t>
            </a:r>
          </a:p>
          <a:p>
            <a:r>
              <a:rPr lang="ko-KR" altLang="en-US" dirty="0"/>
              <a:t>비밀 키 선택 </a:t>
            </a:r>
            <a:r>
              <a:rPr lang="en-US" altLang="ko-KR" dirty="0"/>
              <a:t>s</a:t>
            </a:r>
          </a:p>
          <a:p>
            <a:r>
              <a:rPr lang="ko-KR" altLang="en-US" dirty="0"/>
              <a:t>에러 선택 </a:t>
            </a:r>
            <a:r>
              <a:rPr lang="en-US" altLang="ko-KR" dirty="0"/>
              <a:t>e</a:t>
            </a:r>
          </a:p>
          <a:p>
            <a:r>
              <a:rPr lang="en-US" altLang="ko-KR" dirty="0"/>
              <a:t>B[] = A[] * s + e</a:t>
            </a:r>
          </a:p>
          <a:p>
            <a:r>
              <a:rPr lang="ko-KR" altLang="en-US" dirty="0"/>
              <a:t>공개키 배열 </a:t>
            </a:r>
            <a:r>
              <a:rPr lang="en-US" altLang="ko-KR" dirty="0"/>
              <a:t>B[]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8EA5D6-9DF7-4FD5-9015-767BBE1CE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62" y="2798815"/>
            <a:ext cx="8646438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0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A8909-CCB0-4326-AE2F-B34034A6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Lattice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Cryptography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7D011-EDAF-44A3-8BDA-452CF3173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Lattice(</a:t>
            </a:r>
            <a:r>
              <a:rPr lang="ko-KR" altLang="en-US" dirty="0"/>
              <a:t>격자</a:t>
            </a:r>
            <a:r>
              <a:rPr lang="en-US" altLang="ko-KR" dirty="0"/>
              <a:t>) </a:t>
            </a:r>
            <a:r>
              <a:rPr lang="ko-KR" altLang="en-US" dirty="0"/>
              <a:t>상의 수학적 난제를 기반하는 암호 알고리즘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Shortest Vector Problem (SVP)</a:t>
            </a:r>
          </a:p>
          <a:p>
            <a:pPr lvl="1"/>
            <a:r>
              <a:rPr lang="en-US" altLang="ko-KR" dirty="0"/>
              <a:t>Closest Vector Problem (CVP)</a:t>
            </a:r>
          </a:p>
          <a:p>
            <a:r>
              <a:rPr lang="en-US" altLang="ko-KR" dirty="0"/>
              <a:t>SVP: </a:t>
            </a:r>
            <a:r>
              <a:rPr lang="ko-KR" altLang="en-US" dirty="0"/>
              <a:t>임의</a:t>
            </a:r>
            <a:r>
              <a:rPr lang="en-US" altLang="ko-KR" dirty="0"/>
              <a:t> </a:t>
            </a:r>
            <a:r>
              <a:rPr lang="ko-KR" altLang="en-US" dirty="0"/>
              <a:t>차원에서 가장 가까운 </a:t>
            </a:r>
            <a:r>
              <a:rPr lang="en-US" altLang="ko-KR" dirty="0"/>
              <a:t>Lattice Point</a:t>
            </a:r>
            <a:r>
              <a:rPr lang="ko-KR" altLang="en-US" dirty="0"/>
              <a:t>를 찾기 어려움에 기반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FrodoKEM</a:t>
            </a:r>
            <a:r>
              <a:rPr lang="ko-KR" altLang="en-US" b="1" dirty="0">
                <a:solidFill>
                  <a:srgbClr val="FF0000"/>
                </a:solidFill>
              </a:rPr>
              <a:t>은 </a:t>
            </a:r>
            <a:r>
              <a:rPr lang="en-US" altLang="ko-KR" b="1" dirty="0">
                <a:solidFill>
                  <a:srgbClr val="FF0000"/>
                </a:solidFill>
              </a:rPr>
              <a:t>SVP</a:t>
            </a:r>
            <a:r>
              <a:rPr lang="ko-KR" altLang="en-US" b="1" dirty="0">
                <a:solidFill>
                  <a:srgbClr val="FF0000"/>
                </a:solidFill>
              </a:rPr>
              <a:t>에 기반하는 알고리즘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459C41-B590-4BC8-8BB6-642D7559F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112" y="3167063"/>
            <a:ext cx="2899349" cy="30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0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0C505-2FB1-4F02-B83B-BB3CE493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FrodoKEM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B8067-C118-4573-B64D-FF644278E4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LWE</a:t>
            </a:r>
            <a:r>
              <a:rPr lang="ko-KR" altLang="en-US" dirty="0"/>
              <a:t>를 사용한 </a:t>
            </a:r>
            <a:r>
              <a:rPr lang="en-US" altLang="ko-KR" dirty="0"/>
              <a:t>Lattice Based Cryptography</a:t>
            </a:r>
          </a:p>
          <a:p>
            <a:r>
              <a:rPr lang="en-US" altLang="ko-KR" dirty="0"/>
              <a:t>NIST PQC Standardization project Round 3 alternate candidate</a:t>
            </a:r>
          </a:p>
          <a:p>
            <a:r>
              <a:rPr lang="en-US" altLang="ko-KR" dirty="0"/>
              <a:t>NIST </a:t>
            </a:r>
            <a:r>
              <a:rPr lang="ko-KR" altLang="en-US" dirty="0"/>
              <a:t>요구 보안 수준 달성</a:t>
            </a:r>
            <a:endParaRPr lang="en-US" altLang="ko-KR" dirty="0"/>
          </a:p>
          <a:p>
            <a:pPr lvl="1"/>
            <a:r>
              <a:rPr lang="en-US" altLang="ko-KR" dirty="0"/>
              <a:t>FrodoKEM-640: NIST </a:t>
            </a:r>
            <a:r>
              <a:rPr lang="ko-KR" altLang="en-US" dirty="0"/>
              <a:t>요구 </a:t>
            </a:r>
            <a:r>
              <a:rPr lang="en-US" altLang="ko-KR" dirty="0"/>
              <a:t>1</a:t>
            </a:r>
            <a:r>
              <a:rPr lang="ko-KR" altLang="en-US" dirty="0"/>
              <a:t>레벨 </a:t>
            </a:r>
            <a:r>
              <a:rPr lang="en-US" altLang="ko-KR" dirty="0"/>
              <a:t>(AES-128)</a:t>
            </a:r>
          </a:p>
          <a:p>
            <a:pPr lvl="1"/>
            <a:r>
              <a:rPr lang="en-US" altLang="ko-KR" dirty="0"/>
              <a:t>FrodoKEM-976: NIST </a:t>
            </a:r>
            <a:r>
              <a:rPr lang="ko-KR" altLang="en-US" dirty="0"/>
              <a:t>요구 </a:t>
            </a:r>
            <a:r>
              <a:rPr lang="en-US" altLang="ko-KR" dirty="0"/>
              <a:t>3</a:t>
            </a:r>
            <a:r>
              <a:rPr lang="ko-KR" altLang="en-US" dirty="0"/>
              <a:t>레벨 </a:t>
            </a:r>
            <a:r>
              <a:rPr lang="en-US" altLang="ko-KR" dirty="0"/>
              <a:t>(AES-192)</a:t>
            </a:r>
          </a:p>
          <a:p>
            <a:pPr lvl="1"/>
            <a:r>
              <a:rPr lang="en-US" altLang="ko-KR" dirty="0"/>
              <a:t>FrodoKEM-1344: NIST </a:t>
            </a:r>
            <a:r>
              <a:rPr lang="ko-KR" altLang="en-US" dirty="0"/>
              <a:t>요구 </a:t>
            </a:r>
            <a:r>
              <a:rPr lang="en-US" altLang="ko-KR" dirty="0"/>
              <a:t>5</a:t>
            </a:r>
            <a:r>
              <a:rPr lang="ko-KR" altLang="en-US" dirty="0"/>
              <a:t>레벨 </a:t>
            </a:r>
            <a:r>
              <a:rPr lang="en-US" altLang="ko-KR" dirty="0"/>
              <a:t>(AES-256)</a:t>
            </a: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0FC4537-11C1-4073-A0FB-744A0EA3A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88035"/>
              </p:ext>
            </p:extLst>
          </p:nvPr>
        </p:nvGraphicFramePr>
        <p:xfrm>
          <a:off x="2032000" y="398526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88393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127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8993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37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47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Dimension 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1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Modulus 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2^15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2^16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2^16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8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공개키 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9616-byte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15632-byte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21520-byte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7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개인키 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19888-byte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31296-byte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43088-byte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해시함수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SHAKE-128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SHAKE-256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SHAKE-256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암호문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9720-byte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15744-byte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21632-byte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4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08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03A8-B0C9-4DDA-93CF-44B49061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FrodoKEM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07ABE-93F1-4916-B060-3BD68CBC6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디자인 기법</a:t>
            </a:r>
            <a:endParaRPr lang="en-US" altLang="ko-KR" dirty="0"/>
          </a:p>
          <a:p>
            <a:r>
              <a:rPr lang="ko-KR" altLang="en-US" dirty="0" err="1"/>
              <a:t>모듈러</a:t>
            </a:r>
            <a:r>
              <a:rPr lang="ko-KR" altLang="en-US" dirty="0"/>
              <a:t> 연산</a:t>
            </a:r>
            <a:r>
              <a:rPr lang="en-US" altLang="ko-KR" dirty="0"/>
              <a:t>: q</a:t>
            </a:r>
            <a:r>
              <a:rPr lang="ko-KR" altLang="en-US" dirty="0"/>
              <a:t>는 </a:t>
            </a:r>
            <a:r>
              <a:rPr lang="en-US" altLang="ko-KR" dirty="0"/>
              <a:t>2^16</a:t>
            </a:r>
            <a:r>
              <a:rPr lang="ko-KR" altLang="en-US" dirty="0"/>
              <a:t>보다 작거나 같은 </a:t>
            </a:r>
            <a:r>
              <a:rPr lang="en-US" altLang="ko-KR" dirty="0"/>
              <a:t>2</a:t>
            </a:r>
            <a:r>
              <a:rPr lang="ko-KR" altLang="en-US" dirty="0"/>
              <a:t>의 배수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	     </a:t>
            </a:r>
            <a:r>
              <a:rPr lang="ko-KR" altLang="en-US" b="1" dirty="0">
                <a:solidFill>
                  <a:srgbClr val="FF0000"/>
                </a:solidFill>
              </a:rPr>
              <a:t>효과적인 비트 </a:t>
            </a:r>
            <a:r>
              <a:rPr lang="ko-KR" altLang="en-US" b="1" dirty="0" err="1">
                <a:solidFill>
                  <a:srgbClr val="FF0000"/>
                </a:solidFill>
              </a:rPr>
              <a:t>마스킹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에러 샘플링</a:t>
            </a:r>
            <a:r>
              <a:rPr lang="en-US" altLang="ko-KR" dirty="0"/>
              <a:t>: </a:t>
            </a:r>
            <a:r>
              <a:rPr lang="ko-KR" altLang="en-US" dirty="0" err="1"/>
              <a:t>가우시안</a:t>
            </a:r>
            <a:r>
              <a:rPr lang="ko-KR" altLang="en-US" dirty="0"/>
              <a:t> 분포에 유사한 분포를 사용</a:t>
            </a:r>
            <a:br>
              <a:rPr lang="en-US" altLang="ko-KR" dirty="0"/>
            </a:br>
            <a:r>
              <a:rPr lang="en-US" altLang="ko-KR" dirty="0"/>
              <a:t>		     </a:t>
            </a:r>
            <a:r>
              <a:rPr lang="en-US" altLang="ko-KR" b="1" dirty="0">
                <a:solidFill>
                  <a:srgbClr val="FF0000"/>
                </a:solidFill>
              </a:rPr>
              <a:t>Look-up Table</a:t>
            </a:r>
            <a:r>
              <a:rPr lang="ko-KR" altLang="en-US" dirty="0"/>
              <a:t>을 사용하여 빠르고 단순한 구현</a:t>
            </a:r>
            <a:br>
              <a:rPr lang="en-US" altLang="ko-KR" dirty="0"/>
            </a:br>
            <a:r>
              <a:rPr lang="en-US" altLang="ko-KR" dirty="0"/>
              <a:t>		    </a:t>
            </a:r>
            <a:r>
              <a:rPr lang="ko-KR" altLang="en-US" dirty="0"/>
              <a:t> </a:t>
            </a:r>
            <a:r>
              <a:rPr lang="ko-KR" altLang="en-US" dirty="0" err="1"/>
              <a:t>부채널</a:t>
            </a:r>
            <a:r>
              <a:rPr lang="ko-KR" altLang="en-US" dirty="0"/>
              <a:t> 공격 방지</a:t>
            </a:r>
            <a:endParaRPr lang="en-US" altLang="ko-KR" dirty="0"/>
          </a:p>
          <a:p>
            <a:r>
              <a:rPr lang="ko-KR" altLang="en-US" dirty="0"/>
              <a:t>행렬 연산</a:t>
            </a:r>
            <a:r>
              <a:rPr lang="en-US" altLang="ko-KR" dirty="0"/>
              <a:t>: </a:t>
            </a:r>
            <a:r>
              <a:rPr lang="ko-KR" altLang="en-US" dirty="0"/>
              <a:t>고속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polynomial multiplication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Reconciliation</a:t>
            </a:r>
            <a:r>
              <a:rPr lang="ko-KR" altLang="en-US" dirty="0"/>
              <a:t> 제외</a:t>
            </a:r>
            <a:r>
              <a:rPr lang="en-US" altLang="ko-KR" dirty="0"/>
              <a:t>: </a:t>
            </a:r>
            <a:r>
              <a:rPr lang="ko-KR" altLang="en-US" dirty="0"/>
              <a:t>추가한 에러를 보정하는 부분이 없음</a:t>
            </a:r>
            <a:endParaRPr lang="en-US" altLang="ko-KR" dirty="0"/>
          </a:p>
          <a:p>
            <a:r>
              <a:rPr lang="ko-KR" altLang="en-US" dirty="0"/>
              <a:t>짧은 코드</a:t>
            </a:r>
            <a:r>
              <a:rPr lang="en-US" altLang="ko-KR" dirty="0"/>
              <a:t>: 250</a:t>
            </a:r>
            <a:r>
              <a:rPr lang="ko-KR" altLang="en-US" dirty="0"/>
              <a:t>의 </a:t>
            </a:r>
            <a:r>
              <a:rPr lang="en-US" altLang="ko-KR" dirty="0"/>
              <a:t>C </a:t>
            </a:r>
            <a:r>
              <a:rPr lang="ko-KR" altLang="en-US" dirty="0"/>
              <a:t>코드로 구성</a:t>
            </a:r>
          </a:p>
        </p:txBody>
      </p:sp>
    </p:spTree>
    <p:extLst>
      <p:ext uri="{BB962C8B-B14F-4D97-AF65-F5344CB8AC3E}">
        <p14:creationId xmlns:p14="http://schemas.microsoft.com/office/powerpoint/2010/main" val="411538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DBFFB-BF10-40DC-9609-AA83FFBC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FrodoKEM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39ABE-BE47-4AA3-BCEF-935466807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2205A0-5C76-4466-A7C5-A0376378886A}"/>
              </a:ext>
            </a:extLst>
          </p:cNvPr>
          <p:cNvSpPr/>
          <p:nvPr/>
        </p:nvSpPr>
        <p:spPr>
          <a:xfrm>
            <a:off x="411163" y="1152525"/>
            <a:ext cx="2852737" cy="762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Public Key</a:t>
            </a:r>
            <a:endParaRPr lang="ko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D5B7B-B8CD-4F18-A375-F4CEC12C070D}"/>
              </a:ext>
            </a:extLst>
          </p:cNvPr>
          <p:cNvSpPr/>
          <p:nvPr/>
        </p:nvSpPr>
        <p:spPr>
          <a:xfrm>
            <a:off x="411163" y="2178213"/>
            <a:ext cx="1231900" cy="762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Seed A</a:t>
            </a:r>
            <a:endParaRPr lang="ko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E529DE-6CAB-45DB-83C5-40D3F4C60B23}"/>
              </a:ext>
            </a:extLst>
          </p:cNvPr>
          <p:cNvSpPr/>
          <p:nvPr/>
        </p:nvSpPr>
        <p:spPr>
          <a:xfrm>
            <a:off x="2032000" y="2178213"/>
            <a:ext cx="1231900" cy="762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</a:t>
            </a:r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B3F7BD-ACDC-4E40-85DC-7BE58C526748}"/>
              </a:ext>
            </a:extLst>
          </p:cNvPr>
          <p:cNvSpPr/>
          <p:nvPr/>
        </p:nvSpPr>
        <p:spPr>
          <a:xfrm>
            <a:off x="2032000" y="5448137"/>
            <a:ext cx="1231900" cy="762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778794-0885-46C8-9099-7714F3620383}"/>
              </a:ext>
            </a:extLst>
          </p:cNvPr>
          <p:cNvSpPr/>
          <p:nvPr/>
        </p:nvSpPr>
        <p:spPr>
          <a:xfrm>
            <a:off x="2032000" y="3245977"/>
            <a:ext cx="1231900" cy="463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SHAKE</a:t>
            </a:r>
            <a:endParaRPr lang="ko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DAF066-CDDE-4B80-8DEA-AC3BD7EEF826}"/>
              </a:ext>
            </a:extLst>
          </p:cNvPr>
          <p:cNvSpPr/>
          <p:nvPr/>
        </p:nvSpPr>
        <p:spPr>
          <a:xfrm>
            <a:off x="2032000" y="4014965"/>
            <a:ext cx="1231900" cy="463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Sample</a:t>
            </a:r>
            <a:endParaRPr lang="ko-KR" altLang="en-US" sz="16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733E62-79AC-48FB-8BD7-377AB4FAD7A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647950" y="3709364"/>
            <a:ext cx="0" cy="305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95665F-6414-4AB2-8133-17087607034A}"/>
              </a:ext>
            </a:extLst>
          </p:cNvPr>
          <p:cNvSpPr/>
          <p:nvPr/>
        </p:nvSpPr>
        <p:spPr>
          <a:xfrm>
            <a:off x="3879850" y="4014964"/>
            <a:ext cx="1231900" cy="463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69C12-0631-4CF6-91D3-B4AE2CC30027}"/>
              </a:ext>
            </a:extLst>
          </p:cNvPr>
          <p:cNvSpPr/>
          <p:nvPr/>
        </p:nvSpPr>
        <p:spPr>
          <a:xfrm>
            <a:off x="3879850" y="3335719"/>
            <a:ext cx="1231900" cy="463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E’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092622-2216-41F3-954B-14CE1FAB89A6}"/>
              </a:ext>
            </a:extLst>
          </p:cNvPr>
          <p:cNvSpPr/>
          <p:nvPr/>
        </p:nvSpPr>
        <p:spPr>
          <a:xfrm>
            <a:off x="3879850" y="4694209"/>
            <a:ext cx="1231900" cy="463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E</a:t>
            </a:r>
            <a:endParaRPr lang="ko-KR" altLang="en-US" sz="16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341C72-2BBD-4FBF-B9B3-94E33868B86D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263900" y="3567413"/>
            <a:ext cx="615950" cy="679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59D1F5-1C79-4EFA-B3FC-32DEA0196570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3263900" y="4246658"/>
            <a:ext cx="615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990493-7926-440D-828A-253477B8D82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3263900" y="4246659"/>
            <a:ext cx="615950" cy="679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BFD465E-D309-4528-9404-2009AB44AEF2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85135" y="3882353"/>
            <a:ext cx="2888843" cy="100488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F260D5-6894-4775-838C-F0D65529F4E0}"/>
              </a:ext>
            </a:extLst>
          </p:cNvPr>
          <p:cNvSpPr/>
          <p:nvPr/>
        </p:nvSpPr>
        <p:spPr>
          <a:xfrm>
            <a:off x="6096000" y="4354587"/>
            <a:ext cx="1930400" cy="4633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B’ = SA + E</a:t>
            </a:r>
            <a:endParaRPr lang="ko-KR" altLang="en-US" sz="16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602E91B-A2CB-40F9-9CC3-834FC4231B13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5111750" y="4246658"/>
            <a:ext cx="984250" cy="339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058CE86-2F2B-4D2F-B9FC-F94FA1AB8B48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5111750" y="4586281"/>
            <a:ext cx="984250" cy="339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1591EBA-6868-45E7-BA08-918AA3F60324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3263900" y="4586281"/>
            <a:ext cx="2832100" cy="1242938"/>
          </a:xfrm>
          <a:prstGeom prst="bentConnector3">
            <a:avLst>
              <a:gd name="adj1" fmla="val 800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3DEE66-83A2-4DE4-BE03-2F59939BEE5A}"/>
              </a:ext>
            </a:extLst>
          </p:cNvPr>
          <p:cNvSpPr/>
          <p:nvPr/>
        </p:nvSpPr>
        <p:spPr>
          <a:xfrm>
            <a:off x="6096000" y="3630470"/>
            <a:ext cx="1930400" cy="4633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V = SB + E’</a:t>
            </a:r>
            <a:endParaRPr lang="ko-KR" altLang="en-US" sz="1600" b="1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33A73FD-5C05-4F0C-B865-AD5EC9630A47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 flipV="1">
            <a:off x="5111750" y="3862164"/>
            <a:ext cx="984250" cy="384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21C4CF0-1020-4C8F-AC9E-DA4BE0BA17BB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5111750" y="3567413"/>
            <a:ext cx="984250" cy="294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82FBFAC-F7C0-4135-9342-4EDFAE1848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027113" y="1914688"/>
            <a:ext cx="810419" cy="263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E02E565-3BEE-42DC-B07D-A141B76620E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837532" y="1914688"/>
            <a:ext cx="810418" cy="263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718DEDB-878E-43FF-8C31-2E63C5650BC7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>
            <a:off x="3263900" y="2559295"/>
            <a:ext cx="2832100" cy="1302869"/>
          </a:xfrm>
          <a:prstGeom prst="bentConnector3">
            <a:avLst>
              <a:gd name="adj1" fmla="val 804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D1DA07-50BE-43DC-AFBE-9FA523B64BD7}"/>
              </a:ext>
            </a:extLst>
          </p:cNvPr>
          <p:cNvSpPr/>
          <p:nvPr/>
        </p:nvSpPr>
        <p:spPr>
          <a:xfrm>
            <a:off x="8578850" y="3630470"/>
            <a:ext cx="1930400" cy="4633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C = V + M</a:t>
            </a:r>
            <a:endParaRPr lang="ko-KR" altLang="en-US" sz="1600" b="1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E210A8F-4A91-4B40-98BD-2A2A08B2944A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8026400" y="3862164"/>
            <a:ext cx="552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FEF2C3A-DE81-4359-BBC4-70A310E13BEE}"/>
              </a:ext>
            </a:extLst>
          </p:cNvPr>
          <p:cNvSpPr/>
          <p:nvPr/>
        </p:nvSpPr>
        <p:spPr>
          <a:xfrm>
            <a:off x="5449889" y="1152525"/>
            <a:ext cx="2398712" cy="762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Message</a:t>
            </a:r>
            <a:endParaRPr lang="ko-KR" altLang="en-US" sz="24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FB65C0B-277D-474A-B134-EC9860CD80D1}"/>
              </a:ext>
            </a:extLst>
          </p:cNvPr>
          <p:cNvSpPr/>
          <p:nvPr/>
        </p:nvSpPr>
        <p:spPr>
          <a:xfrm>
            <a:off x="8928100" y="2178212"/>
            <a:ext cx="1231900" cy="762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M</a:t>
            </a:r>
            <a:endParaRPr lang="ko-KR" altLang="en-US" sz="1600" b="1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BB6DEB5-24F5-43BE-9860-02452AF9B0B0}"/>
              </a:ext>
            </a:extLst>
          </p:cNvPr>
          <p:cNvCxnSpPr>
            <a:cxnSpLocks/>
            <a:stCxn id="66" idx="3"/>
            <a:endCxn id="68" idx="0"/>
          </p:cNvCxnSpPr>
          <p:nvPr/>
        </p:nvCxnSpPr>
        <p:spPr>
          <a:xfrm>
            <a:off x="7848601" y="1533607"/>
            <a:ext cx="1695449" cy="6446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45D6FF1-73B9-4353-9A98-FBFEA16D3DC8}"/>
              </a:ext>
            </a:extLst>
          </p:cNvPr>
          <p:cNvCxnSpPr>
            <a:cxnSpLocks/>
            <a:stCxn id="68" idx="2"/>
            <a:endCxn id="62" idx="0"/>
          </p:cNvCxnSpPr>
          <p:nvPr/>
        </p:nvCxnSpPr>
        <p:spPr>
          <a:xfrm>
            <a:off x="9544050" y="2940375"/>
            <a:ext cx="0" cy="6900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4B4BF51-2EFE-4AA1-B527-997D40598F32}"/>
              </a:ext>
            </a:extLst>
          </p:cNvPr>
          <p:cNvSpPr/>
          <p:nvPr/>
        </p:nvSpPr>
        <p:spPr>
          <a:xfrm>
            <a:off x="6096000" y="5165032"/>
            <a:ext cx="4413250" cy="1045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Ciphertext</a:t>
            </a:r>
            <a:endParaRPr lang="ko-KR" altLang="en-US" sz="2400" b="1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D7C990B-0177-4DFE-84D0-2E1729B79E6E}"/>
              </a:ext>
            </a:extLst>
          </p:cNvPr>
          <p:cNvCxnSpPr>
            <a:cxnSpLocks/>
            <a:stCxn id="28" idx="2"/>
            <a:endCxn id="75" idx="0"/>
          </p:cNvCxnSpPr>
          <p:nvPr/>
        </p:nvCxnSpPr>
        <p:spPr>
          <a:xfrm>
            <a:off x="7061200" y="4817974"/>
            <a:ext cx="1241425" cy="347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162953D-395A-45FB-BE8C-165E68CD6C2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flipH="1">
            <a:off x="8302625" y="4093857"/>
            <a:ext cx="1241425" cy="1071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5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87004-7F97-4F20-BEB2-88786EB5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FrodoKEM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F1FEE-6D91-4245-9506-190843313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67AC1F-7175-4518-B9B3-D3AD274A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31" y="1152524"/>
            <a:ext cx="9456738" cy="51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9524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371</Words>
  <Application>Microsoft Office PowerPoint</Application>
  <PresentationFormat>와이드스크린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FrodoKEM</vt:lpstr>
      <vt:lpstr>PowerPoint 프레젠테이션</vt:lpstr>
      <vt:lpstr> Learning With Errors</vt:lpstr>
      <vt:lpstr> Learning With Errors</vt:lpstr>
      <vt:lpstr> Lattice Based Cryptography</vt:lpstr>
      <vt:lpstr> FrodoKEM</vt:lpstr>
      <vt:lpstr> FrodoKEM</vt:lpstr>
      <vt:lpstr> FrodoKEM</vt:lpstr>
      <vt:lpstr> FrodoKEM</vt:lpstr>
      <vt:lpstr> Future Work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51</cp:revision>
  <dcterms:created xsi:type="dcterms:W3CDTF">2019-03-05T04:29:07Z</dcterms:created>
  <dcterms:modified xsi:type="dcterms:W3CDTF">2021-05-09T11:00:05Z</dcterms:modified>
</cp:coreProperties>
</file>