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4" autoAdjust="0"/>
    <p:restoredTop sz="94660"/>
  </p:normalViewPr>
  <p:slideViewPr>
    <p:cSldViewPr snapToGrid="0">
      <p:cViewPr varScale="1">
        <p:scale>
          <a:sx n="47" d="100"/>
          <a:sy n="47" d="100"/>
        </p:scale>
        <p:origin x="62" y="8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" altLang="ko-KR" sz="4800" dirty="0"/>
              <a:t>QUANOS- Adversarial Noise</a:t>
            </a:r>
            <a:r>
              <a:rPr lang="ko-KR" altLang="en-US" sz="4800" dirty="0"/>
              <a:t> </a:t>
            </a:r>
            <a:r>
              <a:rPr lang="en" altLang="ko-KR" sz="4800" dirty="0"/>
              <a:t>Sensitivity Driven Hybrid</a:t>
            </a:r>
            <a:r>
              <a:rPr lang="ko-KR" altLang="en-US" sz="4800" dirty="0"/>
              <a:t> </a:t>
            </a:r>
            <a:r>
              <a:rPr lang="en" altLang="ko-KR" sz="4800" dirty="0"/>
              <a:t>Quantization of</a:t>
            </a:r>
            <a:r>
              <a:rPr lang="ko-KR" altLang="en-US" sz="4800" dirty="0"/>
              <a:t> </a:t>
            </a:r>
            <a:r>
              <a:rPr lang="en" altLang="ko-KR" sz="4800" dirty="0"/>
              <a:t>Neural Networks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https://youtu.be/JRrJkgGHWBI</a:t>
            </a:r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ko-KR" altLang="en-US" dirty="0"/>
              <a:t>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E0DFA-CBB8-454D-8B18-28396C4B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White-Box (WB) attack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5B7B8C-CBAD-3A45-80A7-7F4F8271F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공격자가 대상 모델 훈련 정보에 대한 </a:t>
            </a:r>
            <a:r>
              <a:rPr lang="ko-KR" altLang="en-US" dirty="0"/>
              <a:t>지식을 완전히 가지고 있는 경우</a:t>
            </a:r>
            <a:r>
              <a:rPr lang="en-US" altLang="ko-KR" dirty="0"/>
              <a:t>, WB</a:t>
            </a:r>
            <a:r>
              <a:rPr lang="ko-KR" altLang="en-US" dirty="0"/>
              <a:t>의 공격은 매개변수를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BlackBox</a:t>
            </a:r>
            <a:r>
              <a:rPr lang="en-US" altLang="ko-KR" dirty="0"/>
              <a:t>(BB) attack</a:t>
            </a:r>
            <a:r>
              <a:rPr lang="ko-KR" altLang="en-US" dirty="0"/>
              <a:t>보다 강력한 보안 개념이며 </a:t>
            </a:r>
            <a:r>
              <a:rPr lang="en-US" altLang="ko-KR" dirty="0"/>
              <a:t>WB</a:t>
            </a:r>
            <a:r>
              <a:rPr lang="ko-KR" altLang="en-US" dirty="0"/>
              <a:t> 공격에 대해 견고성을 보이면 </a:t>
            </a:r>
            <a:r>
              <a:rPr lang="en-US" altLang="ko-KR" dirty="0"/>
              <a:t>BB </a:t>
            </a:r>
            <a:r>
              <a:rPr lang="ko-KR" altLang="en-US" dirty="0"/>
              <a:t>공격에 대해서도 견고성을 보장함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57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E738F-8F66-C642-AC25-E4FBF023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제안 기법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7160A4-917C-0649-AF7C-5B629E138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ANS(Adversarial Noise Sensitivity) : </a:t>
            </a:r>
            <a:r>
              <a:rPr lang="ko-KR" altLang="en-US" dirty="0"/>
              <a:t>적대적 소음 민감도를 계산하여 각 계층의 최적의 </a:t>
            </a:r>
            <a:r>
              <a:rPr lang="ko-KR" altLang="en-US" dirty="0" err="1"/>
              <a:t>비트폭을</a:t>
            </a:r>
            <a:r>
              <a:rPr lang="ko-KR" altLang="en-US" dirty="0"/>
              <a:t> 결정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QUANOS : ANS</a:t>
            </a:r>
            <a:r>
              <a:rPr lang="ko-KR" altLang="en-US" dirty="0"/>
              <a:t>에 기반한 </a:t>
            </a:r>
            <a:r>
              <a:rPr lang="en-US" altLang="ko-KR" dirty="0"/>
              <a:t>Layer </a:t>
            </a:r>
            <a:r>
              <a:rPr lang="ko-KR" altLang="en-US" dirty="0"/>
              <a:t>중요도에 따라 각 </a:t>
            </a:r>
            <a:r>
              <a:rPr lang="en-US" altLang="ko-KR" dirty="0"/>
              <a:t>Layer</a:t>
            </a:r>
            <a:r>
              <a:rPr lang="ko-KR" altLang="en-US" dirty="0"/>
              <a:t> 별로 양자화 하는 </a:t>
            </a:r>
            <a:r>
              <a:rPr lang="ko-KR" altLang="en-US" dirty="0" err="1"/>
              <a:t>하이브리드</a:t>
            </a:r>
            <a:r>
              <a:rPr lang="ko-KR" altLang="en-US" dirty="0"/>
              <a:t> 기법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9431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56231-AFAE-6046-93AB-D6FB552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ANS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BA249-12F1-2E41-974D-7F3B688C30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ANS (= </a:t>
            </a:r>
            <a:r>
              <a:rPr lang="ko-KR" altLang="en-US" dirty="0" err="1"/>
              <a:t>오류율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ko-KR" altLang="en-US" dirty="0"/>
              <a:t>각 </a:t>
            </a:r>
            <a:r>
              <a:rPr lang="en-US" altLang="ko-KR" dirty="0"/>
              <a:t>Layer</a:t>
            </a:r>
            <a:r>
              <a:rPr lang="ko-KR" altLang="en-US" dirty="0"/>
              <a:t>의</a:t>
            </a:r>
            <a:r>
              <a:rPr lang="en-US" altLang="ko-KR" dirty="0"/>
              <a:t> adversarial </a:t>
            </a:r>
            <a:r>
              <a:rPr lang="ko-KR" altLang="en-US" dirty="0"/>
              <a:t>기여도를 추정하고 최적의 비트 폭을 결정한다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높을수록 적대적 기울기에 더 많이 기여하는 것을 의미하며 많은 변화에 영향을 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E8FCFD-52A8-494D-8151-1B8C9081C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943" y="4061103"/>
            <a:ext cx="3352800" cy="1117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9E201B3-64A9-9F4D-A54C-EAA75769A94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 bwMode="auto">
          <a:xfrm>
            <a:off x="5682343" y="3832473"/>
            <a:ext cx="267816" cy="366889"/>
          </a:xfrm>
          <a:prstGeom prst="straightConnector1">
            <a:avLst/>
          </a:prstGeom>
          <a:noFill/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B6BA7D-1845-114B-8E2C-A5BD40369A1D}"/>
              </a:ext>
            </a:extLst>
          </p:cNvPr>
          <p:cNvSpPr txBox="1"/>
          <p:nvPr/>
        </p:nvSpPr>
        <p:spPr>
          <a:xfrm>
            <a:off x="5133282" y="3432363"/>
            <a:ext cx="1098122" cy="400110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입력이 </a:t>
            </a:r>
            <a:r>
              <a:rPr kumimoji="1" lang="en" altLang="ko-KR" sz="1000" dirty="0"/>
              <a:t>X</a:t>
            </a:r>
            <a:r>
              <a:rPr kumimoji="1" lang="en-US" altLang="ko-KR" sz="1000" dirty="0"/>
              <a:t>_</a:t>
            </a:r>
            <a:r>
              <a:rPr kumimoji="1" lang="en" altLang="ko-KR" sz="1000" dirty="0"/>
              <a:t>adv</a:t>
            </a:r>
          </a:p>
          <a:p>
            <a:pPr algn="ctr"/>
            <a:r>
              <a:rPr kumimoji="1" lang="ko-KR" altLang="en-US" sz="1000" dirty="0"/>
              <a:t>일 때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활성화 값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C628361-F48E-204B-9809-F62556ADFE06}"/>
              </a:ext>
            </a:extLst>
          </p:cNvPr>
          <p:cNvSpPr/>
          <p:nvPr/>
        </p:nvSpPr>
        <p:spPr bwMode="auto">
          <a:xfrm>
            <a:off x="5590119" y="4199362"/>
            <a:ext cx="720080" cy="437805"/>
          </a:xfrm>
          <a:prstGeom prst="ellipse">
            <a:avLst/>
          </a:prstGeom>
          <a:noFill/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굴림체" pitchFamily="49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E33E1CE-CFD3-5E44-BB4E-41F88BCD5E83}"/>
              </a:ext>
            </a:extLst>
          </p:cNvPr>
          <p:cNvSpPr/>
          <p:nvPr/>
        </p:nvSpPr>
        <p:spPr bwMode="auto">
          <a:xfrm>
            <a:off x="6598231" y="4199362"/>
            <a:ext cx="408453" cy="420541"/>
          </a:xfrm>
          <a:prstGeom prst="ellipse">
            <a:avLst/>
          </a:prstGeom>
          <a:noFill/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굴림체" pitchFamily="49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89192DF-3B80-AA4B-8CF9-4D6D838F30DB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 bwMode="auto">
          <a:xfrm flipH="1">
            <a:off x="6802458" y="3829110"/>
            <a:ext cx="363411" cy="370252"/>
          </a:xfrm>
          <a:prstGeom prst="straightConnector1">
            <a:avLst/>
          </a:prstGeom>
          <a:noFill/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C06670-1766-C342-880F-42A2262DEE14}"/>
              </a:ext>
            </a:extLst>
          </p:cNvPr>
          <p:cNvSpPr txBox="1"/>
          <p:nvPr/>
        </p:nvSpPr>
        <p:spPr>
          <a:xfrm>
            <a:off x="6616808" y="3429000"/>
            <a:ext cx="1098122" cy="400110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입력이 </a:t>
            </a:r>
            <a:r>
              <a:rPr kumimoji="1" lang="en" altLang="ko-KR" sz="1000" dirty="0"/>
              <a:t>X </a:t>
            </a:r>
            <a:r>
              <a:rPr kumimoji="1" lang="ko-KR" altLang="en-US" sz="1000" dirty="0"/>
              <a:t>일 때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활성화 값</a:t>
            </a:r>
          </a:p>
        </p:txBody>
      </p:sp>
    </p:spTree>
    <p:extLst>
      <p:ext uri="{BB962C8B-B14F-4D97-AF65-F5344CB8AC3E}">
        <p14:creationId xmlns:p14="http://schemas.microsoft.com/office/powerpoint/2010/main" val="4213369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A22F3-065D-F940-A3C9-6574C19A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QUANOS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A3702-0856-C44D-AAE3-4EB29A5EAF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Adversarial </a:t>
            </a:r>
            <a:r>
              <a:rPr lang="ko-KR" altLang="en-US" dirty="0"/>
              <a:t>섭동에 대해 </a:t>
            </a:r>
            <a:r>
              <a:rPr lang="en-US" altLang="ko-KR" dirty="0"/>
              <a:t>Layer </a:t>
            </a:r>
            <a:r>
              <a:rPr lang="ko-KR" altLang="en-US" dirty="0"/>
              <a:t>기여도를 기반으로 매개 변수 중요도 할당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2060"/>
                </a:solidFill>
                <a:sym typeface="Wingdings" pitchFamily="2" charset="2"/>
              </a:rPr>
              <a:t>ANS</a:t>
            </a:r>
            <a:r>
              <a:rPr lang="ko-KR" altLang="en-US" dirty="0">
                <a:solidFill>
                  <a:srgbClr val="002060"/>
                </a:solidFill>
                <a:sym typeface="Wingdings" pitchFamily="2" charset="2"/>
              </a:rPr>
              <a:t>가 낮을수록 높은 정밀도로 양자화 된다</a:t>
            </a:r>
            <a:r>
              <a:rPr lang="en-US" altLang="ko-KR" dirty="0">
                <a:solidFill>
                  <a:srgbClr val="002060"/>
                </a:solidFill>
                <a:sym typeface="Wingdings" pitchFamily="2" charset="2"/>
              </a:rPr>
              <a:t>.</a:t>
            </a:r>
            <a:endParaRPr lang="ko-KR" alt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A3C12B-E2AC-154C-A381-198E8FD43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596" y="4034539"/>
            <a:ext cx="5414094" cy="62299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314E30F-7BDB-514C-AC3C-909B94EF63EA}"/>
              </a:ext>
            </a:extLst>
          </p:cNvPr>
          <p:cNvSpPr/>
          <p:nvPr/>
        </p:nvSpPr>
        <p:spPr bwMode="auto">
          <a:xfrm>
            <a:off x="3322311" y="3581400"/>
            <a:ext cx="5976664" cy="1152128"/>
          </a:xfrm>
          <a:prstGeom prst="rect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굴림체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D5D9B-6C64-0647-A507-5994101F9BE4}"/>
              </a:ext>
            </a:extLst>
          </p:cNvPr>
          <p:cNvSpPr txBox="1"/>
          <p:nvPr/>
        </p:nvSpPr>
        <p:spPr>
          <a:xfrm>
            <a:off x="4469971" y="3623304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ANS </a:t>
            </a:r>
            <a:r>
              <a:rPr kumimoji="1" lang="ko-KR" altLang="en-US" dirty="0"/>
              <a:t>값을 이용하여 각 계층 양자화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447368C-13F1-B847-8465-96DD4D894824}"/>
              </a:ext>
            </a:extLst>
          </p:cNvPr>
          <p:cNvSpPr/>
          <p:nvPr/>
        </p:nvSpPr>
        <p:spPr bwMode="auto">
          <a:xfrm>
            <a:off x="6670683" y="4034539"/>
            <a:ext cx="936104" cy="622992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3590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99DAEC1-FB00-494B-B3A2-744EAFA6EC08}"/>
              </a:ext>
            </a:extLst>
          </p:cNvPr>
          <p:cNvSpPr/>
          <p:nvPr/>
        </p:nvSpPr>
        <p:spPr>
          <a:xfrm>
            <a:off x="1214605" y="2124297"/>
            <a:ext cx="3928906" cy="141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6379CB-B50A-0C43-B6D9-6D9D8229A3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400" dirty="0"/>
              <a:t>비트 압축을 결정하는데 사전 훈련된 모델에 의존하지 않는다</a:t>
            </a:r>
            <a:r>
              <a:rPr lang="en-US" altLang="ko-KR" sz="2400" dirty="0"/>
              <a:t>. (</a:t>
            </a:r>
            <a:r>
              <a:rPr lang="ko-KR" altLang="en-US" sz="2400" dirty="0"/>
              <a:t>부분적으로 훈련된 모델을 가져와 </a:t>
            </a:r>
            <a:r>
              <a:rPr lang="en-US" altLang="ko-KR" sz="2400" dirty="0"/>
              <a:t>QUANOS </a:t>
            </a:r>
            <a:r>
              <a:rPr lang="ko-KR" altLang="en-US" sz="2400" dirty="0"/>
              <a:t>분석 수행 </a:t>
            </a:r>
            <a:r>
              <a:rPr lang="en-US" altLang="ko-KR" sz="2400" dirty="0">
                <a:sym typeface="Wingdings" pitchFamily="2" charset="2"/>
              </a:rPr>
              <a:t> </a:t>
            </a:r>
            <a:r>
              <a:rPr lang="ko-KR" altLang="en-US" sz="2400" dirty="0">
                <a:sym typeface="Wingdings" pitchFamily="2" charset="2"/>
              </a:rPr>
              <a:t>훈련 에너지 절약</a:t>
            </a:r>
            <a:r>
              <a:rPr lang="en-US" altLang="ko-KR" sz="2400" dirty="0"/>
              <a:t>)</a:t>
            </a:r>
          </a:p>
          <a:p>
            <a:pPr marL="800100" lvl="2" indent="0">
              <a:buNone/>
            </a:pPr>
            <a:endParaRPr lang="en-US" altLang="ko-KR" sz="1200" dirty="0"/>
          </a:p>
          <a:p>
            <a:pPr marL="800100" lvl="2" indent="0">
              <a:buNone/>
            </a:pPr>
            <a:r>
              <a:rPr lang="en-US" altLang="ko-KR" sz="1200" dirty="0"/>
              <a:t>&lt;QUANOS</a:t>
            </a:r>
            <a:r>
              <a:rPr lang="ko-KR" altLang="en-US" sz="1200" dirty="0"/>
              <a:t> 반복적 적용</a:t>
            </a:r>
            <a:r>
              <a:rPr lang="en-US" altLang="ko-KR" sz="1200" dirty="0"/>
              <a:t>&gt;</a:t>
            </a:r>
          </a:p>
          <a:p>
            <a:pPr lvl="2">
              <a:buAutoNum type="arabicPeriod"/>
            </a:pPr>
            <a:r>
              <a:rPr lang="ko-KR" altLang="en-US" sz="1200" dirty="0"/>
              <a:t>몇 </a:t>
            </a:r>
            <a:r>
              <a:rPr lang="en-US" altLang="ko-KR" sz="1200" dirty="0"/>
              <a:t>epoch </a:t>
            </a:r>
            <a:r>
              <a:rPr lang="ko-KR" altLang="en-US" sz="1200" dirty="0"/>
              <a:t>동안 </a:t>
            </a:r>
            <a:r>
              <a:rPr lang="en-US" altLang="ko-KR" sz="1200" dirty="0"/>
              <a:t>DNN</a:t>
            </a:r>
            <a:r>
              <a:rPr lang="ko-KR" altLang="en-US" sz="1200" dirty="0"/>
              <a:t> 훈련을 함</a:t>
            </a:r>
            <a:r>
              <a:rPr lang="en-US" altLang="ko-KR" sz="1200" dirty="0"/>
              <a:t>.</a:t>
            </a:r>
          </a:p>
          <a:p>
            <a:pPr lvl="2">
              <a:buAutoNum type="arabicPeriod"/>
            </a:pPr>
            <a:r>
              <a:rPr lang="en-US" altLang="ko-KR" sz="1200" dirty="0"/>
              <a:t>ANS </a:t>
            </a:r>
            <a:r>
              <a:rPr lang="ko-KR" altLang="en-US" sz="1200" dirty="0"/>
              <a:t>계산</a:t>
            </a:r>
            <a:endParaRPr lang="en-US" altLang="ko-KR" sz="1200" dirty="0"/>
          </a:p>
          <a:p>
            <a:pPr lvl="2">
              <a:buAutoNum type="arabicPeriod"/>
            </a:pPr>
            <a:r>
              <a:rPr lang="en-US" altLang="ko-KR" sz="1200" dirty="0"/>
              <a:t>ANS</a:t>
            </a:r>
            <a:r>
              <a:rPr lang="ko-KR" altLang="en-US" sz="1200" dirty="0"/>
              <a:t> 기반으로 </a:t>
            </a:r>
            <a:r>
              <a:rPr lang="en-US" altLang="ko-KR" sz="1200" dirty="0"/>
              <a:t>DNN </a:t>
            </a:r>
            <a:r>
              <a:rPr lang="ko-KR" altLang="en-US" sz="1200" dirty="0"/>
              <a:t>양자화</a:t>
            </a:r>
            <a:endParaRPr lang="en-US" altLang="ko-KR" sz="1200" dirty="0"/>
          </a:p>
          <a:p>
            <a:pPr lvl="2">
              <a:buAutoNum type="arabicPeriod"/>
            </a:pPr>
            <a:r>
              <a:rPr lang="ko-KR" altLang="en-US" sz="1200" dirty="0"/>
              <a:t>수렴 될 때까지 양자화된 </a:t>
            </a:r>
            <a:r>
              <a:rPr lang="en-US" altLang="ko-KR" sz="1200" dirty="0"/>
              <a:t>DNN</a:t>
            </a:r>
            <a:r>
              <a:rPr lang="ko-KR" altLang="en-US" sz="1200" dirty="0"/>
              <a:t>훈련</a:t>
            </a:r>
            <a:endParaRPr lang="en-US" altLang="ko-KR" sz="1200" dirty="0"/>
          </a:p>
          <a:p>
            <a:pPr lvl="2">
              <a:buAutoNum type="arabicPeriod"/>
            </a:pPr>
            <a:r>
              <a:rPr lang="ko-KR" altLang="en-US" sz="1200" dirty="0"/>
              <a:t>최적의 정확도</a:t>
            </a:r>
            <a:r>
              <a:rPr lang="en-US" altLang="ko-KR" sz="1200" dirty="0"/>
              <a:t>, </a:t>
            </a:r>
            <a:r>
              <a:rPr lang="ko-KR" altLang="en-US" sz="1200" dirty="0"/>
              <a:t>효율이 달성될 때까지 </a:t>
            </a:r>
            <a:r>
              <a:rPr lang="en-US" altLang="ko-KR" sz="1200" dirty="0"/>
              <a:t>2-4</a:t>
            </a:r>
            <a:r>
              <a:rPr lang="ko-KR" altLang="en-US" sz="1200" dirty="0"/>
              <a:t>단계 반복</a:t>
            </a:r>
            <a:endParaRPr lang="en-US" altLang="ko-KR" sz="1200" dirty="0"/>
          </a:p>
          <a:p>
            <a:pPr marL="0" indent="0">
              <a:buNone/>
            </a:pPr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360C0E-23C9-8448-9960-ACABE737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QUANOS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220769-77BF-3244-A41E-8FAB96A79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599" y="3769531"/>
            <a:ext cx="4549468" cy="1935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806280-7B32-4B46-B42C-2E52128B7445}"/>
              </a:ext>
            </a:extLst>
          </p:cNvPr>
          <p:cNvSpPr txBox="1"/>
          <p:nvPr/>
        </p:nvSpPr>
        <p:spPr>
          <a:xfrm>
            <a:off x="2504398" y="4426399"/>
            <a:ext cx="33463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/>
              <a:t>열심히 해본 결과</a:t>
            </a:r>
            <a:r>
              <a:rPr kumimoji="1" lang="en-US" altLang="ko-KR" sz="1400" b="1" dirty="0"/>
              <a:t>…</a:t>
            </a:r>
          </a:p>
          <a:p>
            <a:pPr algn="ctr"/>
            <a:r>
              <a:rPr kumimoji="1" lang="en-US" altLang="ko-KR" sz="1400" b="1" dirty="0"/>
              <a:t>16</a:t>
            </a:r>
            <a:r>
              <a:rPr kumimoji="1" lang="ko-KR" altLang="en-US" sz="1400" b="1" dirty="0"/>
              <a:t>비트 기준선 </a:t>
            </a:r>
            <a:r>
              <a:rPr kumimoji="1" lang="en-US" altLang="ko-KR" sz="1400" b="1" dirty="0"/>
              <a:t>(</a:t>
            </a:r>
            <a:r>
              <a:rPr kumimoji="1" lang="en-US" altLang="ko-KR" sz="1400" b="1" dirty="0" err="1"/>
              <a:t>k</a:t>
            </a:r>
            <a:r>
              <a:rPr kumimoji="1" lang="en-US" altLang="ko-KR" sz="800" b="1" dirty="0" err="1"/>
              <a:t>initial</a:t>
            </a:r>
            <a:r>
              <a:rPr kumimoji="1" lang="en-US" altLang="ko-KR" sz="800" b="1" dirty="0"/>
              <a:t> </a:t>
            </a:r>
            <a:r>
              <a:rPr kumimoji="1" lang="en-US" altLang="ko-KR" sz="1200" b="1" dirty="0"/>
              <a:t>= 16</a:t>
            </a:r>
            <a:r>
              <a:rPr kumimoji="1" lang="en-US" altLang="ko-KR" sz="1400" b="1" dirty="0"/>
              <a:t>) </a:t>
            </a:r>
            <a:r>
              <a:rPr kumimoji="1" lang="ko-KR" altLang="en-US" sz="1400" b="1" dirty="0"/>
              <a:t>에서 시작하면 최적의 </a:t>
            </a:r>
            <a:r>
              <a:rPr kumimoji="1" lang="en-US" altLang="ko-KR" sz="1400" b="1" dirty="0"/>
              <a:t>DNN</a:t>
            </a:r>
            <a:r>
              <a:rPr kumimoji="1" lang="ko-KR" altLang="en-US" sz="1400" b="1" dirty="0"/>
              <a:t>이 생성된다는 것을 확인함</a:t>
            </a:r>
            <a:r>
              <a:rPr kumimoji="1" lang="en-US" altLang="ko-KR" sz="1400" b="1" dirty="0"/>
              <a:t>.</a:t>
            </a:r>
            <a:endParaRPr kumimoji="1" lang="ko-KR" altLang="en-US" sz="1400" b="1" dirty="0"/>
          </a:p>
        </p:txBody>
      </p:sp>
      <p:sp>
        <p:nvSpPr>
          <p:cNvPr id="13" name="위로 굽은 화살표[B] 12">
            <a:extLst>
              <a:ext uri="{FF2B5EF4-FFF2-40B4-BE49-F238E27FC236}">
                <a16:creationId xmlns:a16="http://schemas.microsoft.com/office/drawing/2014/main" id="{B78384DA-A80C-4E4A-B91E-DC966B388E7B}"/>
              </a:ext>
            </a:extLst>
          </p:cNvPr>
          <p:cNvSpPr/>
          <p:nvPr/>
        </p:nvSpPr>
        <p:spPr>
          <a:xfrm rot="5400000">
            <a:off x="5377229" y="3118028"/>
            <a:ext cx="585201" cy="1418397"/>
          </a:xfrm>
          <a:prstGeom prst="bentUpArrow">
            <a:avLst>
              <a:gd name="adj1" fmla="val 4022"/>
              <a:gd name="adj2" fmla="val 14268"/>
              <a:gd name="adj3" fmla="val 278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761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7720B-A93C-774C-8ECD-6983C091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검증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B0609-8AF3-0A4A-AB92-7EBB70371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b="1" dirty="0"/>
              <a:t>1. ANS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value</a:t>
            </a:r>
            <a:r>
              <a:rPr lang="ko-KR" altLang="en-US" sz="2400" b="1" dirty="0"/>
              <a:t>에 따른 </a:t>
            </a:r>
            <a:r>
              <a:rPr lang="en-US" altLang="ko-KR" sz="2400" b="1" dirty="0"/>
              <a:t>adversarial </a:t>
            </a:r>
            <a:r>
              <a:rPr lang="ko-KR" altLang="en-US" sz="2400" b="1" dirty="0"/>
              <a:t>취약성 평가</a:t>
            </a:r>
            <a:endParaRPr lang="en" altLang="ko-KR" sz="2400" b="1" dirty="0"/>
          </a:p>
          <a:p>
            <a:r>
              <a:rPr lang="en" altLang="ko-KR" sz="2400" dirty="0"/>
              <a:t>VGG-19 trained on CIFAR10.</a:t>
            </a:r>
          </a:p>
          <a:p>
            <a:r>
              <a:rPr lang="ko-KR" altLang="en-US" sz="2400" dirty="0"/>
              <a:t>각 </a:t>
            </a:r>
            <a:r>
              <a:rPr lang="en-US" altLang="ko-KR" sz="2400" dirty="0"/>
              <a:t>layer </a:t>
            </a:r>
            <a:r>
              <a:rPr lang="ko-KR" altLang="en-US" sz="2400" dirty="0"/>
              <a:t>별 </a:t>
            </a:r>
            <a:r>
              <a:rPr lang="en-US" altLang="ko-KR" sz="2400" dirty="0"/>
              <a:t>ANS </a:t>
            </a:r>
            <a:r>
              <a:rPr lang="ko-KR" altLang="en-US" sz="2400" dirty="0"/>
              <a:t>값을 계산하고 </a:t>
            </a:r>
            <a:r>
              <a:rPr lang="en-US" altLang="ko-KR" sz="2400" dirty="0"/>
              <a:t>ANS </a:t>
            </a:r>
            <a:r>
              <a:rPr lang="ko-KR" altLang="en-US" sz="2400" dirty="0"/>
              <a:t>값에 따른 적대적 취약점을 확인하기 위해 계층별로 조금씩 제거하여 절대적 정확도를 확인해 봄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20717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R" altLang="en-US" dirty="0" err="1"/>
              <a:t>논문요약</a:t>
            </a:r>
            <a:endParaRPr kumimoji="1"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ko-KR" altLang="en-US" dirty="0"/>
              <a:t>개요</a:t>
            </a:r>
            <a:endParaRPr kumimoji="1"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ko-KR" altLang="en-US" dirty="0"/>
              <a:t>사전 지식</a:t>
            </a:r>
            <a:endParaRPr kumimoji="1" lang="en-US" altLang="ko-KR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20B067B8-2ECF-C145-AA71-ABFEC6E156FB}"/>
              </a:ext>
            </a:extLst>
          </p:cNvPr>
          <p:cNvSpPr txBox="1">
            <a:spLocks/>
          </p:cNvSpPr>
          <p:nvPr/>
        </p:nvSpPr>
        <p:spPr>
          <a:xfrm>
            <a:off x="3797638" y="3971733"/>
            <a:ext cx="7380428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제안 기법</a:t>
            </a:r>
            <a:endParaRPr kumimoji="1" lang="en-US" altLang="ko-KR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15F5B80F-E753-864F-BB86-88C5BFAF446F}"/>
              </a:ext>
            </a:extLst>
          </p:cNvPr>
          <p:cNvSpPr txBox="1">
            <a:spLocks/>
          </p:cNvSpPr>
          <p:nvPr/>
        </p:nvSpPr>
        <p:spPr>
          <a:xfrm>
            <a:off x="3797638" y="4890914"/>
            <a:ext cx="7380428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검증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요약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기존 </a:t>
            </a:r>
            <a:r>
              <a:rPr lang="en-US" altLang="ko-KR" sz="2000" dirty="0"/>
              <a:t>DNN</a:t>
            </a:r>
            <a:r>
              <a:rPr lang="ko-KR" altLang="en-US" sz="2000" dirty="0"/>
              <a:t>이 </a:t>
            </a:r>
            <a:r>
              <a:rPr lang="en-US" altLang="ko-KR" sz="2000" dirty="0"/>
              <a:t>Adversarial attack</a:t>
            </a:r>
            <a:r>
              <a:rPr lang="ko-KR" altLang="en-US" sz="2000" dirty="0"/>
              <a:t>에 취약성을 보임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에너지 절약 및 </a:t>
            </a:r>
            <a:r>
              <a:rPr lang="en-US" altLang="ko-KR" sz="2000" dirty="0"/>
              <a:t>Adversarial</a:t>
            </a:r>
            <a:r>
              <a:rPr lang="ko-KR" altLang="en-US" sz="2000" dirty="0"/>
              <a:t> </a:t>
            </a:r>
            <a:r>
              <a:rPr lang="en-US" altLang="ko-KR" sz="2000" dirty="0"/>
              <a:t>attack</a:t>
            </a:r>
            <a:r>
              <a:rPr lang="ko-KR" altLang="en-US" sz="2000" dirty="0"/>
              <a:t>을 방어하기 위해 양자화 기술 사용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기존에는 모든 </a:t>
            </a:r>
            <a:r>
              <a:rPr lang="en-US" altLang="ko-KR" sz="2000" dirty="0"/>
              <a:t>DNN</a:t>
            </a:r>
            <a:r>
              <a:rPr lang="ko-KR" altLang="en-US" sz="2000" dirty="0"/>
              <a:t> </a:t>
            </a:r>
            <a:r>
              <a:rPr lang="en-US" altLang="ko-KR" sz="2000" dirty="0"/>
              <a:t>layer</a:t>
            </a:r>
            <a:r>
              <a:rPr lang="ko-KR" altLang="en-US" sz="2000" dirty="0"/>
              <a:t>을 동일한 </a:t>
            </a:r>
            <a:r>
              <a:rPr lang="ko-KR" altLang="en-US" sz="2000" dirty="0" err="1"/>
              <a:t>비트폭으로</a:t>
            </a:r>
            <a:r>
              <a:rPr lang="ko-KR" altLang="en-US" sz="2000" dirty="0"/>
              <a:t> 양자화 함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각 </a:t>
            </a:r>
            <a:r>
              <a:rPr lang="en-US" altLang="ko-KR" sz="2000" dirty="0"/>
              <a:t>Layer</a:t>
            </a:r>
            <a:r>
              <a:rPr lang="ko-KR" altLang="en-US" sz="2000" dirty="0"/>
              <a:t>별로 </a:t>
            </a:r>
            <a:r>
              <a:rPr lang="en-US" altLang="ko-KR" sz="2000" dirty="0"/>
              <a:t>Adversarial noise</a:t>
            </a:r>
            <a:r>
              <a:rPr lang="ko-KR" altLang="en-US" sz="2000" dirty="0"/>
              <a:t>에 대한 민감도 계산</a:t>
            </a:r>
            <a:endParaRPr lang="en-US" altLang="ko-KR" sz="2000" dirty="0"/>
          </a:p>
          <a:p>
            <a:r>
              <a:rPr lang="ko-KR" altLang="en-US" sz="2000" dirty="0"/>
              <a:t>각 </a:t>
            </a:r>
            <a:r>
              <a:rPr lang="en-US" altLang="ko-KR" sz="2000" dirty="0"/>
              <a:t>Layer</a:t>
            </a:r>
            <a:r>
              <a:rPr lang="ko-KR" altLang="en-US" sz="2000" dirty="0"/>
              <a:t>별 민감도에 따라 에너지 효율적이고 정확하며 </a:t>
            </a:r>
            <a:r>
              <a:rPr lang="en-US" altLang="ko-KR" sz="2000" dirty="0"/>
              <a:t>adversarial attack</a:t>
            </a:r>
            <a:r>
              <a:rPr lang="ko-KR" altLang="en-US" sz="2000" dirty="0"/>
              <a:t>에 강력한 </a:t>
            </a:r>
            <a:r>
              <a:rPr lang="ko-KR" altLang="en-US" sz="2000" dirty="0" err="1"/>
              <a:t>하이브리드</a:t>
            </a:r>
            <a:r>
              <a:rPr lang="ko-KR" altLang="en-US" sz="2000" dirty="0"/>
              <a:t> 양자화 </a:t>
            </a:r>
            <a:r>
              <a:rPr lang="en-US" altLang="ko-KR" sz="2000" dirty="0"/>
              <a:t>(QUANOS)</a:t>
            </a:r>
            <a:r>
              <a:rPr lang="ko-KR" altLang="en-US" sz="2000" dirty="0"/>
              <a:t> 제안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벤치 마크 데이터 세트 </a:t>
            </a:r>
            <a:r>
              <a:rPr lang="en-US" altLang="ko-KR" sz="2000" dirty="0"/>
              <a:t>(CIFAR10, CIFAR100)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사용하여 </a:t>
            </a:r>
            <a:r>
              <a:rPr lang="en-US" altLang="ko-KR" sz="2000" dirty="0"/>
              <a:t>QUANOS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테스트하여 효율성 증명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 algn="just">
              <a:buNone/>
            </a:pPr>
            <a:r>
              <a:rPr lang="en-US" altLang="ko-KR" sz="2400" dirty="0">
                <a:sym typeface="Wingdings" pitchFamily="2" charset="2"/>
              </a:rPr>
              <a:t></a:t>
            </a:r>
            <a:r>
              <a:rPr lang="ko-KR" altLang="en-US" sz="2400" dirty="0">
                <a:sym typeface="Wingdings" pitchFamily="2" charset="2"/>
              </a:rPr>
              <a:t>최종적으로 제안하는 기법을 통해 </a:t>
            </a:r>
            <a:r>
              <a:rPr lang="en-US" altLang="ko-KR" sz="2400" dirty="0">
                <a:sym typeface="Wingdings" pitchFamily="2" charset="2"/>
              </a:rPr>
              <a:t>Adversarial attack</a:t>
            </a:r>
            <a:r>
              <a:rPr lang="ko-KR" altLang="en-US" sz="2400" dirty="0">
                <a:sym typeface="Wingdings" pitchFamily="2" charset="2"/>
              </a:rPr>
              <a:t>에 견고할 뿐만 아니라 정확도를 유지하며 모델 크기를 줄였다</a:t>
            </a:r>
            <a:r>
              <a:rPr lang="en-US" altLang="ko-KR" sz="2400" dirty="0">
                <a:sym typeface="Wingdings" pitchFamily="2" charset="2"/>
              </a:rPr>
              <a:t>.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6B558-FF08-4748-AD6B-A5032C1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A1B6D-22B0-4D48-A1B9-44EF1D5C7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600" b="1" dirty="0" err="1">
                <a:solidFill>
                  <a:srgbClr val="002060"/>
                </a:solidFill>
                <a:sym typeface="Wingdings" pitchFamily="2" charset="2"/>
              </a:rPr>
              <a:t>하이브리드</a:t>
            </a:r>
            <a:r>
              <a:rPr lang="ko-KR" altLang="en-US" sz="2600" b="1" dirty="0">
                <a:solidFill>
                  <a:srgbClr val="002060"/>
                </a:solidFill>
                <a:sym typeface="Wingdings" pitchFamily="2" charset="2"/>
              </a:rPr>
              <a:t> 양자화를 통해 </a:t>
            </a:r>
            <a:r>
              <a:rPr lang="en-US" altLang="ko-KR" sz="2600" b="1" dirty="0">
                <a:solidFill>
                  <a:srgbClr val="002060"/>
                </a:solidFill>
                <a:sym typeface="Wingdings" pitchFamily="2" charset="2"/>
              </a:rPr>
              <a:t>Adversarial attack</a:t>
            </a:r>
            <a:r>
              <a:rPr lang="ko-KR" altLang="en-US" sz="2600" b="1" dirty="0">
                <a:solidFill>
                  <a:srgbClr val="002060"/>
                </a:solidFill>
                <a:sym typeface="Wingdings" pitchFamily="2" charset="2"/>
              </a:rPr>
              <a:t>을 방어할 뿐만 아니라 효율적인 에너지 사용과 견고성을 제안</a:t>
            </a:r>
            <a:r>
              <a:rPr lang="en-US" altLang="ko-KR" sz="2600" b="1" dirty="0">
                <a:solidFill>
                  <a:srgbClr val="002060"/>
                </a:solidFill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2200" dirty="0"/>
          </a:p>
          <a:p>
            <a:r>
              <a:rPr lang="ko-KR" altLang="en-US" sz="2200" dirty="0">
                <a:solidFill>
                  <a:srgbClr val="FF0000"/>
                </a:solidFill>
              </a:rPr>
              <a:t>문제 정의</a:t>
            </a:r>
            <a:endParaRPr lang="en-US" altLang="ko-KR" sz="22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solidFill>
                  <a:srgbClr val="002060"/>
                </a:solidFill>
              </a:rPr>
              <a:t>-</a:t>
            </a:r>
            <a:r>
              <a:rPr lang="ko-KR" altLang="en-US" sz="2000" dirty="0"/>
              <a:t>일반적인 </a:t>
            </a:r>
            <a:r>
              <a:rPr lang="en-US" altLang="ko-KR" sz="2000" dirty="0"/>
              <a:t>DNN</a:t>
            </a:r>
            <a:r>
              <a:rPr lang="ko-KR" altLang="en-US" sz="2000" dirty="0"/>
              <a:t>은</a:t>
            </a:r>
            <a:r>
              <a:rPr lang="en-US" altLang="ko-KR" sz="2000" dirty="0"/>
              <a:t> Adversarial attack</a:t>
            </a:r>
            <a:r>
              <a:rPr lang="ko-KR" altLang="en-US" sz="2000" dirty="0"/>
              <a:t> 을 이용해 분류를 잘못하도록 속일 수 있음</a:t>
            </a:r>
            <a:r>
              <a:rPr lang="en-US" altLang="ko-KR" sz="2000" dirty="0"/>
              <a:t>. (Adversarial attack</a:t>
            </a:r>
            <a:r>
              <a:rPr lang="ko-KR" altLang="en-US" sz="2000" dirty="0"/>
              <a:t>에 취약성을 보임</a:t>
            </a:r>
            <a:r>
              <a:rPr lang="en-US" altLang="ko-KR" sz="20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9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solidFill>
                  <a:srgbClr val="002060"/>
                </a:solidFill>
              </a:rPr>
              <a:t>-</a:t>
            </a:r>
            <a:r>
              <a:rPr lang="ko-KR" altLang="en-US" sz="2000" dirty="0"/>
              <a:t>기존에는 </a:t>
            </a:r>
            <a:r>
              <a:rPr lang="en-US" altLang="ko-KR" sz="2000" dirty="0"/>
              <a:t>DNN</a:t>
            </a:r>
            <a:r>
              <a:rPr lang="ko-KR" altLang="en-US" sz="2000" dirty="0"/>
              <a:t>의 모든</a:t>
            </a:r>
            <a:r>
              <a:rPr lang="en-US" altLang="ko-KR" sz="2000" dirty="0"/>
              <a:t> layer</a:t>
            </a:r>
            <a:r>
              <a:rPr lang="ko-KR" altLang="en-US" sz="2000" dirty="0"/>
              <a:t>을 동일한 </a:t>
            </a:r>
            <a:r>
              <a:rPr lang="ko-KR" altLang="en-US" sz="2000" dirty="0" err="1"/>
              <a:t>비트폭으로</a:t>
            </a:r>
            <a:r>
              <a:rPr lang="ko-KR" altLang="en-US" sz="2000" dirty="0"/>
              <a:t> 양자화 하여 각 계층에 효율적인 양자화를 하지 못함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9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sym typeface="Wingdings" pitchFamily="2" charset="2"/>
              </a:rPr>
              <a:t></a:t>
            </a:r>
            <a:r>
              <a:rPr lang="en-US" altLang="ko-KR" sz="2400" dirty="0"/>
              <a:t>(</a:t>
            </a:r>
            <a:r>
              <a:rPr lang="ko-KR" altLang="en-US" sz="2400" dirty="0"/>
              <a:t>각 </a:t>
            </a:r>
            <a:r>
              <a:rPr lang="en-US" altLang="ko-KR" sz="2400" dirty="0"/>
              <a:t>Layer</a:t>
            </a:r>
            <a:r>
              <a:rPr lang="ko-KR" altLang="en-US" sz="2400" dirty="0"/>
              <a:t>별로 </a:t>
            </a:r>
            <a:r>
              <a:rPr lang="en-US" altLang="ko-KR" sz="2400" dirty="0"/>
              <a:t>Adversarial noise</a:t>
            </a:r>
            <a:r>
              <a:rPr lang="ko-KR" altLang="en-US" sz="2400" dirty="0"/>
              <a:t>에 대한 민감도가 다름을 이용한 </a:t>
            </a:r>
            <a:r>
              <a:rPr lang="ko-KR" altLang="en-US" sz="2400" dirty="0" err="1"/>
              <a:t>하이브리드</a:t>
            </a:r>
            <a:r>
              <a:rPr lang="ko-KR" altLang="en-US" sz="2400" dirty="0"/>
              <a:t> 양자화를 통해 비용절감</a:t>
            </a:r>
            <a:r>
              <a:rPr lang="en-US" altLang="ko-KR" sz="2400" dirty="0"/>
              <a:t>, </a:t>
            </a:r>
            <a:r>
              <a:rPr lang="ko-KR" altLang="en-US" sz="2400" dirty="0"/>
              <a:t>더 견고한 모델 생성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3540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976D7-6C31-1746-A0E8-35162267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사전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지식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8D514-940D-4B44-953B-A61FAB000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Adversarial attack (</a:t>
            </a:r>
            <a:r>
              <a:rPr lang="ko-KR" altLang="en-US" dirty="0"/>
              <a:t>적대적 공격</a:t>
            </a:r>
            <a:r>
              <a:rPr lang="en-US" altLang="ko-KR" dirty="0"/>
              <a:t>)</a:t>
            </a:r>
          </a:p>
          <a:p>
            <a:pPr marL="914400" lvl="1" indent="-457200">
              <a:buAutoNum type="arabicPeriod"/>
            </a:pPr>
            <a:r>
              <a:rPr lang="ko-KR" altLang="en-US" dirty="0"/>
              <a:t>양자화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FGSM</a:t>
            </a:r>
          </a:p>
          <a:p>
            <a:pPr marL="914400" lvl="1" indent="-457200">
              <a:buAutoNum type="arabicPeriod"/>
            </a:pPr>
            <a:r>
              <a:rPr lang="en-US" altLang="ko-KR" dirty="0" err="1"/>
              <a:t>BlackBox</a:t>
            </a:r>
            <a:r>
              <a:rPr lang="en-US" altLang="ko-KR" dirty="0"/>
              <a:t> (BB) attack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White-Box (WB) attack</a:t>
            </a:r>
          </a:p>
        </p:txBody>
      </p:sp>
    </p:spTree>
    <p:extLst>
      <p:ext uri="{BB962C8B-B14F-4D97-AF65-F5344CB8AC3E}">
        <p14:creationId xmlns:p14="http://schemas.microsoft.com/office/powerpoint/2010/main" val="94961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BB8BB-78AD-C049-8C10-837A48C0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Adversarial attack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996D9-6A7C-154B-AC89-C69B37A9A2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/>
              <a:t>분류 성능이 매우 우수한 </a:t>
            </a:r>
            <a:r>
              <a:rPr kumimoji="1" lang="en-US" altLang="ko-KR" sz="2400" dirty="0"/>
              <a:t>DNN</a:t>
            </a:r>
            <a:r>
              <a:rPr kumimoji="1" lang="ko-KR" altLang="en-US" sz="2400" dirty="0"/>
              <a:t>을 </a:t>
            </a:r>
            <a:r>
              <a:rPr lang="ko-KR" altLang="en-US" sz="2400" dirty="0"/>
              <a:t>이용한 </a:t>
            </a:r>
            <a:r>
              <a:rPr lang="en-US" altLang="ko-KR" sz="2400" dirty="0"/>
              <a:t>Classifier(</a:t>
            </a:r>
            <a:r>
              <a:rPr lang="ko-KR" altLang="en-US" sz="2400" dirty="0"/>
              <a:t>분류자</a:t>
            </a:r>
            <a:r>
              <a:rPr lang="en-US" altLang="ko-KR" sz="2400" dirty="0"/>
              <a:t>)</a:t>
            </a:r>
            <a:r>
              <a:rPr lang="ko-KR" altLang="en-US" sz="2400" dirty="0"/>
              <a:t>들에게 적대적 교란을 적용할 경우 분류 알고리즘들이 쉽게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오분류가</a:t>
            </a:r>
            <a:r>
              <a:rPr lang="ko-KR" altLang="en-US" sz="2400" dirty="0"/>
              <a:t> 발생할 수 있도록 만드는 것</a:t>
            </a:r>
            <a:r>
              <a:rPr lang="en-US" altLang="ko-KR" sz="2400" dirty="0"/>
              <a:t>.</a:t>
            </a:r>
          </a:p>
          <a:p>
            <a:pPr marL="0" indent="0" algn="just">
              <a:buNone/>
            </a:pPr>
            <a:r>
              <a:rPr lang="en-US" altLang="ko-KR" sz="2400" dirty="0"/>
              <a:t>	(ex. Noise </a:t>
            </a:r>
            <a:r>
              <a:rPr lang="ko-KR" altLang="en-US" sz="2400" dirty="0"/>
              <a:t>섞기</a:t>
            </a:r>
            <a:r>
              <a:rPr lang="en-US" altLang="ko-KR" sz="2400" dirty="0"/>
              <a:t>, </a:t>
            </a:r>
            <a:r>
              <a:rPr lang="ko-KR" altLang="en-US" sz="2400" dirty="0"/>
              <a:t>픽셀에 미세한 변화 주기</a:t>
            </a:r>
            <a:r>
              <a:rPr lang="en-US" altLang="ko-KR" sz="2400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C8533A-EE7C-7742-A6F0-8A3FBD0AB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278" y="2717346"/>
            <a:ext cx="7091444" cy="298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E2D90-E424-5948-B262-A474762A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양자화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752273-3E5E-F245-95CE-967E8EFC6F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정확하고 세밀한 단위로 표현한 </a:t>
            </a:r>
            <a:r>
              <a:rPr lang="ko-KR" altLang="en-US" dirty="0" err="1"/>
              <a:t>입력값을</a:t>
            </a:r>
            <a:r>
              <a:rPr lang="ko-KR" altLang="en-US" dirty="0"/>
              <a:t> 보다 단순화한 단위의 값으로 변환하는 다양한 기술을 포괄적으로 의미하는 용어</a:t>
            </a:r>
            <a:endParaRPr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In DNN</a:t>
            </a:r>
          </a:p>
          <a:p>
            <a:pPr marL="0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정보를 잃지 않고 머신 러닝 모델의 크기를 줄일 수 있어 </a:t>
            </a:r>
            <a:r>
              <a:rPr kumimoji="1" lang="ko-KR" altLang="en-US" dirty="0" err="1"/>
              <a:t>연산량을</a:t>
            </a:r>
            <a:r>
              <a:rPr kumimoji="1" lang="ko-KR" altLang="en-US" dirty="0"/>
              <a:t> 줄이면서 전력 효율성을 향상 시키는 방법 중 하나로 사용됨</a:t>
            </a:r>
            <a:r>
              <a:rPr kumimoji="1" lang="en-US" altLang="ko-KR" dirty="0"/>
              <a:t>.</a:t>
            </a:r>
            <a:endParaRPr kumimoji="1" lang="ko-KR" altLang="en-US" dirty="0"/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53503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61D83-9B0D-854A-A739-E7C162A0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FGSM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6190D2-E163-144A-9D56-DA4ECF0734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Adversarial </a:t>
            </a:r>
            <a:r>
              <a:rPr lang="ko-KR" altLang="en-US" dirty="0"/>
              <a:t>공격방법 중 하나</a:t>
            </a:r>
            <a:r>
              <a:rPr lang="en-US" altLang="ko-KR" dirty="0"/>
              <a:t>. </a:t>
            </a:r>
            <a:r>
              <a:rPr lang="ko-KR" altLang="en-US" dirty="0"/>
              <a:t>이를 이용해 </a:t>
            </a:r>
            <a:r>
              <a:rPr lang="en-US" altLang="ko-KR" dirty="0"/>
              <a:t>Adversarial Example</a:t>
            </a:r>
            <a:r>
              <a:rPr lang="ko-KR" altLang="en-US" dirty="0"/>
              <a:t>을 만들 수 있음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821862-6E1A-9749-91B6-1ECB3B85D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770" y="3241773"/>
            <a:ext cx="5664200" cy="6477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F6FE1A4-03BA-0647-988A-FE1E9EFA222B}"/>
              </a:ext>
            </a:extLst>
          </p:cNvPr>
          <p:cNvSpPr/>
          <p:nvPr/>
        </p:nvSpPr>
        <p:spPr bwMode="auto">
          <a:xfrm>
            <a:off x="4950566" y="3430363"/>
            <a:ext cx="288032" cy="288032"/>
          </a:xfrm>
          <a:prstGeom prst="ellipse">
            <a:avLst/>
          </a:prstGeom>
          <a:noFill/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굴림체" pitchFamily="49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ECF48DD-A883-0B4C-B85D-B46AC660116D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 bwMode="auto">
          <a:xfrm flipH="1">
            <a:off x="5092194" y="3718395"/>
            <a:ext cx="2388" cy="649902"/>
          </a:xfrm>
          <a:prstGeom prst="straightConnector1">
            <a:avLst/>
          </a:prstGeom>
          <a:noFill/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729F12-E0A2-DC4B-88EF-17601B754F92}"/>
              </a:ext>
            </a:extLst>
          </p:cNvPr>
          <p:cNvSpPr txBox="1"/>
          <p:nvPr/>
        </p:nvSpPr>
        <p:spPr>
          <a:xfrm>
            <a:off x="4642144" y="4368297"/>
            <a:ext cx="900100" cy="400110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왜곡의 크기 정량화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836FC87-13D4-7E4A-B018-CA6E05564E65}"/>
              </a:ext>
            </a:extLst>
          </p:cNvPr>
          <p:cNvSpPr/>
          <p:nvPr/>
        </p:nvSpPr>
        <p:spPr bwMode="auto">
          <a:xfrm>
            <a:off x="7074802" y="3358355"/>
            <a:ext cx="324036" cy="352788"/>
          </a:xfrm>
          <a:prstGeom prst="ellipse">
            <a:avLst/>
          </a:prstGeom>
          <a:noFill/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굴림체" pitchFamily="49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02C3161-790A-7B4C-B1D8-C50C069E9A92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 bwMode="auto">
          <a:xfrm>
            <a:off x="7236820" y="3711143"/>
            <a:ext cx="0" cy="656880"/>
          </a:xfrm>
          <a:prstGeom prst="straightConnector1">
            <a:avLst/>
          </a:prstGeom>
          <a:noFill/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470F40-3582-B543-8AEA-E8C6B2733DC7}"/>
              </a:ext>
            </a:extLst>
          </p:cNvPr>
          <p:cNvSpPr txBox="1"/>
          <p:nvPr/>
        </p:nvSpPr>
        <p:spPr>
          <a:xfrm>
            <a:off x="6544141" y="4368023"/>
            <a:ext cx="1385358" cy="400110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매개변수</a:t>
            </a:r>
            <a:endParaRPr kumimoji="1" lang="en-US" altLang="ko-KR" sz="1000" dirty="0"/>
          </a:p>
          <a:p>
            <a:pPr algn="ctr"/>
            <a:r>
              <a:rPr kumimoji="1" lang="en-US" altLang="ko-KR" sz="1000" dirty="0"/>
              <a:t>(</a:t>
            </a:r>
            <a:r>
              <a:rPr kumimoji="1" lang="ko-KR" altLang="en-US" sz="1000" dirty="0"/>
              <a:t>가중치</a:t>
            </a:r>
            <a:r>
              <a:rPr kumimoji="1" lang="en-US" altLang="ko-KR" sz="1000" dirty="0"/>
              <a:t>, </a:t>
            </a:r>
            <a:r>
              <a:rPr kumimoji="1" lang="ko-KR" altLang="en-US" sz="1000" dirty="0"/>
              <a:t>편향 등등</a:t>
            </a:r>
            <a:r>
              <a:rPr kumimoji="1" lang="en-US" altLang="ko-KR" sz="1000" dirty="0"/>
              <a:t>..)</a:t>
            </a:r>
            <a:endParaRPr kumimoji="1" lang="ko-KR" altLang="en-US" sz="10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FF807EA-56F6-6F41-A3E7-1D6E2A965BBA}"/>
              </a:ext>
            </a:extLst>
          </p:cNvPr>
          <p:cNvSpPr/>
          <p:nvPr/>
        </p:nvSpPr>
        <p:spPr bwMode="auto">
          <a:xfrm>
            <a:off x="7817985" y="3437615"/>
            <a:ext cx="731864" cy="352788"/>
          </a:xfrm>
          <a:prstGeom prst="ellipse">
            <a:avLst/>
          </a:prstGeom>
          <a:noFill/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굴림체" pitchFamily="49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4088187-D74D-2543-8841-62608FACA1EE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 bwMode="auto">
          <a:xfrm>
            <a:off x="8183917" y="3790403"/>
            <a:ext cx="0" cy="1110280"/>
          </a:xfrm>
          <a:prstGeom prst="straightConnector1">
            <a:avLst/>
          </a:prstGeom>
          <a:noFill/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9C5953-5D11-CB4E-B07A-DBC4BCE9D816}"/>
              </a:ext>
            </a:extLst>
          </p:cNvPr>
          <p:cNvSpPr txBox="1"/>
          <p:nvPr/>
        </p:nvSpPr>
        <p:spPr>
          <a:xfrm>
            <a:off x="7491238" y="4900683"/>
            <a:ext cx="1385357" cy="400110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입력 </a:t>
            </a:r>
            <a:r>
              <a:rPr kumimoji="1" lang="en-US" altLang="ko-KR" sz="1000" dirty="0"/>
              <a:t>X</a:t>
            </a:r>
            <a:r>
              <a:rPr kumimoji="1" lang="ko-KR" altLang="en-US" sz="1000" dirty="0"/>
              <a:t>에 대한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실제 클래스 레이블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64CDC4-481C-D740-8A9C-755EB2880F9D}"/>
              </a:ext>
            </a:extLst>
          </p:cNvPr>
          <p:cNvSpPr/>
          <p:nvPr/>
        </p:nvSpPr>
        <p:spPr bwMode="auto">
          <a:xfrm>
            <a:off x="4878558" y="3067597"/>
            <a:ext cx="3816424" cy="722806"/>
          </a:xfrm>
          <a:prstGeom prst="rect">
            <a:avLst/>
          </a:prstGeom>
          <a:solidFill>
            <a:srgbClr val="FFFF00">
              <a:alpha val="4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 dirty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굴림체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DAA708-041A-D946-8F9D-881892BF19C9}"/>
              </a:ext>
            </a:extLst>
          </p:cNvPr>
          <p:cNvSpPr txBox="1"/>
          <p:nvPr/>
        </p:nvSpPr>
        <p:spPr>
          <a:xfrm>
            <a:off x="6285671" y="3070323"/>
            <a:ext cx="1041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순 섭동 △</a:t>
            </a:r>
          </a:p>
        </p:txBody>
      </p:sp>
    </p:spTree>
    <p:extLst>
      <p:ext uri="{BB962C8B-B14F-4D97-AF65-F5344CB8AC3E}">
        <p14:creationId xmlns:p14="http://schemas.microsoft.com/office/powerpoint/2010/main" val="237102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C83B6-51A5-7B42-BE41-0E395236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BlackBox</a:t>
            </a:r>
            <a:r>
              <a:rPr kumimoji="1" lang="en-US" altLang="ko-Kore-KR" dirty="0"/>
              <a:t> (BB) attack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66C289-84FC-E045-B053-83B784F233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공격자가 공격 대상 모델의 매개변수에 대한 지식 없이 공격하는 경우</a:t>
            </a:r>
            <a:r>
              <a:rPr lang="en-US" altLang="ko-KR" dirty="0"/>
              <a:t>.</a:t>
            </a:r>
            <a:endParaRPr kumimoji="1" lang="ko-KR" altLang="en-US" dirty="0"/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2407085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612</Words>
  <Application>Microsoft Office PowerPoint</Application>
  <PresentationFormat>와이드스크린</PresentationFormat>
  <Paragraphs>88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CryptoCraft 테마</vt:lpstr>
      <vt:lpstr>제목 테마</vt:lpstr>
      <vt:lpstr>QUANOS- Adversarial Noise Sensitivity Driven Hybrid Quantization of Neural Networks</vt:lpstr>
      <vt:lpstr>PowerPoint 프레젠테이션</vt:lpstr>
      <vt:lpstr>논문 요약</vt:lpstr>
      <vt:lpstr>개요</vt:lpstr>
      <vt:lpstr>사전 지식</vt:lpstr>
      <vt:lpstr>Adversarial attack</vt:lpstr>
      <vt:lpstr>양자화</vt:lpstr>
      <vt:lpstr>FGSM</vt:lpstr>
      <vt:lpstr>BlackBox (BB) attack</vt:lpstr>
      <vt:lpstr>White-Box (WB) attack</vt:lpstr>
      <vt:lpstr>제안 기법</vt:lpstr>
      <vt:lpstr>ANS</vt:lpstr>
      <vt:lpstr>QUANOS</vt:lpstr>
      <vt:lpstr>QUANOS</vt:lpstr>
      <vt:lpstr>검증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 경주</cp:lastModifiedBy>
  <cp:revision>57</cp:revision>
  <dcterms:created xsi:type="dcterms:W3CDTF">2019-03-05T04:29:07Z</dcterms:created>
  <dcterms:modified xsi:type="dcterms:W3CDTF">2021-05-09T15:16:17Z</dcterms:modified>
</cp:coreProperties>
</file>