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58" r:id="rId4"/>
    <p:sldId id="260" r:id="rId5"/>
    <p:sldId id="262" r:id="rId6"/>
    <p:sldId id="263" r:id="rId7"/>
    <p:sldId id="266" r:id="rId8"/>
    <p:sldId id="268" r:id="rId9"/>
    <p:sldId id="267" r:id="rId10"/>
    <p:sldId id="278" r:id="rId11"/>
    <p:sldId id="269" r:id="rId12"/>
    <p:sldId id="271" r:id="rId13"/>
    <p:sldId id="272" r:id="rId14"/>
    <p:sldId id="274" r:id="rId15"/>
    <p:sldId id="277" r:id="rId16"/>
    <p:sldId id="276" r:id="rId17"/>
    <p:sldId id="25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3AA99-7966-45EF-80E0-258C146718B6}" type="datetimeFigureOut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72174-B397-4116-99DE-1C8C60FB47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57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72174-B397-4116-99DE-1C8C60FB477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46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4FE5F-86D6-E212-FF19-5274A95A5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8674FB-A412-EF6B-E2F2-1280308D3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B9177-A074-5B89-9316-A6AC9DCE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3088B-F790-47DC-A003-CB5563F0DB8C}" type="datetime1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88558-8DE8-EF14-4046-0F43E343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7C6BD-38A2-7D42-ABB8-C7F26726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08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C64AD-F499-FA22-E185-9CEC1732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68812A-9D95-12F9-12A5-4D9D1ECC1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13310-9BB4-7ABA-B2EA-324BE948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EF71-CDE6-4F21-B8C9-CE299D9C8D60}" type="datetime1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611D8-DEFC-3393-FFCD-D0268632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20CA7-DB76-2E66-8AB4-13CF31ED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92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2BCA51-52ED-DCE1-4BDC-D24F94062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A0586-D376-4488-D86B-2F3ADF142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ED4EA-6EF3-82B1-0B84-7D8CA911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8C66-D29C-48B9-B664-5D25272CAEE7}" type="datetime1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E6EB4-DBF8-66FA-0C00-9EEA5D7C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7525D-7E96-1ED8-531E-DF4A7452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1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49E17-0835-C205-9465-7E4A28DE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4997A-57B1-D333-5ED1-E2E39724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9A01B-64AE-FCF5-7D45-BCC632D4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EE09B-F85C-489C-9A13-F50BE9B00D3E}" type="datetime1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76536-507B-CDA3-3753-3792C3C4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7110E-99F1-961A-02D9-BBCBDD9B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46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0CFD2-A35C-48F8-5968-22D46B486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5AA2A1-1BFC-0A7B-91A6-71231B02B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08267-F08E-48CF-ABEC-C0988CF6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505B-36DC-4286-B942-F24992A2A8C9}" type="datetime1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75440-6515-A4B6-7953-BB72DFCC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3BFDD7-8E58-E5EA-D7CF-CCD6AEDF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79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A9DEE-54A9-F3F6-22E3-292A7F5C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17BBF-74D0-6C01-225C-1B8E297DB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ADA6B8-F2A1-E327-619E-01AABFC0F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EBB828-E14A-ACBA-AEAA-D2CC2DBE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A773-A0DE-4C04-8801-92694A7472E4}" type="datetime1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403D71-A05E-D8B6-DD6A-89EB0BAD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CFBC3B-15B1-E38D-F868-6D66AD6B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6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84BDD-0CD0-1DFF-7925-4C26E304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4D97FA-6149-BB28-C574-12EFA7471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E4C90A-309D-9B93-BCAF-4FF4F4DB2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789A3C-EE3F-BE1B-408E-5D4F4620A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BD332D-0FE3-A128-8B9B-10D784684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C5AFF3-9EA9-68FB-ACA8-B89E32FD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CEF9-5205-4621-B29F-763C515068FB}" type="datetime1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95C609-1EA1-EB90-CBC0-61B47B72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04BA72-0D46-A17A-CAC6-34F2759C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AA77E-F4FE-6A74-1B44-ECBEF9AE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B34AEA-DA53-CB05-AA77-841BC9323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3677B-0896-4C00-91CA-89A3DDED2830}" type="datetime1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3D36C3-DA44-0DC2-C7FC-A2C2F286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649A08-BF8F-7773-7E7B-848AEC184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85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B0783B-6728-F953-CAB1-C37AE2A4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9380-F862-4802-B7B7-E67AC756E1C2}" type="datetime1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296E70-0CA0-8CB1-F76A-49458B8A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F173D7-448A-508D-0A96-7269EEDB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9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D6282-5CD7-E5C9-C68E-0A55AD5E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7EDB2-131F-9444-25BE-558315740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AEA6DF-EE65-7532-9CA7-EAE503010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0B49EB-4151-CD2D-9F6D-411AC3F2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2BD2-AA05-4FBC-9362-A0C7F49097DE}" type="datetime1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5E066-617A-D575-37BD-03B3F6BB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455D3E-CE00-7735-68B8-F5C36EAB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59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CB55D-DE00-9F75-5960-20399EBA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24BCF9-C8C7-9768-F3F6-1E6CFFCC4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07782-A674-66C2-77B4-29B37A86E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F990B0-DBE8-E707-206C-CC433B47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C629-B5C9-4C79-AC48-88E653A5EF83}" type="datetime1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AA54CA-9B76-6493-C18D-FE83D56E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450C1D-0C54-7A28-FF42-20868B4A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89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777FA8-2D1A-53B0-FF33-AAB388E2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A5498-FE0D-BA4A-13ED-C3FEB6AB9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49F44-A989-33EB-86B4-BCED94609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96D34-CF26-4833-A73B-CE07ADC70546}" type="datetime1">
              <a:rPr lang="ko-KR" altLang="en-US" smtClean="0"/>
              <a:t>2023-12-10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203BC-33E8-765F-0578-2FCBB9F98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D5B54-3626-C368-57E2-2D50A40D6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05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youtu.be/GKLHgWG_tb4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forensic.korea.ac.kr/DFWIKI/index.php/EnCase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hyperlink" Target="https://en.wikipedia.org/wiki/Forensic_Toolki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400131A-F1F9-A480-D390-22D32FD8F424}"/>
              </a:ext>
            </a:extLst>
          </p:cNvPr>
          <p:cNvSpPr/>
          <p:nvPr/>
        </p:nvSpPr>
        <p:spPr>
          <a:xfrm>
            <a:off x="954741" y="1268505"/>
            <a:ext cx="10282517" cy="177949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윈도우 시스템에서의 증거 수집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E3EA62-1B3D-AAD5-9714-0B354CABD5B7}"/>
              </a:ext>
            </a:extLst>
          </p:cNvPr>
          <p:cNvSpPr/>
          <p:nvPr/>
        </p:nvSpPr>
        <p:spPr>
          <a:xfrm>
            <a:off x="2566144" y="4078941"/>
            <a:ext cx="2700619" cy="537880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IT</a:t>
            </a:r>
            <a:r>
              <a:rPr lang="ko-KR" altLang="en-US" sz="20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융합공학부 윤세영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E2456A-0410-986E-4E48-9B74AB1590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151" t="15981" r="22320" b="16692"/>
          <a:stretch/>
        </p:blipFill>
        <p:spPr>
          <a:xfrm>
            <a:off x="954741" y="3455258"/>
            <a:ext cx="1353670" cy="178524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EAB7EF-092E-2A85-786B-67DC420E10EC}"/>
              </a:ext>
            </a:extLst>
          </p:cNvPr>
          <p:cNvSpPr/>
          <p:nvPr/>
        </p:nvSpPr>
        <p:spPr>
          <a:xfrm>
            <a:off x="3357281" y="5240505"/>
            <a:ext cx="5477435" cy="537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유투브 주소</a:t>
            </a:r>
            <a:r>
              <a:rPr lang="en-US" altLang="ko-KR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dirty="0">
                <a:hlinkClick r:id="rId5"/>
              </a:rPr>
              <a:t>https://youtu.be/GKLHgWG_tb4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952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AACE21-B57A-448D-CB6C-295C8559E9D9}"/>
              </a:ext>
            </a:extLst>
          </p:cNvPr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윈도우 레지스트리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F20CB8-8CC2-99B7-515B-3A29E827A2D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z="160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fld>
            <a:endParaRPr lang="ko-KR" altLang="en-US" sz="16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BA4665D-5CCF-5DDC-4576-EDFDD88152DC}"/>
              </a:ext>
            </a:extLst>
          </p:cNvPr>
          <p:cNvGrpSpPr/>
          <p:nvPr/>
        </p:nvGrpSpPr>
        <p:grpSpPr>
          <a:xfrm>
            <a:off x="2169457" y="2607118"/>
            <a:ext cx="3406589" cy="2443442"/>
            <a:chOff x="4392704" y="2319337"/>
            <a:chExt cx="3406589" cy="244344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E4A134A-FD72-D0F2-91E9-E19F2DC6CB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9149" y="2319337"/>
              <a:ext cx="2933700" cy="2219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B53BFE2-EB95-E225-EAA0-9DC157F7ACFD}"/>
                </a:ext>
              </a:extLst>
            </p:cNvPr>
            <p:cNvSpPr/>
            <p:nvPr/>
          </p:nvSpPr>
          <p:spPr>
            <a:xfrm>
              <a:off x="4392704" y="4538662"/>
              <a:ext cx="3406589" cy="2241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EnCase </a:t>
              </a:r>
              <a:r>
                <a:rPr lang="ko-KR" altLang="en-US" sz="12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실행화면</a:t>
              </a: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078B12-678C-1825-D889-74826DFBF870}"/>
              </a:ext>
            </a:extLst>
          </p:cNvPr>
          <p:cNvSpPr/>
          <p:nvPr/>
        </p:nvSpPr>
        <p:spPr>
          <a:xfrm>
            <a:off x="7947210" y="6117758"/>
            <a:ext cx="3406589" cy="350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http://forensic.korea.ac.kr/DFWIKI/index.php/EnCase</a:t>
            </a:r>
            <a:endParaRPr lang="en-US" altLang="ko-KR" sz="1000" dirty="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0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https://en.wikipedia.org/wiki/Forensic_Toolkit</a:t>
            </a:r>
            <a:r>
              <a:rPr lang="en-US" altLang="ko-KR" sz="10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1000" dirty="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F5C3FEA-6B78-8BD4-891E-87082FD2C4B0}"/>
              </a:ext>
            </a:extLst>
          </p:cNvPr>
          <p:cNvGrpSpPr/>
          <p:nvPr/>
        </p:nvGrpSpPr>
        <p:grpSpPr>
          <a:xfrm>
            <a:off x="6615956" y="2592643"/>
            <a:ext cx="3406589" cy="2457917"/>
            <a:chOff x="6551977" y="2557811"/>
            <a:chExt cx="3406589" cy="2457917"/>
          </a:xfrm>
        </p:grpSpPr>
        <p:pic>
          <p:nvPicPr>
            <p:cNvPr id="2052" name="Picture 4" descr="FTK Logo">
              <a:extLst>
                <a:ext uri="{FF2B5EF4-FFF2-40B4-BE49-F238E27FC236}">
                  <a16:creationId xmlns:a16="http://schemas.microsoft.com/office/drawing/2014/main" id="{C4868878-29AC-2AE2-A877-75A549DE69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6954" y="2557811"/>
              <a:ext cx="1596637" cy="2219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18102BB-9A80-2B37-7EC6-A225B60BEB10}"/>
                </a:ext>
              </a:extLst>
            </p:cNvPr>
            <p:cNvSpPr/>
            <p:nvPr/>
          </p:nvSpPr>
          <p:spPr>
            <a:xfrm>
              <a:off x="6551977" y="4791611"/>
              <a:ext cx="3406589" cy="2241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00206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FTK</a:t>
              </a:r>
              <a:endParaRPr lang="ko-KR" altLang="en-US" sz="12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305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AACE21-B57A-448D-CB6C-295C8559E9D9}"/>
              </a:ext>
            </a:extLst>
          </p:cNvPr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프린터 </a:t>
            </a:r>
            <a:r>
              <a:rPr lang="ko-KR" altLang="en-US" sz="2800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스풀링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F20CB8-8CC2-99B7-515B-3A29E827A2D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z="160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fld>
            <a:endParaRPr lang="ko-KR" altLang="en-US" sz="16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3EACF61-2616-1807-DD85-001044326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428999"/>
            <a:ext cx="10515599" cy="27479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프린터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스풀링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(Printer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Spooling)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(PC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프린트를 진행할 경우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PC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 임시파일 형태로 프린트와 관련된 데이터를 저장하고 이를 프린터기에 전송함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.SHD, .SPL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형태로 저장되며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이들을 </a:t>
            </a:r>
            <a:r>
              <a:rPr lang="ko-KR" altLang="en-US" sz="2000" dirty="0" err="1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스풀</a:t>
            </a:r>
            <a:r>
              <a:rPr lang="ko-KR" altLang="en-US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파일</a:t>
            </a:r>
            <a:r>
              <a:rPr lang="en-US" altLang="ko-KR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(Spool File)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이라고 부름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래픽 2" descr="팩스 윤곽선">
            <a:extLst>
              <a:ext uri="{FF2B5EF4-FFF2-40B4-BE49-F238E27FC236}">
                <a16:creationId xmlns:a16="http://schemas.microsoft.com/office/drawing/2014/main" id="{F8945063-13AA-99E3-7B3D-376DE6B8D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8" y="19639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77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AACE21-B57A-448D-CB6C-295C8559E9D9}"/>
              </a:ext>
            </a:extLst>
          </p:cNvPr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메타데이터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F20CB8-8CC2-99B7-515B-3A29E827A2D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z="160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12</a:t>
            </a:fld>
            <a:endParaRPr lang="ko-KR" altLang="en-US" sz="16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3EACF61-2616-1807-DD85-001044326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428999"/>
            <a:ext cx="10515599" cy="27479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메타데이터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 설명해주는 데이터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(ex: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사진의 메타데이터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찍은 시간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이미지 크기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크기 등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만든 날짜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수정된 날짜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액세스한 날짜 등의 정보를 가지고 있음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래픽 2" descr="데이터베이스 단색으로 채워진">
            <a:extLst>
              <a:ext uri="{FF2B5EF4-FFF2-40B4-BE49-F238E27FC236}">
                <a16:creationId xmlns:a16="http://schemas.microsoft.com/office/drawing/2014/main" id="{25B07BB0-F244-1EBF-8D77-27BB98BB3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8" y="1963993"/>
            <a:ext cx="914400" cy="914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609CFA4-4D08-985D-80EF-37D3EC12D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3460" y="1824924"/>
            <a:ext cx="3298866" cy="444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02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AACE21-B57A-448D-CB6C-295C8559E9D9}"/>
              </a:ext>
            </a:extLst>
          </p:cNvPr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썸네일 캐시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F20CB8-8CC2-99B7-515B-3A29E827A2D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z="160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13</a:t>
            </a:fld>
            <a:endParaRPr lang="ko-KR" altLang="en-US" sz="16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3EACF61-2616-1807-DD85-001044326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428999"/>
            <a:ext cx="10515599" cy="27479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썸네일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(thumbnail)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컴퓨터에 있는 사진을 좀 더 쉽게 볼 수 있도록 미리보기 형태로 사진을 작게 만든 것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썸네일 파일은 사용자가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미리보기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윈도우 탐색기에서 선택하면 윈도우가 자동으로 생성함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윈도우 버전에 따라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thumbds.db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혹은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thumbcache.db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라는 이름으로 파일을 생성함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썸네일 파일의 존재 자체가 시스템에서 특정 시점에 사진이 존재했다는 것을 보여줌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래픽 2" descr="이미지 윤곽선">
            <a:extLst>
              <a:ext uri="{FF2B5EF4-FFF2-40B4-BE49-F238E27FC236}">
                <a16:creationId xmlns:a16="http://schemas.microsoft.com/office/drawing/2014/main" id="{EC54B527-F83C-9946-7C5E-046147212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8" y="19647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35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AACE21-B57A-448D-CB6C-295C8559E9D9}"/>
              </a:ext>
            </a:extLst>
          </p:cNvPr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복원 지점과 섀도우 복사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F20CB8-8CC2-99B7-515B-3A29E827A2D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z="160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</a:t>
            </a:fld>
            <a:endParaRPr lang="ko-KR" altLang="en-US" sz="16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3EACF61-2616-1807-DD85-001044326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428999"/>
            <a:ext cx="10515599" cy="27479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복원 지점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정상적으로 동작하던 컴퓨터에 미리 복원 지점을 생성하여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오류가 생겼을 때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문제 발생 이전으로 복원하는 기능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복원 지점의 생성 시기를 이용하여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데이터가 시스템에 언제부터 존재하였는지를 판단할 수 있음</a:t>
            </a:r>
          </a:p>
        </p:txBody>
      </p:sp>
      <p:pic>
        <p:nvPicPr>
          <p:cNvPr id="3" name="그래픽 2" descr="미래 윤곽선">
            <a:extLst>
              <a:ext uri="{FF2B5EF4-FFF2-40B4-BE49-F238E27FC236}">
                <a16:creationId xmlns:a16="http://schemas.microsoft.com/office/drawing/2014/main" id="{8AE7CD42-3EA8-23C2-428D-404FFA6D5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8" y="19639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45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AACE21-B57A-448D-CB6C-295C8559E9D9}"/>
              </a:ext>
            </a:extLst>
          </p:cNvPr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복원 지점과 섀도우 복사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F20CB8-8CC2-99B7-515B-3A29E827A2D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z="160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15</a:t>
            </a:fld>
            <a:endParaRPr lang="ko-KR" altLang="en-US" sz="16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3EACF61-2616-1807-DD85-001044326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428999"/>
            <a:ext cx="10515599" cy="27479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섀도우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(shadow)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복사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복원 지점의 소스 데이터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섀도우 파일을 사용하여 특정 파일이 시간 경과에 따라 어떻게 변화하였는지 증명할 수 있음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2B799A4-D65E-91B4-78F1-3CC165244700}"/>
              </a:ext>
            </a:extLst>
          </p:cNvPr>
          <p:cNvGrpSpPr/>
          <p:nvPr/>
        </p:nvGrpSpPr>
        <p:grpSpPr>
          <a:xfrm>
            <a:off x="5526739" y="1873045"/>
            <a:ext cx="1138518" cy="1096297"/>
            <a:chOff x="5638798" y="1782096"/>
            <a:chExt cx="1138518" cy="1096297"/>
          </a:xfrm>
        </p:grpSpPr>
        <p:pic>
          <p:nvPicPr>
            <p:cNvPr id="6" name="그래픽 5" descr="문서 윤곽선">
              <a:extLst>
                <a:ext uri="{FF2B5EF4-FFF2-40B4-BE49-F238E27FC236}">
                  <a16:creationId xmlns:a16="http://schemas.microsoft.com/office/drawing/2014/main" id="{D608570D-0BA9-9958-CBD9-280C173D8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62916" y="1782096"/>
              <a:ext cx="914400" cy="914400"/>
            </a:xfrm>
            <a:prstGeom prst="rect">
              <a:avLst/>
            </a:prstGeom>
          </p:spPr>
        </p:pic>
        <p:pic>
          <p:nvPicPr>
            <p:cNvPr id="3" name="그래픽 2" descr="문서 윤곽선">
              <a:extLst>
                <a:ext uri="{FF2B5EF4-FFF2-40B4-BE49-F238E27FC236}">
                  <a16:creationId xmlns:a16="http://schemas.microsoft.com/office/drawing/2014/main" id="{7DD3F218-755F-3A1C-AC39-B8EEEAB2A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38798" y="196399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75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AACE21-B57A-448D-CB6C-295C8559E9D9}"/>
              </a:ext>
            </a:extLst>
          </p:cNvPr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링크 파일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F20CB8-8CC2-99B7-515B-3A29E827A2D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z="160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fld>
            <a:endParaRPr lang="ko-KR" altLang="en-US" sz="16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3EACF61-2616-1807-DD85-001044326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428999"/>
            <a:ext cx="10515599" cy="27479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링크 파일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연결로 지정된 파일 및 디렉터리에 접근하여 읽고 쓰는 프로그램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(ex: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바로가기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링크 파일 자체에도 날짜와 시간 정보가 저장되어 있음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6FA5575-530F-D3A9-E786-D22074D0E6FD}"/>
              </a:ext>
            </a:extLst>
          </p:cNvPr>
          <p:cNvGrpSpPr/>
          <p:nvPr/>
        </p:nvGrpSpPr>
        <p:grpSpPr>
          <a:xfrm>
            <a:off x="5638798" y="1963993"/>
            <a:ext cx="914400" cy="914400"/>
            <a:chOff x="5638798" y="1963993"/>
            <a:chExt cx="914400" cy="914400"/>
          </a:xfrm>
        </p:grpSpPr>
        <p:pic>
          <p:nvPicPr>
            <p:cNvPr id="3" name="그래픽 2" descr="용지 윤곽선">
              <a:extLst>
                <a:ext uri="{FF2B5EF4-FFF2-40B4-BE49-F238E27FC236}">
                  <a16:creationId xmlns:a16="http://schemas.microsoft.com/office/drawing/2014/main" id="{B79BC59E-A1B9-08D0-4579-6FECB1197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38798" y="1963993"/>
              <a:ext cx="914400" cy="914400"/>
            </a:xfrm>
            <a:prstGeom prst="rect">
              <a:avLst/>
            </a:prstGeom>
          </p:spPr>
        </p:pic>
        <p:pic>
          <p:nvPicPr>
            <p:cNvPr id="8" name="그래픽 7" descr="섞기 윤곽선">
              <a:extLst>
                <a:ext uri="{FF2B5EF4-FFF2-40B4-BE49-F238E27FC236}">
                  <a16:creationId xmlns:a16="http://schemas.microsoft.com/office/drawing/2014/main" id="{005104DF-ECDB-3191-0E7E-DADCF0DBD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67398" y="2282243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5656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E97C474-1B00-0663-6A48-2A13A4BF69B6}"/>
              </a:ext>
            </a:extLst>
          </p:cNvPr>
          <p:cNvGrpSpPr/>
          <p:nvPr/>
        </p:nvGrpSpPr>
        <p:grpSpPr>
          <a:xfrm>
            <a:off x="4198846" y="1983441"/>
            <a:ext cx="4672852" cy="2891118"/>
            <a:chOff x="3702424" y="1983441"/>
            <a:chExt cx="4672852" cy="289111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D20AB6F-24D7-0266-BEB7-952AA1A84BD8}"/>
                </a:ext>
              </a:extLst>
            </p:cNvPr>
            <p:cNvSpPr/>
            <p:nvPr/>
          </p:nvSpPr>
          <p:spPr>
            <a:xfrm>
              <a:off x="3816723" y="1983441"/>
              <a:ext cx="4558553" cy="28911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800" dirty="0">
                  <a:solidFill>
                    <a:srgbClr val="00206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Q&amp;A</a:t>
              </a:r>
              <a:endParaRPr lang="ko-KR" altLang="en-US" sz="88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A58E3E2-30A7-B5C4-49CE-BD0C7E53A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061" t="13373" r="11286" b="13865"/>
            <a:stretch/>
          </p:blipFill>
          <p:spPr>
            <a:xfrm>
              <a:off x="3702424" y="2765611"/>
              <a:ext cx="1201270" cy="13267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864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7FE5A9-895D-B5FF-C76E-583351F588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74" t="20277" r="17671" b="20025"/>
          <a:stretch/>
        </p:blipFill>
        <p:spPr>
          <a:xfrm>
            <a:off x="7780806" y="2512778"/>
            <a:ext cx="2033468" cy="1832442"/>
          </a:xfrm>
          <a:prstGeom prst="rect">
            <a:avLst/>
          </a:prstGeom>
        </p:spPr>
      </p:pic>
      <p:pic>
        <p:nvPicPr>
          <p:cNvPr id="1026" name="Picture 2" descr="이제 시작이야 디지털 포렌식 대표 이미지">
            <a:extLst>
              <a:ext uri="{FF2B5EF4-FFF2-40B4-BE49-F238E27FC236}">
                <a16:creationId xmlns:a16="http://schemas.microsoft.com/office/drawing/2014/main" id="{DB11D041-EFC1-2640-828D-5E87AB5A8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431" y="1443037"/>
            <a:ext cx="3047138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665686B-0640-2B7C-58F4-3E674E0D3F15}"/>
              </a:ext>
            </a:extLst>
          </p:cNvPr>
          <p:cNvSpPr/>
          <p:nvPr/>
        </p:nvSpPr>
        <p:spPr>
          <a:xfrm>
            <a:off x="1364056" y="2393575"/>
            <a:ext cx="3047138" cy="2070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이제 시작이야</a:t>
            </a:r>
            <a:r>
              <a:rPr lang="en-US" altLang="ko-KR" sz="16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 </a:t>
            </a:r>
            <a:r>
              <a:rPr lang="ko-KR" altLang="en-US" sz="16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디지털 포렌식</a:t>
            </a:r>
            <a:endParaRPr lang="en-US" altLang="ko-KR" sz="16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존 </a:t>
            </a:r>
            <a:r>
              <a:rPr lang="ko-KR" altLang="en-US" sz="1600" dirty="0" err="1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새몬스</a:t>
            </a:r>
            <a:r>
              <a:rPr lang="ko-KR" altLang="en-US" sz="16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저 </a:t>
            </a:r>
            <a:r>
              <a:rPr lang="en-US" altLang="ko-KR" sz="16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ko-KR" altLang="en-US" sz="1600" dirty="0" err="1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김선국</a:t>
            </a:r>
            <a:r>
              <a:rPr lang="ko-KR" altLang="en-US" sz="16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역</a:t>
            </a:r>
            <a:endParaRPr lang="en-US" altLang="ko-KR" sz="16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디지털 포렌식 입문용 도서로 좋음</a:t>
            </a:r>
          </a:p>
        </p:txBody>
      </p:sp>
    </p:spTree>
    <p:extLst>
      <p:ext uri="{BB962C8B-B14F-4D97-AF65-F5344CB8AC3E}">
        <p14:creationId xmlns:p14="http://schemas.microsoft.com/office/powerpoint/2010/main" val="353070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0F0EF6B-9EA9-9281-E3CC-0654300F916C}"/>
              </a:ext>
            </a:extLst>
          </p:cNvPr>
          <p:cNvGrpSpPr/>
          <p:nvPr/>
        </p:nvGrpSpPr>
        <p:grpSpPr>
          <a:xfrm>
            <a:off x="954741" y="1060077"/>
            <a:ext cx="10282517" cy="4737845"/>
            <a:chOff x="952499" y="883024"/>
            <a:chExt cx="10282517" cy="473784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49DA1F8-27AC-ECB5-C894-53BC06994EDE}"/>
                </a:ext>
              </a:extLst>
            </p:cNvPr>
            <p:cNvGrpSpPr/>
            <p:nvPr/>
          </p:nvGrpSpPr>
          <p:grpSpPr>
            <a:xfrm>
              <a:off x="952499" y="2075329"/>
              <a:ext cx="10282517" cy="3545540"/>
              <a:chOff x="952499" y="1609165"/>
              <a:chExt cx="10282517" cy="3545540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97A355BA-8DBD-2ECC-2AEB-18A9035313F9}"/>
                  </a:ext>
                </a:extLst>
              </p:cNvPr>
              <p:cNvSpPr/>
              <p:nvPr/>
            </p:nvSpPr>
            <p:spPr>
              <a:xfrm>
                <a:off x="952499" y="1609165"/>
                <a:ext cx="10282517" cy="770965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삭제된 데이터 찾기</a:t>
                </a: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974DC21C-4392-EE74-1632-1506D7919293}"/>
                  </a:ext>
                </a:extLst>
              </p:cNvPr>
              <p:cNvSpPr/>
              <p:nvPr/>
            </p:nvSpPr>
            <p:spPr>
              <a:xfrm>
                <a:off x="952499" y="2532529"/>
                <a:ext cx="10282517" cy="770965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최대 절전모드 파일</a:t>
                </a: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38E3414-0531-E930-8639-1448772BBCED}"/>
                  </a:ext>
                </a:extLst>
              </p:cNvPr>
              <p:cNvSpPr/>
              <p:nvPr/>
            </p:nvSpPr>
            <p:spPr>
              <a:xfrm>
                <a:off x="952499" y="3455893"/>
                <a:ext cx="10282517" cy="770965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윈도우 레지스트리</a:t>
                </a: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7B8FACE2-C3DE-86C1-4A21-02D939BF8DA5}"/>
                  </a:ext>
                </a:extLst>
              </p:cNvPr>
              <p:cNvSpPr/>
              <p:nvPr/>
            </p:nvSpPr>
            <p:spPr>
              <a:xfrm>
                <a:off x="952499" y="4383740"/>
                <a:ext cx="10282517" cy="770965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프린터 </a:t>
                </a:r>
                <a:r>
                  <a:rPr lang="ko-KR" altLang="en-US" sz="2800" dirty="0" err="1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스풀링</a:t>
                </a:r>
                <a:endParaRPr lang="ko-KR" altLang="en-US" sz="28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7C525CF-024C-C865-1584-0D4825984D7C}"/>
                </a:ext>
              </a:extLst>
            </p:cNvPr>
            <p:cNvSpPr/>
            <p:nvPr/>
          </p:nvSpPr>
          <p:spPr>
            <a:xfrm>
              <a:off x="952499" y="883024"/>
              <a:ext cx="1046630" cy="57374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목차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803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910C4A70-EF45-7D94-8A71-E88DF188F297}"/>
              </a:ext>
            </a:extLst>
          </p:cNvPr>
          <p:cNvGrpSpPr/>
          <p:nvPr/>
        </p:nvGrpSpPr>
        <p:grpSpPr>
          <a:xfrm>
            <a:off x="954740" y="1060077"/>
            <a:ext cx="10282520" cy="4737846"/>
            <a:chOff x="950254" y="1060077"/>
            <a:chExt cx="10282520" cy="473784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7C525CF-024C-C865-1584-0D4825984D7C}"/>
                </a:ext>
              </a:extLst>
            </p:cNvPr>
            <p:cNvSpPr/>
            <p:nvPr/>
          </p:nvSpPr>
          <p:spPr>
            <a:xfrm>
              <a:off x="956985" y="1060077"/>
              <a:ext cx="1046630" cy="57374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목차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440BD40-AC6C-49D5-C9EC-655F84613CD0}"/>
                </a:ext>
              </a:extLst>
            </p:cNvPr>
            <p:cNvGrpSpPr/>
            <p:nvPr/>
          </p:nvGrpSpPr>
          <p:grpSpPr>
            <a:xfrm>
              <a:off x="950254" y="2252381"/>
              <a:ext cx="10282520" cy="3545542"/>
              <a:chOff x="950254" y="2252381"/>
              <a:chExt cx="10282520" cy="3545542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974DC21C-4392-EE74-1632-1506D7919293}"/>
                  </a:ext>
                </a:extLst>
              </p:cNvPr>
              <p:cNvSpPr/>
              <p:nvPr/>
            </p:nvSpPr>
            <p:spPr>
              <a:xfrm>
                <a:off x="950256" y="3175745"/>
                <a:ext cx="10282517" cy="770965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썸네일 캐시</a:t>
                </a: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7B8FACE2-C3DE-86C1-4A21-02D939BF8DA5}"/>
                  </a:ext>
                </a:extLst>
              </p:cNvPr>
              <p:cNvSpPr/>
              <p:nvPr/>
            </p:nvSpPr>
            <p:spPr>
              <a:xfrm>
                <a:off x="950255" y="4099109"/>
                <a:ext cx="10282517" cy="770965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복원 지점과 섀도우 복사</a:t>
                </a: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1351A6A-DB2A-3FCC-A62C-2D807C7A3497}"/>
                  </a:ext>
                </a:extLst>
              </p:cNvPr>
              <p:cNvSpPr/>
              <p:nvPr/>
            </p:nvSpPr>
            <p:spPr>
              <a:xfrm>
                <a:off x="950254" y="5026958"/>
                <a:ext cx="10282517" cy="770965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링크 파일</a:t>
                </a: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056ECB8-35BB-E30D-8897-CBB125167F3F}"/>
                  </a:ext>
                </a:extLst>
              </p:cNvPr>
              <p:cNvSpPr/>
              <p:nvPr/>
            </p:nvSpPr>
            <p:spPr>
              <a:xfrm>
                <a:off x="950257" y="2252381"/>
                <a:ext cx="10282517" cy="770965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2800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메타데이터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882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73A2A7-C74A-D37D-83E0-C3FE77B2A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윈도우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(Windows)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마이크로소프트가 개발한 컴퓨터 운영 체제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데스크톱 시장의 약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70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퍼센트 차지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AACE21-B57A-448D-CB6C-295C8559E9D9}"/>
              </a:ext>
            </a:extLst>
          </p:cNvPr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Introduction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F20CB8-8CC2-99B7-515B-3A29E827A2D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z="160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fld>
            <a:endParaRPr lang="ko-KR" altLang="en-US" sz="16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81F9684-66E0-20CA-82E6-38134579C397}"/>
              </a:ext>
            </a:extLst>
          </p:cNvPr>
          <p:cNvGrpSpPr/>
          <p:nvPr/>
        </p:nvGrpSpPr>
        <p:grpSpPr>
          <a:xfrm>
            <a:off x="3450429" y="3830965"/>
            <a:ext cx="5291140" cy="914400"/>
            <a:chOff x="3519206" y="3947131"/>
            <a:chExt cx="5291140" cy="91440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05AEE18F-7C3F-C32B-22E9-7AAC4915B8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9096" y="4151918"/>
              <a:ext cx="2381250" cy="504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64AF70C-4D09-521E-D2A2-57BE2A45C905}"/>
                </a:ext>
              </a:extLst>
            </p:cNvPr>
            <p:cNvGrpSpPr/>
            <p:nvPr/>
          </p:nvGrpSpPr>
          <p:grpSpPr>
            <a:xfrm>
              <a:off x="3519206" y="3947131"/>
              <a:ext cx="2693895" cy="914400"/>
              <a:chOff x="6961093" y="2971800"/>
              <a:chExt cx="2693895" cy="914400"/>
            </a:xfrm>
          </p:grpSpPr>
          <p:pic>
            <p:nvPicPr>
              <p:cNvPr id="7" name="그래픽 6" descr="컴퓨터 단색으로 채워진">
                <a:extLst>
                  <a:ext uri="{FF2B5EF4-FFF2-40B4-BE49-F238E27FC236}">
                    <a16:creationId xmlns:a16="http://schemas.microsoft.com/office/drawing/2014/main" id="{0D336FEA-9B1C-3621-EDCF-ED54AA6700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740588" y="297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그래픽 8" descr="파일럿 남성 단색으로 채워진">
                <a:extLst>
                  <a:ext uri="{FF2B5EF4-FFF2-40B4-BE49-F238E27FC236}">
                    <a16:creationId xmlns:a16="http://schemas.microsoft.com/office/drawing/2014/main" id="{0CF8F2B5-9BD8-3172-1DDA-AE0B980C32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961093" y="297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1" name="그래픽 10" descr="오른쪽 화살표 단색으로 채워진">
                <a:extLst>
                  <a:ext uri="{FF2B5EF4-FFF2-40B4-BE49-F238E27FC236}">
                    <a16:creationId xmlns:a16="http://schemas.microsoft.com/office/drawing/2014/main" id="{2D6F7813-7F7A-B988-49CA-FC7D11806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8019768" y="3176587"/>
                <a:ext cx="504825" cy="50482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155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73A2A7-C74A-D37D-83E0-C3FE77B2A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741" y="3429000"/>
            <a:ext cx="10515600" cy="26224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카빙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(File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Carving)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저장 매체의 </a:t>
            </a:r>
            <a:r>
              <a:rPr lang="ko-KR" altLang="en-US" sz="2000" dirty="0" err="1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비할당</a:t>
            </a:r>
            <a:r>
              <a:rPr lang="ko-KR" altLang="en-US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영역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이전에 저장되어 있었던 파일을 복구하는 기법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시스템의 파일 메타 정보에 의존하지 않기 때문에 파일 시스템이 존재하지 않거나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고장 난 경우에도 파일 복구가 가능함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AACE21-B57A-448D-CB6C-295C8559E9D9}"/>
              </a:ext>
            </a:extLst>
          </p:cNvPr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삭제된 데이터 찾기 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File Carving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F20CB8-8CC2-99B7-515B-3A29E827A2D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z="160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6</a:t>
            </a:fld>
            <a:endParaRPr lang="ko-KR" altLang="en-US" sz="16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래픽 7" descr="폴더 검색 윤곽선">
            <a:extLst>
              <a:ext uri="{FF2B5EF4-FFF2-40B4-BE49-F238E27FC236}">
                <a16:creationId xmlns:a16="http://schemas.microsoft.com/office/drawing/2014/main" id="{D48070B8-3198-0802-8947-15A6A6778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1963994"/>
            <a:ext cx="914400" cy="9144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B9D5A4-1F51-4371-A6D6-CA052B06C8DC}"/>
              </a:ext>
            </a:extLst>
          </p:cNvPr>
          <p:cNvSpPr/>
          <p:nvPr/>
        </p:nvSpPr>
        <p:spPr>
          <a:xfrm>
            <a:off x="6840071" y="6051456"/>
            <a:ext cx="4513728" cy="164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0" i="0" dirty="0">
                <a:solidFill>
                  <a:srgbClr val="00206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김진국 외 </a:t>
            </a:r>
            <a:r>
              <a:rPr lang="en-US" altLang="ko-KR" sz="1000" b="0" i="0" dirty="0">
                <a:solidFill>
                  <a:srgbClr val="00206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1000" b="0" i="0" dirty="0">
                <a:solidFill>
                  <a:srgbClr val="00206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r>
              <a:rPr lang="en-US" altLang="ko-KR" sz="1000" b="0" i="0" dirty="0">
                <a:solidFill>
                  <a:srgbClr val="00206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 (2008). </a:t>
            </a:r>
            <a:r>
              <a:rPr lang="ko-KR" altLang="en-US" sz="1000" b="0" i="0" dirty="0" err="1">
                <a:solidFill>
                  <a:srgbClr val="00206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파일카빙</a:t>
            </a:r>
            <a:r>
              <a:rPr lang="ko-KR" altLang="en-US" sz="1000" b="0" i="0" dirty="0">
                <a:solidFill>
                  <a:srgbClr val="00206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기법에 관한 연구</a:t>
            </a:r>
            <a:r>
              <a:rPr lang="en-US" altLang="ko-KR" sz="1000" b="0" i="0" dirty="0">
                <a:solidFill>
                  <a:srgbClr val="00206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 </a:t>
            </a:r>
            <a:r>
              <a:rPr lang="ko-KR" altLang="en-US" sz="1000" b="0" i="1" dirty="0" err="1">
                <a:solidFill>
                  <a:srgbClr val="00206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디지털포렌식연구</a:t>
            </a:r>
            <a:r>
              <a:rPr lang="en-US" altLang="ko-KR" sz="1000" b="0" i="0" dirty="0">
                <a:solidFill>
                  <a:srgbClr val="00206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,(2), 19-31.</a:t>
            </a:r>
            <a:endParaRPr lang="ko-KR" altLang="en-US" sz="1000" dirty="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1203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AACE21-B57A-448D-CB6C-295C8559E9D9}"/>
              </a:ext>
            </a:extLst>
          </p:cNvPr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절전모드 파일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(HIBERFIL.SYS)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F20CB8-8CC2-99B7-515B-3A29E827A2D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z="160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fld>
            <a:endParaRPr lang="ko-KR" altLang="en-US" sz="16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3EACF61-2616-1807-DD85-001044326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429001"/>
            <a:ext cx="10515599" cy="27479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대기모드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RAM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존재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전력이 없으면 사라지는 휘발성 메모리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ko-KR" altLang="en-US" sz="2000" dirty="0" err="1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포렌식적으로</a:t>
            </a:r>
            <a:r>
              <a:rPr lang="ko-KR" altLang="en-US" sz="2000" dirty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도움이 되지 않음</a:t>
            </a:r>
            <a:endParaRPr lang="en-US" altLang="ko-KR" sz="20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0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최대 절전모드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하이브리드 절전모드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hiberfil.sys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파일에 저장됨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2" name="그래픽 11" descr="데이터베이스 윤곽선">
            <a:extLst>
              <a:ext uri="{FF2B5EF4-FFF2-40B4-BE49-F238E27FC236}">
                <a16:creationId xmlns:a16="http://schemas.microsoft.com/office/drawing/2014/main" id="{AB38A1CB-D289-3FB5-E6EA-DCDA4052B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8" y="19639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05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AACE21-B57A-448D-CB6C-295C8559E9D9}"/>
              </a:ext>
            </a:extLst>
          </p:cNvPr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최대 절전모드 파일</a:t>
            </a:r>
            <a:r>
              <a:rPr lang="en-US" altLang="ko-KR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(HIBERFIL.SYS)</a:t>
            </a:r>
            <a:endParaRPr lang="ko-KR" altLang="en-US" sz="280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F20CB8-8CC2-99B7-515B-3A29E827A2D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z="160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fld>
            <a:endParaRPr lang="ko-KR" altLang="en-US" sz="16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9FA7E-3CD5-235E-4C41-EF8B1749F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hiberfil.sys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파일은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Windows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운영체제에서 사용되는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Hibernate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기능에 대한 파일로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시스템의 현재 상태를 저장함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00000"/>
              </a:lnSpc>
            </a:pP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E9AF0B-6219-495E-8733-099F5900A22B}"/>
              </a:ext>
            </a:extLst>
          </p:cNvPr>
          <p:cNvSpPr/>
          <p:nvPr/>
        </p:nvSpPr>
        <p:spPr>
          <a:xfrm>
            <a:off x="4778188" y="6024282"/>
            <a:ext cx="6575611" cy="191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방수민</a:t>
            </a:r>
            <a:r>
              <a:rPr lang="en-US" altLang="ko-KR" sz="10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0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외 </a:t>
            </a:r>
            <a:r>
              <a:rPr lang="en-US" altLang="ko-KR" sz="10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7</a:t>
            </a:r>
            <a:r>
              <a:rPr lang="ko-KR" altLang="en-US" sz="10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r>
              <a:rPr lang="en-US" altLang="ko-KR" sz="10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(2021). Windows 10 </a:t>
            </a:r>
            <a:r>
              <a:rPr lang="ko-KR" altLang="en-US" sz="10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내의 </a:t>
            </a:r>
            <a:r>
              <a:rPr lang="en-US" altLang="ko-KR" sz="10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hiberfil.sys </a:t>
            </a:r>
            <a:r>
              <a:rPr lang="ko-KR" altLang="en-US" sz="10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파일에 대한 포렌식 활용 방안</a:t>
            </a:r>
            <a:r>
              <a:rPr lang="en-US" altLang="ko-KR" sz="10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000" dirty="0" err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디지털포렌식연구</a:t>
            </a:r>
            <a:r>
              <a:rPr lang="en-US" altLang="ko-KR" sz="10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15(1), 125-136.</a:t>
            </a:r>
            <a:endParaRPr lang="ko-KR" altLang="en-US" sz="1000" dirty="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F878D6-0203-0EFB-B789-5B75AEE40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922" y="2781078"/>
            <a:ext cx="8748153" cy="283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800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AACE21-B57A-448D-CB6C-295C8559E9D9}"/>
              </a:ext>
            </a:extLst>
          </p:cNvPr>
          <p:cNvSpPr/>
          <p:nvPr/>
        </p:nvSpPr>
        <p:spPr>
          <a:xfrm>
            <a:off x="838200" y="642423"/>
            <a:ext cx="10515599" cy="770965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윈도우 레지스트리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F20CB8-8CC2-99B7-515B-3A29E827A2D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z="1600" smtClean="0">
                <a:solidFill>
                  <a:srgbClr val="00206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</a:t>
            </a:fld>
            <a:endParaRPr lang="ko-KR" altLang="en-US" sz="1600" dirty="0">
              <a:solidFill>
                <a:srgbClr val="00206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3EACF61-2616-1807-DD85-001044326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428999"/>
            <a:ext cx="10515599" cy="27479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레지스트리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설정파일을 위한 데이터베이스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사용자와 시스템 구성의 설정을 관리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레지스트리를 이용하여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검색어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실행된 프로그램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설치된 프로그램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주소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최근 실행한 파일 등을 찾아낼 수 있음</a:t>
            </a:r>
          </a:p>
        </p:txBody>
      </p:sp>
      <p:pic>
        <p:nvPicPr>
          <p:cNvPr id="3" name="그래픽 2" descr="폴더 윤곽선">
            <a:extLst>
              <a:ext uri="{FF2B5EF4-FFF2-40B4-BE49-F238E27FC236}">
                <a16:creationId xmlns:a16="http://schemas.microsoft.com/office/drawing/2014/main" id="{43C304BE-5BD7-ACA9-95EB-3F2682D7B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8" y="19639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7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551</Words>
  <Application>Microsoft Office PowerPoint</Application>
  <PresentationFormat>와이드스크린</PresentationFormat>
  <Paragraphs>96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윤세영</dc:creator>
  <cp:lastModifiedBy>윤세영</cp:lastModifiedBy>
  <cp:revision>177</cp:revision>
  <dcterms:created xsi:type="dcterms:W3CDTF">2023-12-09T10:18:26Z</dcterms:created>
  <dcterms:modified xsi:type="dcterms:W3CDTF">2023-12-10T13:25:46Z</dcterms:modified>
</cp:coreProperties>
</file>