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  <p:sldMasterId id="2147483671" r:id="rId2"/>
  </p:sldMasterIdLst>
  <p:notesMasterIdLst>
    <p:notesMasterId r:id="rId3"/>
  </p:notesMasterIdLst>
  <p:handoutMasterIdLst>
    <p:handoutMasterId r:id="rId4"/>
  </p:handoutMasterIdLst>
  <p:sldIdLst>
    <p:sldId id="269" r:id="rId5"/>
    <p:sldId id="280" r:id="rId6"/>
    <p:sldId id="281" r:id="rId7"/>
    <p:sldId id="282" r:id="rId8"/>
    <p:sldId id="283" r:id="rId9"/>
    <p:sldId id="284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5" r:id="rId18"/>
    <p:sldId id="296" r:id="rId19"/>
    <p:sldId id="297" r:id="rId20"/>
    <p:sldId id="298" r:id="rId21"/>
    <p:sldId id="299" r:id="rId22"/>
    <p:sldId id="300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00" y="6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2022-06-10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2022-06-10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4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Memory Management In OS</a:t>
            </a:r>
            <a:r>
              <a:rPr lang="ko-KR" altLang="en-US"/>
              <a:t> </a:t>
            </a:r>
            <a:r>
              <a:rPr lang="en-US" altLang="ko-KR"/>
              <a:t>(1)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IT</a:t>
            </a:r>
            <a:r>
              <a:rPr lang="ko-KR" altLang="en-US"/>
              <a:t>융합공학부 사이버보안트랙 윤세영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유투브 주소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https://youtu.be/1WPt0IM1s4A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연속 메모리 할당 </a:t>
            </a:r>
            <a:r>
              <a:rPr lang="en-US" altLang="ko-KR"/>
              <a:t>-</a:t>
            </a:r>
            <a:r>
              <a:rPr lang="ko-KR" altLang="en-US"/>
              <a:t> 다중 프로그래밍 환경에서 할당</a:t>
            </a:r>
            <a:endParaRPr lang="ko-KR" altLang="en-US"/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고정 분할 방법</a:t>
            </a:r>
            <a:endParaRPr lang="ko-KR" altLang="en-US" b="1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1482" y="1831154"/>
            <a:ext cx="8089035" cy="4599117"/>
          </a:xfrm>
          <a:prstGeom prst="rect">
            <a:avLst/>
          </a:prstGeom>
        </p:spPr>
      </p:pic>
      <p:cxnSp>
        <p:nvCxnSpPr>
          <p:cNvPr id="6" name=""/>
          <p:cNvCxnSpPr/>
          <p:nvPr/>
        </p:nvCxnSpPr>
        <p:spPr>
          <a:xfrm rot="5400000">
            <a:off x="7057439" y="2365895"/>
            <a:ext cx="752689" cy="16052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6962882" y="1663129"/>
            <a:ext cx="1691533" cy="36379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&lt;</a:t>
            </a:r>
            <a:r>
              <a:rPr lang="ko-KR" altLang="en-US"/>
              <a:t>고정된 크기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8" name=""/>
          <p:cNvSpPr/>
          <p:nvPr/>
        </p:nvSpPr>
        <p:spPr>
          <a:xfrm>
            <a:off x="8775094" y="4092539"/>
            <a:ext cx="920393" cy="4816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연속 메모리 할당 </a:t>
            </a:r>
            <a:r>
              <a:rPr lang="en-US" altLang="ko-KR"/>
              <a:t>-</a:t>
            </a:r>
            <a:r>
              <a:rPr lang="ko-KR" altLang="en-US"/>
              <a:t> 다중 프로그래밍 환경에서 할당</a:t>
            </a:r>
            <a:endParaRPr lang="ko-KR" altLang="en-US"/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고정 분할 방법</a:t>
            </a:r>
            <a:endParaRPr lang="ko-KR" altLang="en-US"/>
          </a:p>
          <a:p>
            <a:pPr>
              <a:defRPr/>
            </a:pPr>
            <a:r>
              <a:rPr lang="ko-KR" altLang="en-US"/>
              <a:t>내부 단편화란</a:t>
            </a:r>
            <a:r>
              <a:rPr lang="en-US" altLang="ko-KR"/>
              <a:t>?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54335" y="1858195"/>
            <a:ext cx="4483329" cy="41048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연속 메모리 할당 </a:t>
            </a:r>
            <a:r>
              <a:rPr lang="en-US" altLang="ko-KR"/>
              <a:t>-</a:t>
            </a:r>
            <a:r>
              <a:rPr lang="ko-KR" altLang="en-US"/>
              <a:t> 다중 프로그래밍 환경에서 할당</a:t>
            </a:r>
            <a:endParaRPr lang="ko-KR" altLang="en-US"/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고정 분할 방법</a:t>
            </a:r>
            <a:r>
              <a:rPr lang="ko-KR" altLang="en-US"/>
              <a:t>에서 분할 크기에 따른 내부 단편화의 변화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99604" y="1920553"/>
            <a:ext cx="8392792" cy="4444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연속 메모리 할당 </a:t>
            </a:r>
            <a:r>
              <a:rPr lang="en-US" altLang="ko-KR"/>
              <a:t>-</a:t>
            </a:r>
            <a:r>
              <a:rPr lang="ko-KR" altLang="en-US"/>
              <a:t> 다중 프로그래밍 환경에서 할당</a:t>
            </a:r>
            <a:endParaRPr lang="ko-KR" altLang="en-US"/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고정 분할 방법</a:t>
            </a:r>
            <a:r>
              <a:rPr lang="ko-KR" altLang="en-US"/>
              <a:t>에서 메모리 보호 예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9927" y="1750851"/>
            <a:ext cx="8232145" cy="4731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연속 메모리 할당 </a:t>
            </a:r>
            <a:r>
              <a:rPr lang="en-US" altLang="ko-KR"/>
              <a:t>-</a:t>
            </a:r>
            <a:r>
              <a:rPr lang="ko-KR" altLang="en-US"/>
              <a:t> 다중 프로그래밍 환경에서 할당</a:t>
            </a:r>
            <a:endParaRPr lang="ko-KR" altLang="en-US"/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가변 분할 방법</a:t>
            </a:r>
            <a:endParaRPr lang="ko-KR" altLang="en-US" b="1"/>
          </a:p>
          <a:p>
            <a:pPr>
              <a:defRPr/>
            </a:pPr>
            <a:r>
              <a:rPr lang="ko-KR" altLang="en-US"/>
              <a:t>고정된 경계를 없애고 각 프로세스가 필요한 만큼 메모리 할당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64422" y="2172805"/>
            <a:ext cx="7663156" cy="4339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연속 메모리 할당 </a:t>
            </a:r>
            <a:r>
              <a:rPr lang="en-US" altLang="ko-KR"/>
              <a:t>-</a:t>
            </a:r>
            <a:r>
              <a:rPr lang="ko-KR" altLang="en-US"/>
              <a:t> 다중 프로그래밍 환경에서 할당</a:t>
            </a:r>
            <a:endParaRPr lang="ko-KR" altLang="en-US"/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가변 분할 방법</a:t>
            </a:r>
            <a:r>
              <a:rPr lang="ko-KR" altLang="en-US"/>
              <a:t>의 예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9789" y="1615040"/>
            <a:ext cx="6292421" cy="50531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연속 메모리 할당 </a:t>
            </a:r>
            <a:r>
              <a:rPr lang="en-US" altLang="ko-KR"/>
              <a:t>-</a:t>
            </a:r>
            <a:r>
              <a:rPr lang="ko-KR" altLang="en-US"/>
              <a:t> 다중 프로그래밍 환경에서 할당</a:t>
            </a:r>
            <a:endParaRPr lang="ko-KR" altLang="en-US"/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가변 분할 방법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최초 적합 방법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95241" y="1480906"/>
            <a:ext cx="6593070" cy="4432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연속 메모리 할당 </a:t>
            </a:r>
            <a:r>
              <a:rPr lang="en-US" altLang="ko-KR"/>
              <a:t>-</a:t>
            </a:r>
            <a:r>
              <a:rPr lang="ko-KR" altLang="en-US"/>
              <a:t> 다중 프로그래밍 환경에서 할당</a:t>
            </a:r>
            <a:endParaRPr lang="ko-KR" altLang="en-US"/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가변 분할 방법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최적 적합 방법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98685" y="1692239"/>
            <a:ext cx="7100746" cy="43404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연속 메모리 할당 </a:t>
            </a:r>
            <a:r>
              <a:rPr lang="en-US" altLang="ko-KR"/>
              <a:t>-</a:t>
            </a:r>
            <a:r>
              <a:rPr lang="ko-KR" altLang="en-US"/>
              <a:t> 다중 프로그래밍 환경에서 할당</a:t>
            </a:r>
            <a:endParaRPr lang="ko-KR" altLang="en-US"/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가변 분할 방법</a:t>
            </a:r>
            <a:endParaRPr lang="ko-KR" altLang="en-US" b="1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최악 적합 방법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19460" y="1502666"/>
            <a:ext cx="6987453" cy="44198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연속 메모리 할당 </a:t>
            </a:r>
            <a:r>
              <a:rPr lang="en-US" altLang="ko-KR"/>
              <a:t>-</a:t>
            </a:r>
            <a:r>
              <a:rPr lang="ko-KR" altLang="en-US"/>
              <a:t> 다중 프로그래밍 환경에서 할당</a:t>
            </a:r>
            <a:endParaRPr lang="ko-KR" altLang="en-US"/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가변 분할 방법</a:t>
            </a:r>
            <a:r>
              <a:rPr lang="ko-KR" altLang="en-US"/>
              <a:t>에서 메모리를 보호하는 과정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1111" y="1832439"/>
            <a:ext cx="9089777" cy="4530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메모리 관리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40000"/>
              </a:lnSpc>
              <a:defRPr/>
            </a:pPr>
            <a:r>
              <a:rPr lang="ko-KR" altLang="en-US"/>
              <a:t>메모리 관리란</a:t>
            </a:r>
            <a:r>
              <a:rPr lang="en-US" altLang="ko-KR"/>
              <a:t>,</a:t>
            </a:r>
            <a:r>
              <a:rPr lang="ko-KR" altLang="en-US"/>
              <a:t> 프로세스들을 위해 메모리를 할당하거나 제거하고, 보호하는 것과 같은 활동을 하는 것이다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lnSpc>
                <a:spcPct val="140000"/>
              </a:lnSpc>
              <a:defRPr/>
            </a:pPr>
            <a:r>
              <a:rPr lang="ko-KR" altLang="en-US"/>
              <a:t>디스크에 있는 프로그램을 실행하려면</a:t>
            </a:r>
            <a:r>
              <a:rPr lang="en-US" altLang="ko-KR"/>
              <a:t>,</a:t>
            </a:r>
            <a:r>
              <a:rPr lang="ko-KR" altLang="en-US"/>
              <a:t> 먼저 메모리에 적재 후 메모리 관리자가 예약된 메모리를 할당해준다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lnSpc>
                <a:spcPct val="140000"/>
              </a:lnSpc>
              <a:defRPr/>
            </a:pPr>
            <a:r>
              <a:rPr lang="ko-KR" altLang="en-US"/>
              <a:t>다중 프로그래밍 시스템에서 여러 프로세스가 메모리에 상주할 수 있도록 운영체제가 동적으로 메모리를 세분화 한다</a:t>
            </a:r>
            <a:r>
              <a:rPr lang="en-US" altLang="ko-KR"/>
              <a:t>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메모리 관리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40000"/>
              </a:lnSpc>
              <a:defRPr/>
            </a:pPr>
            <a:r>
              <a:rPr lang="ko-KR" altLang="en-US" sz="2000"/>
              <a:t>반입(Fetch) : 디스크에서 메모리로 프로세스 반입 시기 결정하는 것</a:t>
            </a:r>
            <a:endParaRPr lang="ko-KR" altLang="en-US" sz="2000"/>
          </a:p>
          <a:p>
            <a:pPr marL="0" lvl="0" indent="0">
              <a:lnSpc>
                <a:spcPct val="140000"/>
              </a:lnSpc>
              <a:buNone/>
              <a:defRPr/>
            </a:pPr>
            <a:r>
              <a:rPr lang="en-US" altLang="ko-KR" sz="1800"/>
              <a:t>-</a:t>
            </a:r>
            <a:r>
              <a:rPr lang="ko-KR" altLang="en-US" sz="1800"/>
              <a:t> 요구 반입 : 운영체제나 시스템 프로그램, 사용자 프로그램 등 참조 요청에 따라 다음에 실행 할 프로세스를 메모리에 적재하는 오래된 방법</a:t>
            </a:r>
            <a:endParaRPr lang="ko-KR" altLang="en-US" sz="1800"/>
          </a:p>
          <a:p>
            <a:pPr marL="0" lvl="0" indent="0">
              <a:lnSpc>
                <a:spcPct val="140000"/>
              </a:lnSpc>
              <a:buNone/>
              <a:defRPr/>
            </a:pPr>
            <a:r>
              <a:rPr lang="en-US" altLang="ko-KR" sz="1800"/>
              <a:t>-</a:t>
            </a:r>
            <a:r>
              <a:rPr lang="ko-KR" altLang="en-US" sz="1800"/>
              <a:t> 예상 반입</a:t>
            </a:r>
            <a:r>
              <a:rPr lang="en-US" altLang="ko-KR" sz="1800"/>
              <a:t>(</a:t>
            </a:r>
            <a:r>
              <a:rPr lang="ko-KR" altLang="en-US" sz="1800"/>
              <a:t>선반입</a:t>
            </a:r>
            <a:r>
              <a:rPr lang="en-US" altLang="ko-KR" sz="1800"/>
              <a:t>)</a:t>
            </a:r>
            <a:r>
              <a:rPr lang="ko-KR" altLang="en-US" sz="1800"/>
              <a:t> : 시스템의 요청을 미리 예측하여 메모리에 적재하는 방법</a:t>
            </a:r>
            <a:endParaRPr lang="ko-KR" altLang="en-US" sz="1800"/>
          </a:p>
          <a:p>
            <a:pPr marL="0" lvl="0" indent="0">
              <a:lnSpc>
                <a:spcPct val="140000"/>
              </a:lnSpc>
              <a:buNone/>
              <a:defRPr/>
            </a:pPr>
            <a:endParaRPr lang="ko-KR" altLang="en-US" sz="2000"/>
          </a:p>
          <a:p>
            <a:pPr lvl="0">
              <a:lnSpc>
                <a:spcPct val="140000"/>
              </a:lnSpc>
              <a:defRPr/>
            </a:pPr>
            <a:r>
              <a:rPr lang="ko-KR" altLang="en-US" sz="2000"/>
              <a:t>배치(Placement) : 디스크에서 반입한 프로세스를 메모리 어느 위치에 저장할 것인지 결정</a:t>
            </a:r>
            <a:endParaRPr lang="ko-KR" altLang="en-US" sz="2000"/>
          </a:p>
          <a:p>
            <a:pPr lvl="0">
              <a:lnSpc>
                <a:spcPct val="140000"/>
              </a:lnSpc>
              <a:defRPr/>
            </a:pPr>
            <a:endParaRPr lang="ko-KR" altLang="en-US" sz="2000"/>
          </a:p>
          <a:p>
            <a:pPr lvl="0">
              <a:lnSpc>
                <a:spcPct val="140000"/>
              </a:lnSpc>
              <a:defRPr/>
            </a:pPr>
            <a:r>
              <a:rPr lang="ko-KR" altLang="en-US" sz="2000"/>
              <a:t>대치(Replacement) : 메모리가 충분하지 않을 때 현재 메모리에 적재된 프로세스 중 제거할 프로세스를 결정하는 교체 방법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메모리의 구조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03316" y="1436383"/>
            <a:ext cx="6785368" cy="4413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매핑이란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논리적 주소</a:t>
            </a:r>
            <a:r>
              <a:rPr lang="en-US" altLang="ko-KR"/>
              <a:t>(</a:t>
            </a:r>
            <a:r>
              <a:rPr lang="ko-KR" altLang="en-US"/>
              <a:t>혹은 가상 주소</a:t>
            </a:r>
            <a:r>
              <a:rPr lang="en-US" altLang="ko-KR"/>
              <a:t>)</a:t>
            </a:r>
            <a:r>
              <a:rPr lang="ko-KR" altLang="en-US"/>
              <a:t>와 물리적 주소의 연결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07229" y="2210978"/>
            <a:ext cx="6177540" cy="3945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메모리 장치의 주소 변환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49109" y="1569841"/>
            <a:ext cx="9493782" cy="37183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중첩</a:t>
            </a:r>
            <a:r>
              <a:rPr lang="en-US" altLang="ko-KR"/>
              <a:t>(Overlay)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40000"/>
              </a:lnSpc>
              <a:defRPr/>
            </a:pPr>
            <a:r>
              <a:rPr lang="ko-KR" altLang="en-US" sz="2500"/>
              <a:t>실행하려는 프로그램이 메모리보다 클 때는 당장 필요하지 않은 프로그램의 일부는 Overlay 영역으로 설정 가능. </a:t>
            </a:r>
            <a:endParaRPr lang="ko-KR" altLang="en-US" sz="2500"/>
          </a:p>
          <a:p>
            <a:pPr lvl="0">
              <a:lnSpc>
                <a:spcPct val="140000"/>
              </a:lnSpc>
              <a:defRPr/>
            </a:pPr>
            <a:r>
              <a:rPr lang="ko-KR" altLang="en-US" sz="2500"/>
              <a:t>운영체제 영역과 메모리의 일부 영역에는 프로그램 실행에 꼭 필요한 명령어와 데이터만 저장, 나머지 중첩 영역에는 필요할 때 호출하는 적재방법</a:t>
            </a:r>
            <a:endParaRPr lang="ko-KR" altLang="en-US" sz="2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43906" y="3621568"/>
            <a:ext cx="5104187" cy="2956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중첩</a:t>
            </a:r>
            <a:r>
              <a:rPr lang="en-US" altLang="ko-KR"/>
              <a:t>(Overlay)</a:t>
            </a:r>
            <a:r>
              <a:rPr lang="ko-KR" altLang="en-US"/>
              <a:t> 예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25468" y="1462819"/>
            <a:ext cx="8541063" cy="47549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Swapping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lnSpc>
                <a:spcPct val="140000"/>
              </a:lnSpc>
              <a:defRPr/>
            </a:pPr>
            <a:r>
              <a:rPr lang="ko-KR" altLang="en-US" sz="2400"/>
              <a:t>프로세서 할당이 끝나고 수행 완료 된 프로세스는 보조기억장치로 보내고(스왑 아웃), 새롭게 시작하는 프로세스는 메모리에 적재(스왑 인). 프로세스는 메모리에 있어야 수행되므로 일시적으로 디스크로 이동했다가 메모리로 돌아와 다시 수행 가능</a:t>
            </a:r>
            <a:endParaRPr lang="ko-KR" altLang="en-US" sz="24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30870" y="2932844"/>
            <a:ext cx="6930260" cy="3560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338</ep:Words>
  <ep:PresentationFormat>와이드스크린</ep:PresentationFormat>
  <ep:Paragraphs>49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ep:HeadingPairs>
  <ep:TitlesOfParts>
    <vt:vector size="22" baseType="lpstr">
      <vt:lpstr>CryptoCraft 테마</vt:lpstr>
      <vt:lpstr>제목 테마</vt:lpstr>
      <vt:lpstr>Memory Management In OS (1)</vt:lpstr>
      <vt:lpstr>메모리 관리</vt:lpstr>
      <vt:lpstr>메모리 관리</vt:lpstr>
      <vt:lpstr>메모리의 구조</vt:lpstr>
      <vt:lpstr>매핑이란?</vt:lpstr>
      <vt:lpstr>메모리 장치의 주소 변환</vt:lpstr>
      <vt:lpstr>중첩(Overlay)</vt:lpstr>
      <vt:lpstr>중첩(Overlay) 예</vt:lpstr>
      <vt:lpstr>Swapping</vt:lpstr>
      <vt:lpstr>연속 메모리 할당 - 다중 프로그래밍 환경에서 할당</vt:lpstr>
      <vt:lpstr>연속 메모리 할당 - 다중 프로그래밍 환경에서 할당</vt:lpstr>
      <vt:lpstr>연속 메모리 할당 - 다중 프로그래밍 환경에서 할당</vt:lpstr>
      <vt:lpstr>연속 메모리 할당 - 다중 프로그래밍 환경에서 할당</vt:lpstr>
      <vt:lpstr>연속 메모리 할당 - 다중 프로그래밍 환경에서 할당</vt:lpstr>
      <vt:lpstr>연속 메모리 할당 - 다중 프로그래밍 환경에서 할당</vt:lpstr>
      <vt:lpstr>연속 메모리 할당 - 다중 프로그래밍 환경에서 할당</vt:lpstr>
      <vt:lpstr>연속 메모리 할당 - 다중 프로그래밍 환경에서 할당</vt:lpstr>
      <vt:lpstr>연속 메모리 할당 - 다중 프로그래밍 환경에서 할당</vt:lpstr>
      <vt:lpstr>연속 메모리 할당 - 다중 프로그래밍 환경에서 할당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82109</cp:lastModifiedBy>
  <dcterms:modified xsi:type="dcterms:W3CDTF">2022-06-09T15:21:31.000</dcterms:modified>
  <cp:revision>180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