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16"/>
  </p:notesMasterIdLst>
  <p:handoutMasterIdLst>
    <p:handoutMasterId r:id="rId17"/>
  </p:handoutMasterIdLst>
  <p:sldIdLst>
    <p:sldId id="269" r:id="rId3"/>
    <p:sldId id="275" r:id="rId4"/>
    <p:sldId id="280" r:id="rId5"/>
    <p:sldId id="291" r:id="rId6"/>
    <p:sldId id="294" r:id="rId7"/>
    <p:sldId id="293" r:id="rId8"/>
    <p:sldId id="301" r:id="rId9"/>
    <p:sldId id="302" r:id="rId10"/>
    <p:sldId id="307" r:id="rId11"/>
    <p:sldId id="303" r:id="rId12"/>
    <p:sldId id="308" r:id="rId13"/>
    <p:sldId id="309" r:id="rId14"/>
    <p:sldId id="274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  <a:srgbClr val="9999FF"/>
    <a:srgbClr val="B47C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17" autoAdjust="0"/>
    <p:restoredTop sz="80672" autoAdjust="0"/>
  </p:normalViewPr>
  <p:slideViewPr>
    <p:cSldViewPr snapToGrid="0">
      <p:cViewPr varScale="1">
        <p:scale>
          <a:sx n="90" d="100"/>
          <a:sy n="90" d="100"/>
        </p:scale>
        <p:origin x="1560" y="6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2022-04-25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2022-04-25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9595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32451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36816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45607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0513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1200" dirty="0">
              <a:sym typeface="Wingdings" panose="05000000000000000000" pitchFamily="2" charset="2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70051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27271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02909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14580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76593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82192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6" y="6195047"/>
            <a:ext cx="3026852" cy="64278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0202" y="6215220"/>
            <a:ext cx="1311798" cy="64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>
            <a:cxnSpLocks/>
          </p:cNvCxnSpPr>
          <p:nvPr userDrawn="1"/>
        </p:nvCxnSpPr>
        <p:spPr>
          <a:xfrm>
            <a:off x="4863597" y="2208981"/>
            <a:ext cx="199407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055592" y="1691017"/>
            <a:ext cx="1007185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1055592" y="2606858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1055592" y="3526039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1055593" y="4441880"/>
            <a:ext cx="10071849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1" name="모서리가 둥근 직사각형 19">
            <a:extLst>
              <a:ext uri="{FF2B5EF4-FFF2-40B4-BE49-F238E27FC236}">
                <a16:creationId xmlns:a16="http://schemas.microsoft.com/office/drawing/2014/main" id="{9A1001AF-7C71-4701-94B0-3772F84D3418}"/>
              </a:ext>
            </a:extLst>
          </p:cNvPr>
          <p:cNvSpPr/>
          <p:nvPr userDrawn="1"/>
        </p:nvSpPr>
        <p:spPr>
          <a:xfrm>
            <a:off x="1064556" y="1691018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9">
            <a:extLst>
              <a:ext uri="{FF2B5EF4-FFF2-40B4-BE49-F238E27FC236}">
                <a16:creationId xmlns:a16="http://schemas.microsoft.com/office/drawing/2014/main" id="{D9E18A4C-9D39-4312-9D41-EA0FA0703DAD}"/>
              </a:ext>
            </a:extLst>
          </p:cNvPr>
          <p:cNvSpPr/>
          <p:nvPr userDrawn="1"/>
        </p:nvSpPr>
        <p:spPr>
          <a:xfrm>
            <a:off x="1064556" y="26036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9">
            <a:extLst>
              <a:ext uri="{FF2B5EF4-FFF2-40B4-BE49-F238E27FC236}">
                <a16:creationId xmlns:a16="http://schemas.microsoft.com/office/drawing/2014/main" id="{DD43020D-DDFD-4ED7-A112-51545002358E}"/>
              </a:ext>
            </a:extLst>
          </p:cNvPr>
          <p:cNvSpPr/>
          <p:nvPr userDrawn="1"/>
        </p:nvSpPr>
        <p:spPr>
          <a:xfrm>
            <a:off x="1064556" y="3532617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9">
            <a:extLst>
              <a:ext uri="{FF2B5EF4-FFF2-40B4-BE49-F238E27FC236}">
                <a16:creationId xmlns:a16="http://schemas.microsoft.com/office/drawing/2014/main" id="{7B5C337D-B310-4C62-8229-6DD25DC8C899}"/>
              </a:ext>
            </a:extLst>
          </p:cNvPr>
          <p:cNvSpPr/>
          <p:nvPr userDrawn="1"/>
        </p:nvSpPr>
        <p:spPr>
          <a:xfrm>
            <a:off x="1064556" y="44452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rgbClr val="2E75B6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rgbClr val="2E75B6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cyDdqHxSsbo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4000" b="0" kern="12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하이퍼레저</a:t>
            </a:r>
            <a:r>
              <a:rPr lang="ko-KR" altLang="en-US" sz="4000" b="0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함초롬돋움" panose="020B0604000101010101" pitchFamily="50" charset="-127"/>
              </a:rPr>
              <a:t> 패브릭</a:t>
            </a:r>
            <a:r>
              <a:rPr lang="en-US" altLang="ko-KR" sz="4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: </a:t>
            </a:r>
            <a:r>
              <a:rPr lang="ko-KR" altLang="en-US" sz="4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이론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>
                <a:hlinkClick r:id="rId3"/>
              </a:rPr>
              <a:t>https://youtu.be/cyDdqHxSsbo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4D2EF6-B52F-491A-B50F-D4A04A35B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세부 동작 과정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ADD6A8E-A5CC-4AEC-BE2A-ED18229093B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  <a:buAutoNum type="arabicParenBoth"/>
            </a:pPr>
            <a:r>
              <a:rPr lang="en-US" altLang="ko-KR" sz="1600" dirty="0"/>
              <a:t>Transaction Proposal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AutoNum type="arabicParenBoth"/>
            </a:pPr>
            <a:r>
              <a:rPr lang="en-US" altLang="ko-KR" sz="1600" dirty="0"/>
              <a:t>Proposal</a:t>
            </a:r>
            <a:r>
              <a:rPr lang="ko-KR" altLang="en-US" sz="1600" dirty="0"/>
              <a:t> </a:t>
            </a:r>
            <a:r>
              <a:rPr lang="en-US" altLang="ko-KR" sz="1600" dirty="0"/>
              <a:t>Response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AutoNum type="arabicParenBoth"/>
            </a:pPr>
            <a:r>
              <a:rPr lang="en-US" altLang="ko-KR" sz="1600" b="1" dirty="0"/>
              <a:t>Submit Transaction</a:t>
            </a:r>
            <a:br>
              <a:rPr lang="en-US" altLang="ko-KR" sz="1600" dirty="0"/>
            </a:br>
            <a:r>
              <a:rPr lang="en-US" altLang="ko-KR" sz="1600" dirty="0">
                <a:sym typeface="Wingdings" panose="05000000000000000000" pitchFamily="2" charset="2"/>
              </a:rPr>
              <a:t> </a:t>
            </a:r>
            <a:r>
              <a:rPr lang="ko-KR" altLang="en-US" sz="1600" dirty="0"/>
              <a:t>클라이언트가 </a:t>
            </a:r>
            <a:r>
              <a:rPr lang="en-US" altLang="ko-KR" sz="1600" dirty="0"/>
              <a:t>Endorsing Peer</a:t>
            </a:r>
            <a:r>
              <a:rPr lang="ko-KR" altLang="en-US" sz="1600" dirty="0"/>
              <a:t>들의 서명 확인</a:t>
            </a:r>
            <a:br>
              <a:rPr lang="en-US" altLang="ko-KR" sz="1600" dirty="0"/>
            </a:br>
            <a:r>
              <a:rPr lang="en-US" altLang="ko-KR" sz="1600" dirty="0">
                <a:sym typeface="Wingdings" panose="05000000000000000000" pitchFamily="2" charset="2"/>
              </a:rPr>
              <a:t> </a:t>
            </a:r>
            <a:r>
              <a:rPr lang="ko-KR" altLang="en-US" sz="1600" dirty="0">
                <a:sym typeface="Wingdings" panose="05000000000000000000" pitchFamily="2" charset="2"/>
              </a:rPr>
              <a:t>각 </a:t>
            </a:r>
            <a:r>
              <a:rPr lang="en-US" altLang="ko-KR" sz="1600" dirty="0">
                <a:sym typeface="Wingdings" panose="05000000000000000000" pitchFamily="2" charset="2"/>
              </a:rPr>
              <a:t>peer</a:t>
            </a:r>
            <a:r>
              <a:rPr lang="ko-KR" altLang="en-US" sz="1600" dirty="0">
                <a:sym typeface="Wingdings" panose="05000000000000000000" pitchFamily="2" charset="2"/>
              </a:rPr>
              <a:t>들로부터 수신한 </a:t>
            </a:r>
            <a:r>
              <a:rPr lang="en-US" altLang="ko-KR" sz="1600" dirty="0">
                <a:sym typeface="Wingdings" panose="05000000000000000000" pitchFamily="2" charset="2"/>
              </a:rPr>
              <a:t>proposal response</a:t>
            </a:r>
            <a:r>
              <a:rPr lang="ko-KR" altLang="en-US" sz="1600" dirty="0">
                <a:sym typeface="Wingdings" panose="05000000000000000000" pitchFamily="2" charset="2"/>
              </a:rPr>
              <a:t>를 비교 및 검증</a:t>
            </a:r>
            <a:br>
              <a:rPr lang="en-US" altLang="ko-KR" sz="1600" dirty="0">
                <a:sym typeface="Wingdings" panose="05000000000000000000" pitchFamily="2" charset="2"/>
              </a:rPr>
            </a:br>
            <a:r>
              <a:rPr lang="en-US" altLang="ko-KR" sz="1600" dirty="0">
                <a:sym typeface="Wingdings" panose="05000000000000000000" pitchFamily="2" charset="2"/>
              </a:rPr>
              <a:t> Proposal</a:t>
            </a:r>
            <a:r>
              <a:rPr lang="ko-KR" altLang="en-US" sz="1600" dirty="0">
                <a:sym typeface="Wingdings" panose="05000000000000000000" pitchFamily="2" charset="2"/>
              </a:rPr>
              <a:t>과 </a:t>
            </a:r>
            <a:r>
              <a:rPr lang="en-US" altLang="ko-KR" sz="1600" dirty="0">
                <a:sym typeface="Wingdings" panose="05000000000000000000" pitchFamily="2" charset="2"/>
              </a:rPr>
              <a:t>proposal message</a:t>
            </a:r>
            <a:r>
              <a:rPr lang="ko-KR" altLang="en-US" sz="1600" dirty="0">
                <a:sym typeface="Wingdings" panose="05000000000000000000" pitchFamily="2" charset="2"/>
              </a:rPr>
              <a:t>가 담긴 트랜잭션을 </a:t>
            </a:r>
            <a:r>
              <a:rPr lang="en-US" altLang="ko-KR" sz="1600" dirty="0">
                <a:sym typeface="Wingdings" panose="05000000000000000000" pitchFamily="2" charset="2"/>
              </a:rPr>
              <a:t>OSN</a:t>
            </a:r>
            <a:r>
              <a:rPr lang="ko-KR" altLang="en-US" sz="1600" dirty="0">
                <a:sym typeface="Wingdings" panose="05000000000000000000" pitchFamily="2" charset="2"/>
              </a:rPr>
              <a:t>에게 전송</a:t>
            </a:r>
            <a:endParaRPr lang="en-US" altLang="ko-KR" sz="1600" dirty="0">
              <a:sym typeface="Wingdings" panose="05000000000000000000" pitchFamily="2" charset="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AutoNum type="arabicParenBoth"/>
            </a:pPr>
            <a:r>
              <a:rPr lang="en-US" altLang="ko-KR" sz="1600" dirty="0"/>
              <a:t>Order Transaction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AutoNum type="arabicParenBoth"/>
            </a:pPr>
            <a:r>
              <a:rPr lang="en-US" altLang="ko-KR" sz="1600" dirty="0"/>
              <a:t>Ledger Commit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D286A67C-8451-4FC6-89D5-CAE0E1ED7B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ECEBE39-F1DA-408C-844D-AB6F0AEABD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5171" y="1665235"/>
            <a:ext cx="3870766" cy="3698142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6F0290AE-1D17-45E2-81F2-FEB8C31B924D}"/>
              </a:ext>
            </a:extLst>
          </p:cNvPr>
          <p:cNvSpPr/>
          <p:nvPr/>
        </p:nvSpPr>
        <p:spPr>
          <a:xfrm>
            <a:off x="9392433" y="2852034"/>
            <a:ext cx="237507" cy="23750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57127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4D2EF6-B52F-491A-B50F-D4A04A35B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세부 동작 과정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ADD6A8E-A5CC-4AEC-BE2A-ED18229093B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  <a:buAutoNum type="arabicParenBoth"/>
            </a:pPr>
            <a:r>
              <a:rPr lang="en-US" altLang="ko-KR" sz="1600" dirty="0"/>
              <a:t>Transaction Proposal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AutoNum type="arabicParenBoth"/>
            </a:pPr>
            <a:r>
              <a:rPr lang="en-US" altLang="ko-KR" sz="1600" dirty="0"/>
              <a:t>Proposal</a:t>
            </a:r>
            <a:r>
              <a:rPr lang="ko-KR" altLang="en-US" sz="1600" dirty="0"/>
              <a:t> </a:t>
            </a:r>
            <a:r>
              <a:rPr lang="en-US" altLang="ko-KR" sz="1600" dirty="0"/>
              <a:t>Response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AutoNum type="arabicParenBoth"/>
            </a:pPr>
            <a:r>
              <a:rPr lang="en-US" altLang="ko-KR" sz="1600" dirty="0"/>
              <a:t>Submit Transaction</a:t>
            </a:r>
            <a:endParaRPr lang="en-US" altLang="ko-KR" sz="1600" dirty="0">
              <a:sym typeface="Wingdings" panose="05000000000000000000" pitchFamily="2" charset="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AutoNum type="arabicParenBoth"/>
            </a:pPr>
            <a:r>
              <a:rPr lang="en-US" altLang="ko-KR" sz="1600" b="1" dirty="0"/>
              <a:t>Order Transaction</a:t>
            </a:r>
            <a:br>
              <a:rPr lang="en-US" altLang="ko-KR" sz="1600" dirty="0"/>
            </a:br>
            <a:r>
              <a:rPr lang="en-US" altLang="ko-KR" sz="1600" dirty="0">
                <a:sym typeface="Wingdings" panose="05000000000000000000" pitchFamily="2" charset="2"/>
              </a:rPr>
              <a:t> </a:t>
            </a:r>
            <a:r>
              <a:rPr lang="ko-KR" altLang="en-US" sz="1600" dirty="0">
                <a:sym typeface="Wingdings" panose="05000000000000000000" pitchFamily="2" charset="2"/>
              </a:rPr>
              <a:t>트랜잭션 정렬 후</a:t>
            </a:r>
            <a:r>
              <a:rPr lang="en-US" altLang="ko-KR" sz="1600" dirty="0">
                <a:sym typeface="Wingdings" panose="05000000000000000000" pitchFamily="2" charset="2"/>
              </a:rPr>
              <a:t>, </a:t>
            </a:r>
            <a:r>
              <a:rPr lang="ko-KR" altLang="en-US" sz="1600" dirty="0">
                <a:sym typeface="Wingdings" panose="05000000000000000000" pitchFamily="2" charset="2"/>
              </a:rPr>
              <a:t>블록 생성</a:t>
            </a:r>
            <a:br>
              <a:rPr lang="en-US" altLang="ko-KR" sz="1600" dirty="0">
                <a:sym typeface="Wingdings" panose="05000000000000000000" pitchFamily="2" charset="2"/>
              </a:rPr>
            </a:br>
            <a:r>
              <a:rPr lang="en-US" altLang="ko-KR" sz="1600" dirty="0">
                <a:sym typeface="Wingdings" panose="05000000000000000000" pitchFamily="2" charset="2"/>
              </a:rPr>
              <a:t> </a:t>
            </a:r>
            <a:r>
              <a:rPr lang="ko-KR" altLang="en-US" sz="1600" dirty="0">
                <a:sym typeface="Wingdings" panose="05000000000000000000" pitchFamily="2" charset="2"/>
              </a:rPr>
              <a:t>각 채널의 </a:t>
            </a:r>
            <a:r>
              <a:rPr lang="en-US" altLang="ko-KR" sz="1600" dirty="0">
                <a:sym typeface="Wingdings" panose="05000000000000000000" pitchFamily="2" charset="2"/>
              </a:rPr>
              <a:t>committing peer</a:t>
            </a:r>
            <a:r>
              <a:rPr lang="ko-KR" altLang="en-US" sz="1600" dirty="0">
                <a:sym typeface="Wingdings" panose="05000000000000000000" pitchFamily="2" charset="2"/>
              </a:rPr>
              <a:t>들에게 블록 전송</a:t>
            </a:r>
            <a:endParaRPr lang="en-US" altLang="ko-KR" sz="16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AutoNum type="arabicParenBoth"/>
            </a:pPr>
            <a:r>
              <a:rPr lang="en-US" altLang="ko-KR" sz="1600" dirty="0"/>
              <a:t>Ledger Commit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D286A67C-8451-4FC6-89D5-CAE0E1ED7B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ECEBE39-F1DA-408C-844D-AB6F0AEABD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5171" y="1665235"/>
            <a:ext cx="3870766" cy="3698142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16ED7AFF-4361-461D-8391-5EA5D5159614}"/>
              </a:ext>
            </a:extLst>
          </p:cNvPr>
          <p:cNvSpPr/>
          <p:nvPr/>
        </p:nvSpPr>
        <p:spPr>
          <a:xfrm>
            <a:off x="9389420" y="4052184"/>
            <a:ext cx="237507" cy="23750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32549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4D2EF6-B52F-491A-B50F-D4A04A35B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세부 동작 과정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ADD6A8E-A5CC-4AEC-BE2A-ED18229093B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  <a:buAutoNum type="arabicParenBoth"/>
            </a:pPr>
            <a:r>
              <a:rPr lang="en-US" altLang="ko-KR" sz="1600" dirty="0"/>
              <a:t>Transaction Proposal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AutoNum type="arabicParenBoth"/>
            </a:pPr>
            <a:r>
              <a:rPr lang="en-US" altLang="ko-KR" sz="1600" dirty="0"/>
              <a:t>Proposal</a:t>
            </a:r>
            <a:r>
              <a:rPr lang="ko-KR" altLang="en-US" sz="1600" dirty="0"/>
              <a:t> </a:t>
            </a:r>
            <a:r>
              <a:rPr lang="en-US" altLang="ko-KR" sz="1600" dirty="0"/>
              <a:t>Response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AutoNum type="arabicParenBoth"/>
            </a:pPr>
            <a:r>
              <a:rPr lang="en-US" altLang="ko-KR" sz="1600" dirty="0"/>
              <a:t>Submit Transaction</a:t>
            </a:r>
            <a:endParaRPr lang="en-US" altLang="ko-KR" sz="1600" dirty="0">
              <a:sym typeface="Wingdings" panose="05000000000000000000" pitchFamily="2" charset="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AutoNum type="arabicParenBoth"/>
            </a:pPr>
            <a:r>
              <a:rPr lang="en-US" altLang="ko-KR" sz="1600" dirty="0"/>
              <a:t>Order Transaction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AutoNum type="arabicParenBoth"/>
            </a:pPr>
            <a:r>
              <a:rPr lang="en-US" altLang="ko-KR" sz="1600" b="1" dirty="0"/>
              <a:t>Ledger Commit</a:t>
            </a:r>
            <a:br>
              <a:rPr lang="en-US" altLang="ko-KR" sz="1600" dirty="0"/>
            </a:br>
            <a:r>
              <a:rPr lang="en-US" altLang="ko-KR" sz="1600" dirty="0">
                <a:sym typeface="Wingdings" panose="05000000000000000000" pitchFamily="2" charset="2"/>
              </a:rPr>
              <a:t> </a:t>
            </a:r>
            <a:r>
              <a:rPr lang="ko-KR" altLang="en-US" sz="1600" dirty="0">
                <a:sym typeface="Wingdings" panose="05000000000000000000" pitchFamily="2" charset="2"/>
              </a:rPr>
              <a:t>트랜잭션 유효성을 검사</a:t>
            </a:r>
            <a:br>
              <a:rPr lang="en-US" altLang="ko-KR" sz="1600" dirty="0">
                <a:sym typeface="Wingdings" panose="05000000000000000000" pitchFamily="2" charset="2"/>
              </a:rPr>
            </a:br>
            <a:r>
              <a:rPr lang="en-US" altLang="ko-KR" sz="1600" dirty="0">
                <a:sym typeface="Wingdings" panose="05000000000000000000" pitchFamily="2" charset="2"/>
              </a:rPr>
              <a:t> </a:t>
            </a:r>
            <a:r>
              <a:rPr lang="ko-KR" altLang="en-US" sz="1600" dirty="0">
                <a:sym typeface="Wingdings" panose="05000000000000000000" pitchFamily="2" charset="2"/>
              </a:rPr>
              <a:t>검증된 트랜잭션은 원장에 추가 후</a:t>
            </a:r>
            <a:r>
              <a:rPr lang="en-US" altLang="ko-KR" sz="1600" dirty="0">
                <a:sym typeface="Wingdings" panose="05000000000000000000" pitchFamily="2" charset="2"/>
              </a:rPr>
              <a:t>, </a:t>
            </a:r>
            <a:r>
              <a:rPr lang="ko-KR" altLang="en-US" sz="1600" dirty="0">
                <a:sym typeface="Wingdings" panose="05000000000000000000" pitchFamily="2" charset="2"/>
              </a:rPr>
              <a:t>클라이언트에게 결과 전송</a:t>
            </a:r>
            <a:br>
              <a:rPr lang="en-US" altLang="ko-KR" sz="1600" dirty="0">
                <a:sym typeface="Wingdings" panose="05000000000000000000" pitchFamily="2" charset="2"/>
              </a:rPr>
            </a:br>
            <a:r>
              <a:rPr lang="en-US" altLang="ko-KR" sz="1600" dirty="0">
                <a:sym typeface="Wingdings" panose="05000000000000000000" pitchFamily="2" charset="2"/>
              </a:rPr>
              <a:t> </a:t>
            </a:r>
            <a:r>
              <a:rPr lang="ko-KR" altLang="en-US" sz="1600" dirty="0">
                <a:sym typeface="Wingdings" panose="05000000000000000000" pitchFamily="2" charset="2"/>
              </a:rPr>
              <a:t>검증 실패 시 트랜잭션 무효 처리</a:t>
            </a:r>
            <a:endParaRPr lang="en-US" altLang="ko-KR" sz="1600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D286A67C-8451-4FC6-89D5-CAE0E1ED7B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ECEBE39-F1DA-408C-844D-AB6F0AEABD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5171" y="1665235"/>
            <a:ext cx="3870766" cy="3698142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A4F224C8-D102-424A-A27C-008DBC3AA201}"/>
              </a:ext>
            </a:extLst>
          </p:cNvPr>
          <p:cNvSpPr/>
          <p:nvPr/>
        </p:nvSpPr>
        <p:spPr>
          <a:xfrm>
            <a:off x="7546121" y="3248226"/>
            <a:ext cx="237507" cy="23750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D090DE4-A2A0-4E37-90FB-E731F18B2D54}"/>
              </a:ext>
            </a:extLst>
          </p:cNvPr>
          <p:cNvSpPr/>
          <p:nvPr/>
        </p:nvSpPr>
        <p:spPr>
          <a:xfrm>
            <a:off x="11198430" y="3248226"/>
            <a:ext cx="237507" cy="23750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12585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err="1"/>
              <a:t>하이퍼레저</a:t>
            </a:r>
            <a:r>
              <a:rPr lang="ko-KR" altLang="en-US" dirty="0"/>
              <a:t> 패브릭이란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ko-KR" altLang="en-US" dirty="0" err="1"/>
              <a:t>하이퍼레저</a:t>
            </a:r>
            <a:r>
              <a:rPr lang="ko-KR" altLang="en-US" dirty="0"/>
              <a:t> 패브릭의 특징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ko-KR" altLang="en-US" dirty="0" err="1"/>
              <a:t>하이퍼레저</a:t>
            </a:r>
            <a:r>
              <a:rPr lang="ko-KR" altLang="en-US" dirty="0"/>
              <a:t> 패브릭 구성요소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ko-KR" altLang="en-US" dirty="0"/>
              <a:t>세부 동작 과정</a:t>
            </a:r>
          </a:p>
        </p:txBody>
      </p:sp>
    </p:spTree>
    <p:extLst>
      <p:ext uri="{BB962C8B-B14F-4D97-AF65-F5344CB8AC3E}">
        <p14:creationId xmlns:p14="http://schemas.microsoft.com/office/powerpoint/2010/main" val="575598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하이퍼레저</a:t>
            </a:r>
            <a:r>
              <a:rPr lang="ko-KR" altLang="en-US" dirty="0"/>
              <a:t> 패브릭이란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162" y="1147267"/>
            <a:ext cx="11369675" cy="50577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err="1"/>
              <a:t>하이퍼레저</a:t>
            </a:r>
            <a:r>
              <a:rPr lang="ko-KR" altLang="en-US" sz="2000" b="1" dirty="0"/>
              <a:t> 패브릭</a:t>
            </a:r>
            <a:endParaRPr lang="en-US" altLang="ko-KR" sz="2000" b="1" dirty="0"/>
          </a:p>
          <a:p>
            <a:pPr lvl="1">
              <a:lnSpc>
                <a:spcPct val="150000"/>
              </a:lnSpc>
            </a:pPr>
            <a:r>
              <a:rPr lang="ko-KR" altLang="en-US" sz="1600" dirty="0" err="1"/>
              <a:t>하이퍼레저</a:t>
            </a:r>
            <a:r>
              <a:rPr lang="ko-KR" altLang="en-US" sz="1600" dirty="0"/>
              <a:t> 프로젝트 중 가장 많이 사용되는 프레임워크</a:t>
            </a:r>
            <a:endParaRPr lang="en-US" altLang="ko-KR" sz="1600" dirty="0"/>
          </a:p>
          <a:p>
            <a:pPr lvl="1">
              <a:lnSpc>
                <a:spcPct val="150000"/>
              </a:lnSpc>
            </a:pPr>
            <a:r>
              <a:rPr lang="ko-KR" altLang="en-US" sz="1600" dirty="0"/>
              <a:t>모듈 구조를 이용한 어플리케이션</a:t>
            </a:r>
            <a:r>
              <a:rPr lang="en-US" altLang="ko-KR" sz="1600" dirty="0"/>
              <a:t>/</a:t>
            </a:r>
            <a:r>
              <a:rPr lang="ko-KR" altLang="en-US" sz="1600" dirty="0"/>
              <a:t>솔루션 개발을 도와주는 블록체인 프레임워크</a:t>
            </a:r>
            <a:endParaRPr lang="en-US" altLang="ko-KR" sz="1600" dirty="0"/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 lvl="1">
              <a:lnSpc>
                <a:spcPct val="150000"/>
              </a:lnSpc>
            </a:pPr>
            <a:endParaRPr lang="en-US" altLang="ko-KR" sz="16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F4DEA59-F02D-4189-B919-9B68542B9C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7584" y="4259084"/>
            <a:ext cx="5031636" cy="1538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6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 err="1"/>
              <a:t>하이퍼레저</a:t>
            </a:r>
            <a:r>
              <a:rPr lang="ko-KR" altLang="en-US" sz="3600" dirty="0"/>
              <a:t> 패브릭의 특징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162" y="1147267"/>
            <a:ext cx="11369675" cy="50577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err="1"/>
              <a:t>하이퍼레저</a:t>
            </a:r>
            <a:r>
              <a:rPr lang="ko-KR" altLang="en-US" sz="2000" b="1" dirty="0"/>
              <a:t> 패브릭의 특징</a:t>
            </a:r>
            <a:endParaRPr lang="en-US" altLang="ko-KR" sz="2000" b="1" dirty="0"/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/>
              <a:t>허가형 </a:t>
            </a:r>
            <a:r>
              <a:rPr lang="ko-KR" altLang="en-US" sz="1600" dirty="0" err="1"/>
              <a:t>프라이빗</a:t>
            </a:r>
            <a:r>
              <a:rPr lang="ko-KR" altLang="en-US" sz="1600" dirty="0"/>
              <a:t> 블록체인 </a:t>
            </a:r>
            <a:r>
              <a:rPr lang="en-US" altLang="ko-KR" sz="1600" dirty="0">
                <a:sym typeface="Wingdings" panose="05000000000000000000" pitchFamily="2" charset="2"/>
              </a:rPr>
              <a:t></a:t>
            </a:r>
            <a:r>
              <a:rPr lang="en-US" altLang="ko-KR" sz="1600" dirty="0"/>
              <a:t> </a:t>
            </a:r>
            <a:r>
              <a:rPr lang="ko-KR" altLang="en-US" sz="1600" b="1" dirty="0">
                <a:solidFill>
                  <a:srgbClr val="2E75B6"/>
                </a:solidFill>
              </a:rPr>
              <a:t>악의적인 노드 참여 방지</a:t>
            </a:r>
            <a:endParaRPr lang="en-US" altLang="ko-KR" sz="1600" b="1" dirty="0">
              <a:solidFill>
                <a:srgbClr val="2E75B6"/>
              </a:solidFill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/>
              <a:t>교체 가능한 모듈 구조</a:t>
            </a:r>
            <a:br>
              <a:rPr lang="en-US" altLang="ko-KR" sz="1600" dirty="0"/>
            </a:br>
            <a:r>
              <a:rPr lang="en-US" altLang="ko-KR" sz="1600" dirty="0">
                <a:sym typeface="Wingdings" panose="05000000000000000000" pitchFamily="2" charset="2"/>
              </a:rPr>
              <a:t> </a:t>
            </a:r>
            <a:r>
              <a:rPr lang="ko-KR" altLang="en-US" sz="1600" dirty="0">
                <a:sym typeface="Wingdings" panose="05000000000000000000" pitchFamily="2" charset="2"/>
              </a:rPr>
              <a:t>모듈 단위로 작동하기 때문에 네트워크 구성이 비교적 명확</a:t>
            </a:r>
            <a:br>
              <a:rPr lang="en-US" altLang="ko-KR" sz="1600" dirty="0">
                <a:sym typeface="Wingdings" panose="05000000000000000000" pitchFamily="2" charset="2"/>
              </a:rPr>
            </a:br>
            <a:r>
              <a:rPr lang="en-US" altLang="ko-KR" sz="1600" dirty="0">
                <a:sym typeface="Wingdings" panose="05000000000000000000" pitchFamily="2" charset="2"/>
              </a:rPr>
              <a:t> </a:t>
            </a:r>
            <a:r>
              <a:rPr lang="ko-KR" altLang="en-US" sz="1600" dirty="0">
                <a:sym typeface="Wingdings" panose="05000000000000000000" pitchFamily="2" charset="2"/>
              </a:rPr>
              <a:t>합의 알고리즘</a:t>
            </a:r>
            <a:r>
              <a:rPr lang="en-US" altLang="ko-KR" sz="1600" dirty="0">
                <a:sym typeface="Wingdings" panose="05000000000000000000" pitchFamily="2" charset="2"/>
              </a:rPr>
              <a:t>, </a:t>
            </a:r>
            <a:r>
              <a:rPr lang="ko-KR" altLang="en-US" sz="1600" dirty="0">
                <a:sym typeface="Wingdings" panose="05000000000000000000" pitchFamily="2" charset="2"/>
              </a:rPr>
              <a:t>스마트계약 등과 같은 다양한 기능을 원하는 모델에 맞춰 선택 가능</a:t>
            </a:r>
            <a:endParaRPr lang="en-US" altLang="ko-KR" sz="1600" dirty="0">
              <a:sym typeface="Wingdings" panose="05000000000000000000" pitchFamily="2" charset="2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>
                <a:sym typeface="Wingdings" panose="05000000000000000000" pitchFamily="2" charset="2"/>
              </a:rPr>
              <a:t>암호화폐 기반 플랫폼이 아님 </a:t>
            </a:r>
            <a:r>
              <a:rPr lang="en-US" altLang="ko-KR" sz="1600" dirty="0">
                <a:sym typeface="Wingdings" panose="05000000000000000000" pitchFamily="2" charset="2"/>
              </a:rPr>
              <a:t> </a:t>
            </a:r>
            <a:r>
              <a:rPr lang="ko-KR" altLang="en-US" sz="1600" dirty="0">
                <a:sym typeface="Wingdings" panose="05000000000000000000" pitchFamily="2" charset="2"/>
              </a:rPr>
              <a:t>자체 토큰 </a:t>
            </a:r>
            <a:r>
              <a:rPr lang="en-US" altLang="ko-KR" sz="1600" dirty="0">
                <a:sym typeface="Wingdings" panose="05000000000000000000" pitchFamily="2" charset="2"/>
              </a:rPr>
              <a:t>X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>
                <a:sym typeface="Wingdings" panose="05000000000000000000" pitchFamily="2" charset="2"/>
              </a:rPr>
              <a:t>일반적인 프로그래밍 언어 사용 가능</a:t>
            </a:r>
            <a:r>
              <a:rPr lang="en-US" altLang="ko-KR" sz="1600" dirty="0">
                <a:sym typeface="Wingdings" panose="05000000000000000000" pitchFamily="2" charset="2"/>
              </a:rPr>
              <a:t>  go, node.js, java</a:t>
            </a:r>
          </a:p>
        </p:txBody>
      </p:sp>
    </p:spTree>
    <p:extLst>
      <p:ext uri="{BB962C8B-B14F-4D97-AF65-F5344CB8AC3E}">
        <p14:creationId xmlns:p14="http://schemas.microsoft.com/office/powerpoint/2010/main" val="4035383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텍스트 개체 틀 2">
            <a:extLst>
              <a:ext uri="{FF2B5EF4-FFF2-40B4-BE49-F238E27FC236}">
                <a16:creationId xmlns:a16="http://schemas.microsoft.com/office/drawing/2014/main" id="{BFC71AF6-A4EC-424A-BB3E-90994C0B006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2" y="1171946"/>
            <a:ext cx="11369675" cy="49949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/>
              <a:t>분산원장</a:t>
            </a:r>
            <a:r>
              <a:rPr lang="ko-KR" altLang="en-US" sz="1600" dirty="0"/>
              <a:t> </a:t>
            </a:r>
            <a:r>
              <a:rPr lang="en-US" altLang="ko-KR" sz="1600" dirty="0"/>
              <a:t>:</a:t>
            </a:r>
            <a:r>
              <a:rPr lang="en-US" altLang="ko-KR" sz="1600" dirty="0">
                <a:sym typeface="Wingdings" panose="05000000000000000000" pitchFamily="2" charset="2"/>
              </a:rPr>
              <a:t> </a:t>
            </a:r>
            <a:r>
              <a:rPr lang="ko-KR" altLang="en-US" sz="1600" dirty="0">
                <a:sym typeface="Wingdings" panose="05000000000000000000" pitchFamily="2" charset="2"/>
              </a:rPr>
              <a:t>공유하고자 하는 데이터의 변화를 모두 기록해둔 것으로 </a:t>
            </a:r>
            <a:r>
              <a:rPr lang="ko-KR" altLang="en-US" sz="1600" dirty="0" err="1">
                <a:sym typeface="Wingdings" panose="05000000000000000000" pitchFamily="2" charset="2"/>
              </a:rPr>
              <a:t>월드스테이트와</a:t>
            </a:r>
            <a:r>
              <a:rPr lang="ko-KR" altLang="en-US" sz="1600" dirty="0">
                <a:sym typeface="Wingdings" panose="05000000000000000000" pitchFamily="2" charset="2"/>
              </a:rPr>
              <a:t> 블록체인으로 구성</a:t>
            </a:r>
            <a:br>
              <a:rPr lang="en-US" altLang="ko-KR" sz="1600" dirty="0">
                <a:sym typeface="Wingdings" panose="05000000000000000000" pitchFamily="2" charset="2"/>
              </a:rPr>
            </a:br>
            <a:r>
              <a:rPr lang="en-US" altLang="ko-KR" sz="1400" dirty="0">
                <a:sym typeface="Wingdings" panose="05000000000000000000" pitchFamily="2" charset="2"/>
              </a:rPr>
              <a:t> </a:t>
            </a:r>
            <a:r>
              <a:rPr lang="ko-KR" altLang="en-US" sz="1400" dirty="0" err="1">
                <a:sym typeface="Wingdings" panose="05000000000000000000" pitchFamily="2" charset="2"/>
              </a:rPr>
              <a:t>월드스테이트</a:t>
            </a:r>
            <a:r>
              <a:rPr lang="ko-KR" altLang="en-US" sz="1400" dirty="0">
                <a:sym typeface="Wingdings" panose="05000000000000000000" pitchFamily="2" charset="2"/>
              </a:rPr>
              <a:t> </a:t>
            </a:r>
            <a:r>
              <a:rPr lang="en-US" altLang="ko-KR" sz="1400" dirty="0">
                <a:sym typeface="Wingdings" panose="05000000000000000000" pitchFamily="2" charset="2"/>
              </a:rPr>
              <a:t>: </a:t>
            </a:r>
            <a:r>
              <a:rPr lang="ko-KR" altLang="en-US" sz="1400" dirty="0">
                <a:sym typeface="Wingdings" panose="05000000000000000000" pitchFamily="2" charset="2"/>
              </a:rPr>
              <a:t>현재의 상태를 기록해둔 데이터베이스</a:t>
            </a:r>
            <a:br>
              <a:rPr lang="en-US" altLang="ko-KR" sz="1400" dirty="0">
                <a:sym typeface="Wingdings" panose="05000000000000000000" pitchFamily="2" charset="2"/>
              </a:rPr>
            </a:br>
            <a:r>
              <a:rPr lang="en-US" altLang="ko-KR" sz="1400" dirty="0">
                <a:sym typeface="Wingdings" panose="05000000000000000000" pitchFamily="2" charset="2"/>
              </a:rPr>
              <a:t> </a:t>
            </a:r>
            <a:r>
              <a:rPr lang="ko-KR" altLang="en-US" sz="1400" dirty="0">
                <a:sym typeface="Wingdings" panose="05000000000000000000" pitchFamily="2" charset="2"/>
              </a:rPr>
              <a:t>블록체인 </a:t>
            </a:r>
            <a:r>
              <a:rPr lang="en-US" altLang="ko-KR" sz="1400" dirty="0">
                <a:sym typeface="Wingdings" panose="05000000000000000000" pitchFamily="2" charset="2"/>
              </a:rPr>
              <a:t>: </a:t>
            </a:r>
            <a:r>
              <a:rPr lang="ko-KR" altLang="en-US" sz="1400" dirty="0">
                <a:sym typeface="Wingdings" panose="05000000000000000000" pitchFamily="2" charset="2"/>
              </a:rPr>
              <a:t>상태변화에 대한 모든 로그 기록을 저장</a:t>
            </a:r>
            <a:endParaRPr lang="en-US" altLang="ko-KR" sz="1600" dirty="0"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ko-KR" altLang="en-US" sz="1600" b="1" dirty="0"/>
              <a:t>체인코드</a:t>
            </a:r>
            <a:r>
              <a:rPr lang="ko-KR" altLang="en-US" sz="1600" dirty="0"/>
              <a:t> </a:t>
            </a:r>
            <a:r>
              <a:rPr lang="en-US" altLang="ko-KR" sz="1600" dirty="0"/>
              <a:t>: </a:t>
            </a:r>
            <a:r>
              <a:rPr lang="ko-KR" altLang="en-US" sz="1600" dirty="0"/>
              <a:t>클라이언트가 어플리케이션을 통해 호출되는 코드</a:t>
            </a:r>
            <a:br>
              <a:rPr lang="en-US" altLang="ko-KR" sz="1600" dirty="0"/>
            </a:br>
            <a:r>
              <a:rPr lang="en-US" altLang="ko-KR" sz="1400" dirty="0">
                <a:sym typeface="Wingdings" panose="05000000000000000000" pitchFamily="2" charset="2"/>
              </a:rPr>
              <a:t></a:t>
            </a:r>
            <a:r>
              <a:rPr lang="en-US" altLang="ko-KR" sz="1600" dirty="0">
                <a:sym typeface="Wingdings" panose="05000000000000000000" pitchFamily="2" charset="2"/>
              </a:rPr>
              <a:t> </a:t>
            </a:r>
            <a:r>
              <a:rPr lang="ko-KR" altLang="en-US" sz="1400" dirty="0" err="1">
                <a:sym typeface="Wingdings" panose="05000000000000000000" pitchFamily="2" charset="2"/>
              </a:rPr>
              <a:t>이더리움의</a:t>
            </a:r>
            <a:r>
              <a:rPr lang="ko-KR" altLang="en-US" sz="1400" dirty="0">
                <a:sym typeface="Wingdings" panose="05000000000000000000" pitchFamily="2" charset="2"/>
              </a:rPr>
              <a:t> 스마트 </a:t>
            </a:r>
            <a:r>
              <a:rPr lang="ko-KR" altLang="en-US" sz="1400" dirty="0" err="1">
                <a:sym typeface="Wingdings" panose="05000000000000000000" pitchFamily="2" charset="2"/>
              </a:rPr>
              <a:t>컨트랙트와</a:t>
            </a:r>
            <a:r>
              <a:rPr lang="ko-KR" altLang="en-US" sz="1400" dirty="0">
                <a:sym typeface="Wingdings" panose="05000000000000000000" pitchFamily="2" charset="2"/>
              </a:rPr>
              <a:t> 같은 개념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b="1" dirty="0"/>
              <a:t>Peer Node </a:t>
            </a:r>
            <a:r>
              <a:rPr lang="en-US" altLang="ko-KR" sz="1600" dirty="0"/>
              <a:t>: </a:t>
            </a:r>
            <a:r>
              <a:rPr lang="ko-KR" altLang="en-US" sz="1600" dirty="0"/>
              <a:t>블록체인 네트워크를 유지하며</a:t>
            </a:r>
            <a:r>
              <a:rPr lang="en-US" altLang="ko-KR" sz="1600" dirty="0"/>
              <a:t>, </a:t>
            </a:r>
            <a:r>
              <a:rPr lang="ko-KR" altLang="en-US" sz="1600" dirty="0"/>
              <a:t>트랜잭션을 처리하고 원장과 체인코드를 관리하고 저장하는</a:t>
            </a:r>
            <a:r>
              <a:rPr lang="en-US" altLang="ko-KR" sz="1600" dirty="0"/>
              <a:t> </a:t>
            </a:r>
            <a:r>
              <a:rPr lang="ko-KR" altLang="en-US" sz="1600" dirty="0"/>
              <a:t>노드</a:t>
            </a:r>
            <a:br>
              <a:rPr lang="en-US" altLang="ko-KR" sz="1600" dirty="0"/>
            </a:br>
            <a:r>
              <a:rPr lang="en-US" altLang="ko-KR" sz="1400" dirty="0">
                <a:sym typeface="Wingdings" panose="05000000000000000000" pitchFamily="2" charset="2"/>
              </a:rPr>
              <a:t></a:t>
            </a:r>
            <a:r>
              <a:rPr lang="en-US" altLang="ko-KR" sz="1600" dirty="0">
                <a:sym typeface="Wingdings" panose="05000000000000000000" pitchFamily="2" charset="2"/>
              </a:rPr>
              <a:t> </a:t>
            </a:r>
            <a:r>
              <a:rPr lang="en-US" altLang="ko-KR" sz="1400" dirty="0">
                <a:sym typeface="Wingdings" panose="05000000000000000000" pitchFamily="2" charset="2"/>
              </a:rPr>
              <a:t>Endorsing</a:t>
            </a:r>
            <a:r>
              <a:rPr lang="ko-KR" altLang="en-US" sz="1400" dirty="0">
                <a:sym typeface="Wingdings" panose="05000000000000000000" pitchFamily="2" charset="2"/>
              </a:rPr>
              <a:t> </a:t>
            </a:r>
            <a:r>
              <a:rPr lang="en-US" altLang="ko-KR" sz="1400" dirty="0">
                <a:sym typeface="Wingdings" panose="05000000000000000000" pitchFamily="2" charset="2"/>
              </a:rPr>
              <a:t>peer</a:t>
            </a:r>
            <a:r>
              <a:rPr lang="ko-KR" altLang="en-US" sz="1400" dirty="0">
                <a:sym typeface="Wingdings" panose="05000000000000000000" pitchFamily="2" charset="2"/>
              </a:rPr>
              <a:t> </a:t>
            </a:r>
            <a:r>
              <a:rPr lang="en-US" altLang="ko-KR" sz="1400" dirty="0">
                <a:sym typeface="Wingdings" panose="05000000000000000000" pitchFamily="2" charset="2"/>
              </a:rPr>
              <a:t>:</a:t>
            </a:r>
            <a:r>
              <a:rPr lang="ko-KR" altLang="en-US" sz="1400" dirty="0">
                <a:sym typeface="Wingdings" panose="05000000000000000000" pitchFamily="2" charset="2"/>
              </a:rPr>
              <a:t> 체인코드 시뮬레이션을 통해 트랜잭션이 적절한지 판단하는 역할</a:t>
            </a:r>
            <a:br>
              <a:rPr lang="en-US" altLang="ko-KR" sz="1400" dirty="0">
                <a:sym typeface="Wingdings" panose="05000000000000000000" pitchFamily="2" charset="2"/>
              </a:rPr>
            </a:br>
            <a:r>
              <a:rPr lang="en-US" altLang="ko-KR" sz="1400" dirty="0">
                <a:sym typeface="Wingdings" panose="05000000000000000000" pitchFamily="2" charset="2"/>
              </a:rPr>
              <a:t> Committing peer : </a:t>
            </a:r>
            <a:r>
              <a:rPr lang="ko-KR" altLang="en-US" sz="1400" dirty="0">
                <a:sym typeface="Wingdings" panose="05000000000000000000" pitchFamily="2" charset="2"/>
              </a:rPr>
              <a:t>모든 </a:t>
            </a:r>
            <a:r>
              <a:rPr lang="en-US" altLang="ko-KR" sz="1400" dirty="0">
                <a:sym typeface="Wingdings" panose="05000000000000000000" pitchFamily="2" charset="2"/>
              </a:rPr>
              <a:t>peer</a:t>
            </a:r>
            <a:r>
              <a:rPr lang="ko-KR" altLang="en-US" sz="1400" dirty="0">
                <a:sym typeface="Wingdings" panose="05000000000000000000" pitchFamily="2" charset="2"/>
              </a:rPr>
              <a:t>가 수행하는 역할로</a:t>
            </a:r>
            <a:r>
              <a:rPr lang="en-US" altLang="ko-KR" sz="1400" dirty="0">
                <a:sym typeface="Wingdings" panose="05000000000000000000" pitchFamily="2" charset="2"/>
              </a:rPr>
              <a:t>, </a:t>
            </a:r>
            <a:r>
              <a:rPr lang="ko-KR" altLang="en-US" sz="1400" dirty="0">
                <a:sym typeface="Wingdings" panose="05000000000000000000" pitchFamily="2" charset="2"/>
              </a:rPr>
              <a:t>최신 블록에 대한 검증</a:t>
            </a:r>
            <a:br>
              <a:rPr lang="en-US" altLang="ko-KR" sz="1400" dirty="0">
                <a:sym typeface="Wingdings" panose="05000000000000000000" pitchFamily="2" charset="2"/>
              </a:rPr>
            </a:br>
            <a:r>
              <a:rPr lang="en-US" altLang="ko-KR" sz="1400" dirty="0">
                <a:sym typeface="Wingdings" panose="05000000000000000000" pitchFamily="2" charset="2"/>
              </a:rPr>
              <a:t> Anchor peer : </a:t>
            </a:r>
            <a:r>
              <a:rPr lang="ko-KR" altLang="en-US" sz="1400" dirty="0">
                <a:sym typeface="Wingdings" panose="05000000000000000000" pitchFamily="2" charset="2"/>
              </a:rPr>
              <a:t>다른 조직의 </a:t>
            </a:r>
            <a:r>
              <a:rPr lang="en-US" altLang="ko-KR" sz="1400" dirty="0">
                <a:sym typeface="Wingdings" panose="05000000000000000000" pitchFamily="2" charset="2"/>
              </a:rPr>
              <a:t>peer</a:t>
            </a:r>
            <a:r>
              <a:rPr lang="ko-KR" altLang="en-US" sz="1400" dirty="0">
                <a:sym typeface="Wingdings" panose="05000000000000000000" pitchFamily="2" charset="2"/>
              </a:rPr>
              <a:t>와 통신하는 역할</a:t>
            </a:r>
            <a:br>
              <a:rPr lang="en-US" altLang="ko-KR" sz="1400" dirty="0">
                <a:sym typeface="Wingdings" panose="05000000000000000000" pitchFamily="2" charset="2"/>
              </a:rPr>
            </a:br>
            <a:r>
              <a:rPr lang="en-US" altLang="ko-KR" sz="1400" dirty="0">
                <a:sym typeface="Wingdings" panose="05000000000000000000" pitchFamily="2" charset="2"/>
              </a:rPr>
              <a:t> Leader peer : </a:t>
            </a:r>
            <a:r>
              <a:rPr lang="en-US" altLang="ko-KR" sz="1400" dirty="0" err="1">
                <a:sym typeface="Wingdings" panose="05000000000000000000" pitchFamily="2" charset="2"/>
              </a:rPr>
              <a:t>orderer</a:t>
            </a:r>
            <a:r>
              <a:rPr lang="ko-KR" altLang="en-US" sz="1400" dirty="0">
                <a:sym typeface="Wingdings" panose="05000000000000000000" pitchFamily="2" charset="2"/>
              </a:rPr>
              <a:t>와 연결되어 최신 블록을 전달받아 조직 내 다른 </a:t>
            </a:r>
            <a:r>
              <a:rPr lang="en-US" altLang="ko-KR" sz="1400" dirty="0">
                <a:sym typeface="Wingdings" panose="05000000000000000000" pitchFamily="2" charset="2"/>
              </a:rPr>
              <a:t>peer</a:t>
            </a:r>
            <a:r>
              <a:rPr lang="ko-KR" altLang="en-US" sz="1400" dirty="0">
                <a:sym typeface="Wingdings" panose="05000000000000000000" pitchFamily="2" charset="2"/>
              </a:rPr>
              <a:t>들에게 전송하는 역할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en-US" altLang="ko-KR" sz="1600" b="1" dirty="0" err="1"/>
              <a:t>Orderer</a:t>
            </a:r>
            <a:r>
              <a:rPr lang="en-US" altLang="ko-KR" sz="1600" b="1" dirty="0"/>
              <a:t> Node </a:t>
            </a:r>
            <a:r>
              <a:rPr lang="en-US" altLang="ko-KR" sz="1600" dirty="0"/>
              <a:t>: Endorsing peer</a:t>
            </a:r>
            <a:r>
              <a:rPr lang="ko-KR" altLang="en-US" sz="1600" dirty="0"/>
              <a:t>들이 적절하다고 판단된 트랜잭션을 모아서 정렬 후 블록을 생성하는 노드</a:t>
            </a:r>
            <a:br>
              <a:rPr lang="en-US" altLang="ko-KR" sz="2000" b="1" dirty="0">
                <a:solidFill>
                  <a:srgbClr val="FF0000"/>
                </a:solidFill>
              </a:rPr>
            </a:br>
            <a:r>
              <a:rPr lang="en-US" altLang="ko-KR" sz="1400" dirty="0">
                <a:sym typeface="Wingdings" panose="05000000000000000000" pitchFamily="2" charset="2"/>
              </a:rPr>
              <a:t> Ordering Service Node (OSN)</a:t>
            </a:r>
            <a:endParaRPr lang="en-US" altLang="ko-KR" sz="16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구성요소</a:t>
            </a:r>
          </a:p>
        </p:txBody>
      </p:sp>
    </p:spTree>
    <p:extLst>
      <p:ext uri="{BB962C8B-B14F-4D97-AF65-F5344CB8AC3E}">
        <p14:creationId xmlns:p14="http://schemas.microsoft.com/office/powerpoint/2010/main" val="913338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텍스트 개체 틀 2">
            <a:extLst>
              <a:ext uri="{FF2B5EF4-FFF2-40B4-BE49-F238E27FC236}">
                <a16:creationId xmlns:a16="http://schemas.microsoft.com/office/drawing/2014/main" id="{BFC71AF6-A4EC-424A-BB3E-90994C0B006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2" y="1171946"/>
            <a:ext cx="11369675" cy="50577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/>
              <a:t>Membership Service Provider, MSP : </a:t>
            </a:r>
            <a:r>
              <a:rPr lang="ko-KR" altLang="en-US" sz="1800" b="1" dirty="0"/>
              <a:t>블록체인 네트워크에 인증 서비스를 제공하는 인증 관리 시스템</a:t>
            </a:r>
            <a:endParaRPr lang="en-US" altLang="ko-KR" sz="1800" b="1" dirty="0"/>
          </a:p>
          <a:p>
            <a:pPr lvl="1">
              <a:lnSpc>
                <a:spcPct val="150000"/>
              </a:lnSpc>
            </a:pPr>
            <a:r>
              <a:rPr lang="ko-KR" altLang="en-US" sz="1600" dirty="0"/>
              <a:t>네트워크에 접속하려는 클라이언트의 신원을 확인</a:t>
            </a:r>
            <a:r>
              <a:rPr lang="en-US" altLang="ko-KR" sz="1600" dirty="0"/>
              <a:t>, </a:t>
            </a:r>
            <a:r>
              <a:rPr lang="ko-KR" altLang="en-US" sz="1600" dirty="0"/>
              <a:t>접근 권한 제공</a:t>
            </a:r>
            <a:br>
              <a:rPr lang="en-US" altLang="ko-KR" sz="1600" dirty="0"/>
            </a:br>
            <a:r>
              <a:rPr lang="en-US" altLang="ko-KR" sz="1600" dirty="0">
                <a:sym typeface="Wingdings" panose="05000000000000000000" pitchFamily="2" charset="2"/>
              </a:rPr>
              <a:t> MSP</a:t>
            </a:r>
            <a:r>
              <a:rPr lang="ko-KR" altLang="en-US" sz="1600" dirty="0">
                <a:sym typeface="Wingdings" panose="05000000000000000000" pitchFamily="2" charset="2"/>
              </a:rPr>
              <a:t>를 통해 인증서를 발급 받아야 블록체인 네트워크에 접근 가능</a:t>
            </a:r>
            <a:endParaRPr lang="en-US" altLang="ko-KR" sz="1600" dirty="0"/>
          </a:p>
          <a:p>
            <a:pPr lvl="1">
              <a:lnSpc>
                <a:spcPct val="150000"/>
              </a:lnSpc>
            </a:pPr>
            <a:r>
              <a:rPr lang="ko-KR" altLang="en-US" sz="1600" dirty="0"/>
              <a:t>네트워크 내 노드의 역할과 권한 등이 정의되어 있음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800" b="1" dirty="0">
                <a:sym typeface="Wingdings" panose="05000000000000000000" pitchFamily="2" charset="2"/>
              </a:rPr>
              <a:t>Certification Authority, CA : </a:t>
            </a:r>
            <a:r>
              <a:rPr lang="ko-KR" altLang="en-US" sz="1800" b="1" dirty="0">
                <a:sym typeface="Wingdings" panose="05000000000000000000" pitchFamily="2" charset="2"/>
              </a:rPr>
              <a:t>인증서를 관리하는 기관</a:t>
            </a:r>
            <a:endParaRPr lang="en-US" altLang="ko-KR" sz="2400" b="1" dirty="0"/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MSP</a:t>
            </a:r>
            <a:r>
              <a:rPr lang="ko-KR" altLang="en-US" sz="1600" dirty="0"/>
              <a:t>에서 인증을 위해 필요한 인증 기관</a:t>
            </a:r>
            <a:endParaRPr lang="en-US" altLang="ko-KR" sz="1600" dirty="0"/>
          </a:p>
          <a:p>
            <a:pPr lvl="1">
              <a:lnSpc>
                <a:spcPct val="150000"/>
              </a:lnSpc>
            </a:pPr>
            <a:r>
              <a:rPr lang="ko-KR" altLang="en-US" sz="1600" dirty="0"/>
              <a:t>네트워크에 참여할 수 있는 인증서를 발급하고 배포</a:t>
            </a:r>
            <a:endParaRPr lang="en-US" altLang="ko-KR" sz="1600" dirty="0"/>
          </a:p>
          <a:p>
            <a:pPr lvl="1">
              <a:lnSpc>
                <a:spcPct val="150000"/>
              </a:lnSpc>
            </a:pPr>
            <a:r>
              <a:rPr lang="ko-KR" altLang="en-US" sz="1600" dirty="0"/>
              <a:t>공개키 기반 구조 </a:t>
            </a:r>
            <a:r>
              <a:rPr lang="en-US" altLang="ko-KR" sz="1600" dirty="0">
                <a:sym typeface="Wingdings" panose="05000000000000000000" pitchFamily="2" charset="2"/>
              </a:rPr>
              <a:t> </a:t>
            </a:r>
            <a:r>
              <a:rPr lang="ko-KR" altLang="en-US" sz="1600" dirty="0"/>
              <a:t>공개키 및 개인키 발급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구성요소</a:t>
            </a:r>
          </a:p>
        </p:txBody>
      </p:sp>
    </p:spTree>
    <p:extLst>
      <p:ext uri="{BB962C8B-B14F-4D97-AF65-F5344CB8AC3E}">
        <p14:creationId xmlns:p14="http://schemas.microsoft.com/office/powerpoint/2010/main" val="310028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4D2EF6-B52F-491A-B50F-D4A04A35B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세부 동작 과정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ADD6A8E-A5CC-4AEC-BE2A-ED18229093B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  <a:buAutoNum type="arabicParenBoth"/>
            </a:pPr>
            <a:r>
              <a:rPr lang="en-US" altLang="ko-KR" sz="1600" dirty="0"/>
              <a:t>Transaction Proposal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AutoNum type="arabicParenBoth"/>
            </a:pPr>
            <a:r>
              <a:rPr lang="en-US" altLang="ko-KR" sz="1600" dirty="0"/>
              <a:t>Proposal</a:t>
            </a:r>
            <a:r>
              <a:rPr lang="ko-KR" altLang="en-US" sz="1600" dirty="0"/>
              <a:t> </a:t>
            </a:r>
            <a:r>
              <a:rPr lang="en-US" altLang="ko-KR" sz="1600" dirty="0"/>
              <a:t>Response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AutoNum type="arabicParenBoth"/>
            </a:pPr>
            <a:r>
              <a:rPr lang="en-US" altLang="ko-KR" sz="1600" dirty="0"/>
              <a:t>Submit Transaction</a:t>
            </a:r>
            <a:endParaRPr lang="en-US" altLang="ko-KR" sz="1600" dirty="0">
              <a:sym typeface="Wingdings" panose="05000000000000000000" pitchFamily="2" charset="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AutoNum type="arabicParenBoth"/>
            </a:pPr>
            <a:r>
              <a:rPr lang="en-US" altLang="ko-KR" sz="1600" dirty="0"/>
              <a:t>Order Transaction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AutoNum type="arabicParenBoth"/>
            </a:pPr>
            <a:r>
              <a:rPr lang="en-US" altLang="ko-KR" sz="1600" dirty="0"/>
              <a:t>Ledger Commit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D286A67C-8451-4FC6-89D5-CAE0E1ED7B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ECEBE39-F1DA-408C-844D-AB6F0AEABD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5171" y="1665235"/>
            <a:ext cx="3870766" cy="3698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1579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4D2EF6-B52F-491A-B50F-D4A04A35B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세부 동작 과정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ADD6A8E-A5CC-4AEC-BE2A-ED18229093B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  <a:buAutoNum type="arabicParenBoth"/>
            </a:pPr>
            <a:r>
              <a:rPr lang="en-US" altLang="ko-KR" sz="1600" b="1" dirty="0"/>
              <a:t>Transaction Proposal</a:t>
            </a:r>
            <a:br>
              <a:rPr lang="en-US" altLang="ko-KR" sz="1600" dirty="0"/>
            </a:br>
            <a:r>
              <a:rPr lang="en-US" altLang="ko-KR" sz="1600" dirty="0">
                <a:sym typeface="Wingdings" panose="05000000000000000000" pitchFamily="2" charset="2"/>
              </a:rPr>
              <a:t> </a:t>
            </a:r>
            <a:r>
              <a:rPr lang="en-US" altLang="ko-KR" sz="1600" dirty="0"/>
              <a:t>Application</a:t>
            </a:r>
            <a:r>
              <a:rPr lang="ko-KR" altLang="en-US" sz="1600" dirty="0"/>
              <a:t>은 먼저 트랜잭션 제안서를 </a:t>
            </a:r>
            <a:r>
              <a:rPr lang="en-US" altLang="ko-KR" sz="1600" dirty="0"/>
              <a:t>Endorsing peer</a:t>
            </a:r>
            <a:r>
              <a:rPr lang="ko-KR" altLang="en-US" sz="1600" dirty="0"/>
              <a:t>들에게 전송</a:t>
            </a:r>
            <a:br>
              <a:rPr lang="en-US" altLang="ko-KR" sz="1600" dirty="0"/>
            </a:br>
            <a:r>
              <a:rPr lang="en-US" altLang="ko-KR" sz="1600" dirty="0">
                <a:sym typeface="Wingdings" panose="05000000000000000000" pitchFamily="2" charset="2"/>
              </a:rPr>
              <a:t> </a:t>
            </a:r>
            <a:r>
              <a:rPr lang="ko-KR" altLang="en-US" sz="1600" dirty="0">
                <a:sym typeface="Wingdings" panose="05000000000000000000" pitchFamily="2" charset="2"/>
              </a:rPr>
              <a:t>트랜잭션 제안서 </a:t>
            </a:r>
            <a:r>
              <a:rPr lang="en-US" altLang="ko-KR" sz="1600" dirty="0">
                <a:sym typeface="Wingdings" panose="05000000000000000000" pitchFamily="2" charset="2"/>
              </a:rPr>
              <a:t>: </a:t>
            </a:r>
            <a:r>
              <a:rPr lang="ko-KR" altLang="en-US" sz="1600" dirty="0">
                <a:sym typeface="Wingdings" panose="05000000000000000000" pitchFamily="2" charset="2"/>
              </a:rPr>
              <a:t>클라이언트의</a:t>
            </a:r>
            <a:r>
              <a:rPr lang="en-US" altLang="ko-KR" sz="1600" dirty="0">
                <a:sym typeface="Wingdings" panose="05000000000000000000" pitchFamily="2" charset="2"/>
              </a:rPr>
              <a:t> ID, </a:t>
            </a:r>
            <a:r>
              <a:rPr lang="ko-KR" altLang="en-US" sz="1600" dirty="0">
                <a:sym typeface="Wingdings" panose="05000000000000000000" pitchFamily="2" charset="2"/>
              </a:rPr>
              <a:t>클라이언트 서명 등이 포함됨</a:t>
            </a:r>
            <a:endParaRPr lang="en-US" altLang="ko-KR" sz="16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AutoNum type="arabicParenBoth"/>
            </a:pPr>
            <a:r>
              <a:rPr lang="en-US" altLang="ko-KR" sz="1600" dirty="0"/>
              <a:t>Proposal</a:t>
            </a:r>
            <a:r>
              <a:rPr lang="ko-KR" altLang="en-US" sz="1600" dirty="0"/>
              <a:t> </a:t>
            </a:r>
            <a:r>
              <a:rPr lang="en-US" altLang="ko-KR" sz="1600" dirty="0"/>
              <a:t>Response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AutoNum type="arabicParenBoth"/>
            </a:pPr>
            <a:r>
              <a:rPr lang="en-US" altLang="ko-KR" sz="1600" dirty="0"/>
              <a:t>Submit Transaction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AutoNum type="arabicParenBoth"/>
            </a:pPr>
            <a:r>
              <a:rPr lang="en-US" altLang="ko-KR" sz="1600" dirty="0"/>
              <a:t>Proposal</a:t>
            </a:r>
            <a:r>
              <a:rPr lang="ko-KR" altLang="en-US" sz="1600" dirty="0"/>
              <a:t> </a:t>
            </a:r>
            <a:r>
              <a:rPr lang="en-US" altLang="ko-KR" sz="1600" dirty="0"/>
              <a:t>Response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AutoNum type="arabicParenBoth"/>
            </a:pPr>
            <a:r>
              <a:rPr lang="en-US" altLang="ko-KR" sz="1600" dirty="0"/>
              <a:t>Proposal</a:t>
            </a:r>
            <a:r>
              <a:rPr lang="ko-KR" altLang="en-US" sz="1600" dirty="0"/>
              <a:t> </a:t>
            </a:r>
            <a:r>
              <a:rPr lang="en-US" altLang="ko-KR" sz="1600" dirty="0"/>
              <a:t>Response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D286A67C-8451-4FC6-89D5-CAE0E1ED7B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ECEBE39-F1DA-408C-844D-AB6F0AEABD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5171" y="1665235"/>
            <a:ext cx="3870766" cy="3698142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C119A971-E4A8-4FA1-AE3D-47AD7C5804AE}"/>
              </a:ext>
            </a:extLst>
          </p:cNvPr>
          <p:cNvSpPr/>
          <p:nvPr/>
        </p:nvSpPr>
        <p:spPr>
          <a:xfrm>
            <a:off x="7992093" y="2632959"/>
            <a:ext cx="237507" cy="23750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087DBB7-28A8-466A-A9FC-4831D2F2C11F}"/>
              </a:ext>
            </a:extLst>
          </p:cNvPr>
          <p:cNvSpPr/>
          <p:nvPr/>
        </p:nvSpPr>
        <p:spPr>
          <a:xfrm>
            <a:off x="10781013" y="2632959"/>
            <a:ext cx="237507" cy="23750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26122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4D2EF6-B52F-491A-B50F-D4A04A35B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세부 동작 과정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ADD6A8E-A5CC-4AEC-BE2A-ED18229093B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  <a:buAutoNum type="arabicParenBoth"/>
            </a:pPr>
            <a:r>
              <a:rPr lang="en-US" altLang="ko-KR" sz="1600" dirty="0"/>
              <a:t>Transaction Proposal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AutoNum type="arabicParenBoth"/>
            </a:pPr>
            <a:r>
              <a:rPr lang="en-US" altLang="ko-KR" sz="1600" b="1" dirty="0"/>
              <a:t>Proposal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Response</a:t>
            </a:r>
            <a:br>
              <a:rPr lang="en-US" altLang="ko-KR" sz="1600" dirty="0"/>
            </a:br>
            <a:r>
              <a:rPr lang="en-US" altLang="ko-KR" sz="1600" dirty="0">
                <a:sym typeface="Wingdings" panose="05000000000000000000" pitchFamily="2" charset="2"/>
              </a:rPr>
              <a:t> </a:t>
            </a:r>
            <a:r>
              <a:rPr lang="ko-KR" altLang="en-US" sz="1600" dirty="0">
                <a:sym typeface="Wingdings" panose="05000000000000000000" pitchFamily="2" charset="2"/>
              </a:rPr>
              <a:t>제안을 받은 </a:t>
            </a:r>
            <a:r>
              <a:rPr lang="en-US" altLang="ko-KR" sz="1600" dirty="0">
                <a:sym typeface="Wingdings" panose="05000000000000000000" pitchFamily="2" charset="2"/>
              </a:rPr>
              <a:t>Endorsing Peer</a:t>
            </a:r>
            <a:r>
              <a:rPr lang="ko-KR" altLang="en-US" sz="1600" dirty="0">
                <a:sym typeface="Wingdings" panose="05000000000000000000" pitchFamily="2" charset="2"/>
              </a:rPr>
              <a:t>는</a:t>
            </a:r>
            <a:r>
              <a:rPr lang="en-US" altLang="ko-KR" sz="1600" dirty="0">
                <a:sym typeface="Wingdings" panose="05000000000000000000" pitchFamily="2" charset="2"/>
              </a:rPr>
              <a:t> </a:t>
            </a:r>
            <a:r>
              <a:rPr lang="ko-KR" altLang="en-US" sz="1600" dirty="0">
                <a:sym typeface="Wingdings" panose="05000000000000000000" pitchFamily="2" charset="2"/>
              </a:rPr>
              <a:t>서명과 트랜잭션을 확인</a:t>
            </a:r>
            <a:br>
              <a:rPr lang="en-US" altLang="ko-KR" sz="1600" dirty="0">
                <a:sym typeface="Wingdings" panose="05000000000000000000" pitchFamily="2" charset="2"/>
              </a:rPr>
            </a:br>
            <a:r>
              <a:rPr lang="en-US" altLang="ko-KR" sz="1600" dirty="0">
                <a:sym typeface="Wingdings" panose="05000000000000000000" pitchFamily="2" charset="2"/>
              </a:rPr>
              <a:t> </a:t>
            </a:r>
            <a:r>
              <a:rPr lang="ko-KR" altLang="en-US" sz="1600" dirty="0">
                <a:sym typeface="Wingdings" panose="05000000000000000000" pitchFamily="2" charset="2"/>
              </a:rPr>
              <a:t>체인코드 실행 후</a:t>
            </a:r>
            <a:r>
              <a:rPr lang="en-US" altLang="ko-KR" sz="1600" dirty="0">
                <a:sym typeface="Wingdings" panose="05000000000000000000" pitchFamily="2" charset="2"/>
              </a:rPr>
              <a:t>, Application</a:t>
            </a:r>
            <a:r>
              <a:rPr lang="ko-KR" altLang="en-US" sz="1600" dirty="0">
                <a:sym typeface="Wingdings" panose="05000000000000000000" pitchFamily="2" charset="2"/>
              </a:rPr>
              <a:t>에게 </a:t>
            </a:r>
            <a:r>
              <a:rPr lang="en-US" altLang="ko-KR" sz="1600" dirty="0">
                <a:sym typeface="Wingdings" panose="05000000000000000000" pitchFamily="2" charset="2"/>
              </a:rPr>
              <a:t>Proposal Response </a:t>
            </a:r>
            <a:r>
              <a:rPr lang="ko-KR" altLang="en-US" sz="1600" dirty="0">
                <a:sym typeface="Wingdings" panose="05000000000000000000" pitchFamily="2" charset="2"/>
              </a:rPr>
              <a:t>전송</a:t>
            </a:r>
            <a:endParaRPr lang="en-US" altLang="ko-KR" sz="16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AutoNum type="arabicParenBoth"/>
            </a:pPr>
            <a:r>
              <a:rPr lang="en-US" altLang="ko-KR" sz="1600" dirty="0"/>
              <a:t>Submit Transaction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AutoNum type="arabicParenBoth"/>
            </a:pPr>
            <a:r>
              <a:rPr lang="en-US" altLang="ko-KR" sz="1600" dirty="0"/>
              <a:t>Order Transaction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AutoNum type="arabicParenBoth"/>
            </a:pPr>
            <a:r>
              <a:rPr lang="en-US" altLang="ko-KR" sz="1600" dirty="0"/>
              <a:t>Ledger Commit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D286A67C-8451-4FC6-89D5-CAE0E1ED7B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ECEBE39-F1DA-408C-844D-AB6F0AEABD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5171" y="1665235"/>
            <a:ext cx="3870766" cy="3698142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A050FB9A-ED10-447B-82FC-BFBAFB22F1CD}"/>
              </a:ext>
            </a:extLst>
          </p:cNvPr>
          <p:cNvSpPr/>
          <p:nvPr/>
        </p:nvSpPr>
        <p:spPr>
          <a:xfrm>
            <a:off x="7811118" y="3823584"/>
            <a:ext cx="237507" cy="23750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78F4BA3-1EE8-4D4C-98FC-094BCDCA4AA8}"/>
              </a:ext>
            </a:extLst>
          </p:cNvPr>
          <p:cNvSpPr/>
          <p:nvPr/>
        </p:nvSpPr>
        <p:spPr>
          <a:xfrm>
            <a:off x="10992468" y="3823584"/>
            <a:ext cx="237507" cy="23750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5203108"/>
      </p:ext>
    </p:extLst>
  </p:cSld>
  <p:clrMapOvr>
    <a:masterClrMapping/>
  </p:clrMapOvr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7263</TotalTime>
  <Words>527</Words>
  <Application>Microsoft Office PowerPoint</Application>
  <PresentationFormat>와이드스크린</PresentationFormat>
  <Paragraphs>80</Paragraphs>
  <Slides>13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맑은 고딕</vt:lpstr>
      <vt:lpstr>Arial</vt:lpstr>
      <vt:lpstr>CryptoCraft 테마</vt:lpstr>
      <vt:lpstr>제목 테마</vt:lpstr>
      <vt:lpstr>하이퍼레저 패브릭 : 이론</vt:lpstr>
      <vt:lpstr>PowerPoint 프레젠테이션</vt:lpstr>
      <vt:lpstr>하이퍼레저 패브릭이란?</vt:lpstr>
      <vt:lpstr>하이퍼레저 패브릭의 특징</vt:lpstr>
      <vt:lpstr>구성요소</vt:lpstr>
      <vt:lpstr>구성요소</vt:lpstr>
      <vt:lpstr>세부 동작 과정</vt:lpstr>
      <vt:lpstr>세부 동작 과정</vt:lpstr>
      <vt:lpstr>세부 동작 과정</vt:lpstr>
      <vt:lpstr>세부 동작 과정</vt:lpstr>
      <vt:lpstr>세부 동작 과정</vt:lpstr>
      <vt:lpstr>세부 동작 과정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강예준</cp:lastModifiedBy>
  <cp:revision>138</cp:revision>
  <dcterms:created xsi:type="dcterms:W3CDTF">2019-03-05T04:29:07Z</dcterms:created>
  <dcterms:modified xsi:type="dcterms:W3CDTF">2022-04-24T17:57:01Z</dcterms:modified>
</cp:coreProperties>
</file>