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96" r:id="rId1"/>
  </p:sldMasterIdLst>
  <p:sldIdLst>
    <p:sldId id="323" r:id="rId2"/>
    <p:sldId id="386" r:id="rId3"/>
    <p:sldId id="395" r:id="rId4"/>
    <p:sldId id="393" r:id="rId5"/>
    <p:sldId id="391" r:id="rId6"/>
    <p:sldId id="389" r:id="rId7"/>
    <p:sldId id="398" r:id="rId8"/>
    <p:sldId id="397" r:id="rId9"/>
    <p:sldId id="388" r:id="rId10"/>
    <p:sldId id="399" r:id="rId11"/>
    <p:sldId id="387" r:id="rId12"/>
  </p:sldIdLst>
  <p:sldSz cx="12192000" cy="6858000"/>
  <p:notesSz cx="6858000" cy="9144000"/>
  <p:embeddedFontLst>
    <p:embeddedFont>
      <p:font typeface="나눔스퀘어라운드 Bold" panose="020B0600000101010101" pitchFamily="50" charset="-127"/>
      <p:bold r:id="rId13"/>
    </p:embeddedFont>
    <p:embeddedFont>
      <p:font typeface="나눔스퀘어라운드 ExtraBold" panose="020B0600000101010101" pitchFamily="50" charset="-127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배달의민족 도현" panose="020B0600000101010101" pitchFamily="50" charset="-127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4C4F"/>
    <a:srgbClr val="AED1D3"/>
    <a:srgbClr val="A17D60"/>
    <a:srgbClr val="A2B9C9"/>
    <a:srgbClr val="FBCA92"/>
    <a:srgbClr val="FAB56A"/>
    <a:srgbClr val="FABD7A"/>
    <a:srgbClr val="FF7C80"/>
    <a:srgbClr val="F7AF9D"/>
    <a:srgbClr val="E5E5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653" autoAdjust="0"/>
    <p:restoredTop sz="94660"/>
  </p:normalViewPr>
  <p:slideViewPr>
    <p:cSldViewPr snapToGrid="0">
      <p:cViewPr varScale="1">
        <p:scale>
          <a:sx n="67" d="100"/>
          <a:sy n="67" d="100"/>
        </p:scale>
        <p:origin x="848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Excel_____2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dPt>
            <c:idx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0-C787-4420-91D1-BAD8E7047EED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787-4420-91D1-BAD8E7047EED}"/>
              </c:ext>
            </c:extLst>
          </c:dPt>
          <c:dPt>
            <c:idx val="2"/>
            <c:bubble3D val="0"/>
            <c:spPr>
              <a:solidFill>
                <a:schemeClr val="bg2">
                  <a:lumMod val="1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C787-4420-91D1-BAD8E7047EED}"/>
              </c:ext>
            </c:extLst>
          </c:dPt>
          <c:dPt>
            <c:idx val="3"/>
            <c:bubble3D val="0"/>
            <c:spPr>
              <a:noFill/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787-4420-91D1-BAD8E7047EED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C787-4420-91D1-BAD8E7047EED}"/>
              </c:ext>
            </c:extLst>
          </c:dPt>
          <c:dLbls>
            <c:dLbl>
              <c:idx val="2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C787-4420-91D1-BAD8E7047EED}"/>
                </c:ext>
              </c:extLst>
            </c:dLbl>
            <c:dLbl>
              <c:idx val="3"/>
              <c:layout>
                <c:manualLayout>
                  <c:x val="7.4332417290656358E-2"/>
                  <c:y val="8.48588700016671E-2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13.3%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787-4420-91D1-BAD8E7047EED}"/>
                </c:ext>
              </c:extLst>
            </c:dLbl>
            <c:dLbl>
              <c:idx val="4"/>
              <c:layout>
                <c:manualLayout>
                  <c:x val="-0.13452210753183316"/>
                  <c:y val="0.31982627385264456"/>
                </c:manualLayout>
              </c:layout>
              <c:tx>
                <c:rich>
                  <a:bodyPr/>
                  <a:lstStyle/>
                  <a:p>
                    <a:r>
                      <a:rPr lang="en-US" altLang="en-US" dirty="0"/>
                      <a:t>52%</a:t>
                    </a:r>
                  </a:p>
                </c:rich>
              </c:tx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C787-4420-91D1-BAD8E7047EE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Sheet1!$A$2:$A$6</c:f>
              <c:strCache>
                <c:ptCount val="4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0.79600000000000004</c:v>
                </c:pt>
                <c:pt idx="1">
                  <c:v>0.77</c:v>
                </c:pt>
                <c:pt idx="2">
                  <c:v>0.51800000000000002</c:v>
                </c:pt>
                <c:pt idx="3">
                  <c:v>0.12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C787-4420-91D1-BAD8E7047E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sz="1800" b="1">
          <a:solidFill>
            <a:schemeClr val="bg1"/>
          </a:solidFill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386C1F-45A8-40C2-87F0-8CBABA6FE5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071DC3-3821-46CB-B455-56E87047B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82FCB-705D-4E6F-A9CD-B041B5D1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4FE223-D810-4CD1-A7C1-2A525C8B5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8C475-823A-4BCD-BA50-CBE0D185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297727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9E59E4-8123-497A-AD73-C4923FE3B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3681961-0E1F-4EA6-A100-168379E359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C92A03-DF31-4F0A-B075-2F503C57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56D38B-9E2D-4DF7-9EFB-F664DD0B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2BFBD1-4F2D-4967-AB97-B63004B8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13184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6E1275-774F-4144-BF5A-9F97446E4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100CEC4-30EB-4ED8-82DC-BD9CF543A4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BD8907-D1E1-4247-951A-A34D9E9E6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A6CEDF-1F4B-4692-A664-146974147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46F5BA-70E8-4FF4-85A0-D4909B7C6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76517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D0232-7DCA-4460-BA3C-FAA7F0E57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E49D00-7406-4D08-BA74-AF8A651F4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0A1D4-C7B1-4AA9-BDBD-98ADBF2C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6312E-8065-4ED2-941F-FE5B266D5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468BE8-D3D7-4386-BD6E-B013D2F7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615437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32BD84-4334-446F-91D3-4349EF958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4231E8-A71A-47FF-B89C-117957CD5C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90DA9B-5E59-40A4-A814-891E43DB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621B4F-EDFE-43C4-AB63-04B99AB18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C3D4F1-62E9-4F3F-9AE9-E2352022D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73558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C4C2D1-F923-4B1B-A229-3BFE84AA0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D309D1-5083-41F3-9EEF-8C0D2872CF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7ACA0A-6D2E-4826-8CF8-E8A27AA59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80047-4642-49E2-9654-FDBA58442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2D8DE8-E613-4C82-A370-69DB8BF70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302A49-46BE-4F4A-B492-F75178B81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3757291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D302A8-49A6-4AA6-827C-F8C885DDC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B8865C-C3BD-4021-A08A-C43CAC94A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353C090-201A-4762-8689-C48E18E32D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7B1A64-E4BF-4DFE-AAE9-4D7202088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65F67C-6F36-4C47-A0F6-B887AFCC20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FEB030-F343-4BE3-A688-330B8F5B9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070320-1209-4C0E-8409-97E1BBBD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1AFCC65-9BD4-4E4F-B8C6-944E4C1E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53682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F8541-91F6-48AF-A9C9-2BB81584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C574A09-628E-405E-89E0-B41B942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8E17B9-F1C2-41C0-9E71-7E2D3AE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F35DED-2721-41F2-B10C-E4438FE95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526661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D05BCB1-E73F-4055-8CA7-4A380B035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4E72BBE-2BF8-4028-939F-5A3702A15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D4ECCA-AE29-4BD2-9910-B8C834B6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111197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C1A658-75E6-4548-B7DB-ACEC8EA55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2BA687-0866-4376-8C24-0F33343B9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C4DAB60-4D95-4D42-93CD-5BD07194A5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D3EE19-C572-4AFB-89C4-BB916DA68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F52BFA-B4B0-4CAE-8DD9-332C63871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E4ED9B-5C25-4E62-B693-7DAD66D37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674122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1515A1-B012-4604-AC1C-522021F94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24E4E33-F714-43B3-B5AD-40FC0C2D8C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4AB77B-A8DC-4013-AE72-65B5E27E6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FD963E-053D-448E-B3FC-7D5DDC0C7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2A42D-D4BE-446C-8E52-AE7718B41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D6BBC8C-1678-47CA-80BF-95F5599D8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1238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617451-14E0-4213-92E4-9420AF6D8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9C27782-40AB-499B-A580-9F88C906A6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FC17FA-E597-40AB-A5C5-8871EB7133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322A1-346B-47DE-9D39-525F2C9AED3E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2019-05-30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8982C-F139-4FDF-8F84-1B0F6FB11E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0B91D4-B90F-4DFC-B2C8-EFB07ADFA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EE41-EF95-4B53-89EE-F8473D2DA192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243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gs-81jlf44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gs-81jlf44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E6E5E2"/>
          </a:fgClr>
          <a:bgClr>
            <a:srgbClr val="EDECEA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lum brigh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-1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3378200"/>
            <a:ext cx="12192000" cy="34798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96850" y="2235200"/>
            <a:ext cx="11798300" cy="15234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lnSpc>
                <a:spcPct val="150000"/>
              </a:lnSpc>
              <a:defRPr/>
            </a:pPr>
            <a:r>
              <a:rPr lang="ko-KR" altLang="en-US" sz="4400" i="1" kern="0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메신저 </a:t>
            </a:r>
            <a:r>
              <a:rPr lang="ko-KR" altLang="en-US" sz="4400" i="1" kern="0" dirty="0" err="1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피싱</a:t>
            </a:r>
            <a:r>
              <a:rPr lang="ko-KR" altLang="en-US" sz="4400" i="1" kern="0" dirty="0">
                <a:solidFill>
                  <a:schemeClr val="bg1">
                    <a:lumMod val="50000"/>
                  </a:schemeClr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예방 방법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ko-KR" altLang="en-US" kern="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메신저를 이용하는 사기를 예방할 수 있는 방안 제안</a:t>
            </a:r>
            <a:endParaRPr lang="ko-KR" altLang="en-US" sz="5400" kern="0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27435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1113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예방 서비스 알아보기</a:t>
            </a:r>
            <a:endParaRPr lang="en-US" altLang="ko-KR" sz="3600" b="1" kern="0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04800" y="992079"/>
            <a:ext cx="11490960" cy="57198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지연이체 서비스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지연이체 서비스는 거액의 돈을 다른 사람에게 보낼 때 최소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3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시간 이상이 지난 후 실제 돈이 입금되는 서비스를 말한다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일정 시간내에는 이체를 취소할 수 있고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건별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한도설정을 하면 이하 금액은 즉시 이체가 가능하다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입금계좌 지정 서비스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미리 지정한 계좌로는 자유롭게 송금하고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000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미지정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계좌에는 소액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하루 최대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100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만원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 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이체할 수 있는 서비스다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해외 </a:t>
            </a: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IP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차단 서비스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국내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IP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대역이 아니면 이체를 막는 서비스다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 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사기범이 해외 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IP</a:t>
            </a: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이용해 피해자 계좌에서 돈을 빼내지 못한다</a:t>
            </a:r>
            <a:r>
              <a:rPr lang="en-US" altLang="ko-KR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60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670924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122" name="Picture 2" descr="http://image.chosun.com/sitedata/image/201905/15/2019051500921_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736" y="1067046"/>
            <a:ext cx="5786264" cy="324897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504967" y="92316"/>
            <a:ext cx="11122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600" b="1" kern="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114</a:t>
            </a:r>
            <a:r>
              <a:rPr lang="ko-KR" altLang="en-US" sz="3600" b="1" kern="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안부확인서비스와 은행서비스를 접목한 피싱 예방</a:t>
            </a:r>
            <a:endParaRPr lang="en-US" altLang="ko-KR" sz="3600" b="1" kern="0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5D80E90-DA7D-4FF4-8268-12B618EEA5D8}"/>
              </a:ext>
            </a:extLst>
          </p:cNvPr>
          <p:cNvSpPr/>
          <p:nvPr/>
        </p:nvSpPr>
        <p:spPr>
          <a:xfrm>
            <a:off x="6553200" y="1004667"/>
            <a:ext cx="5450204" cy="49371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독거노인이 보이스피싱 의심 전화를 수신하면 담당자에게 알려주는 ‘보이스피싱 알림 서비스’ </a:t>
            </a:r>
            <a:r>
              <a:rPr lang="ko-KR" altLang="en-US" sz="2000" b="1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</a:t>
            </a: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제공해 사기 피해도 예방</a:t>
            </a: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-----------------------------------------------</a:t>
            </a:r>
          </a:p>
          <a:p>
            <a:pPr>
              <a:lnSpc>
                <a:spcPct val="150000"/>
              </a:lnSpc>
            </a:pPr>
            <a:r>
              <a:rPr lang="ko-KR" alt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더 나아가 독거노인 뿐만 아니라 일반인들에게 홍보를 늘리고</a:t>
            </a:r>
            <a:r>
              <a:rPr lang="en-US" altLang="ko-KR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200" b="1" dirty="0">
                <a:solidFill>
                  <a:srgbClr val="E54C4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보이스피싱으로 의심되는 전화가 걸려오면</a:t>
            </a:r>
            <a:r>
              <a:rPr lang="ko-KR" alt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보호자에게 알릴 뿐만 아니라 </a:t>
            </a:r>
            <a:r>
              <a:rPr lang="ko-KR" altLang="en-US" sz="2200" b="1" dirty="0">
                <a:solidFill>
                  <a:srgbClr val="E54C4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은행과 협력하여 연결 계좌에 지연이체 서비스와</a:t>
            </a:r>
            <a:r>
              <a:rPr lang="en-US" altLang="ko-KR" sz="2200" b="1" dirty="0">
                <a:solidFill>
                  <a:srgbClr val="E54C4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2200" b="1" dirty="0">
                <a:solidFill>
                  <a:srgbClr val="E54C4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해외 </a:t>
            </a:r>
            <a:r>
              <a:rPr lang="en-US" altLang="ko-KR" sz="2200" b="1" dirty="0">
                <a:solidFill>
                  <a:srgbClr val="E54C4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IP </a:t>
            </a:r>
            <a:r>
              <a:rPr lang="ko-KR" altLang="en-US" sz="2200" b="1" dirty="0">
                <a:solidFill>
                  <a:srgbClr val="E54C4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차단 </a:t>
            </a:r>
            <a:r>
              <a:rPr lang="ko-KR" altLang="en-US" sz="2200" b="1" dirty="0" err="1">
                <a:solidFill>
                  <a:srgbClr val="E54C4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서비스등을</a:t>
            </a:r>
            <a:r>
              <a:rPr lang="ko-KR" altLang="en-US" sz="2200" b="1" dirty="0">
                <a:solidFill>
                  <a:srgbClr val="E54C4F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바로 신청할 수 있게 </a:t>
            </a:r>
            <a:r>
              <a:rPr lang="ko-KR" altLang="en-US" sz="22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연동하는 방안 고려</a:t>
            </a:r>
            <a:endParaRPr lang="en-US" altLang="ko-KR" sz="2200" b="1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2F7803A-CA09-4847-9D16-C271CAE351E9}"/>
              </a:ext>
            </a:extLst>
          </p:cNvPr>
          <p:cNvSpPr/>
          <p:nvPr/>
        </p:nvSpPr>
        <p:spPr>
          <a:xfrm>
            <a:off x="294496" y="4493808"/>
            <a:ext cx="6096000" cy="212987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accent5">
                    <a:lumMod val="50000"/>
                  </a:scheme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안부확인 서비스란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처음엔 독거노인을 대상으로 서비스를 시행하기 위해 만들어짐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(19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5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15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 출시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스팸차단 앱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후후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이용하여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일일 통화량 확인하고 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ARS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로 좋음</a:t>
            </a: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/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나쁨 컨디션 상태를 문이하고 답변을 담당자나 보호자에게 문자로 전송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1476896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hlinkClick r:id="rId2"/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101841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목차</a:t>
            </a:r>
            <a:endParaRPr lang="en-US" altLang="ko-KR" sz="3600" b="1" kern="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657932" y="2378415"/>
            <a:ext cx="5592273" cy="106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2.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현재 문제점 및 원인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피해현황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사기현황 그래프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57934" y="1307605"/>
            <a:ext cx="6276266" cy="106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1.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피해 사례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뉴스 및 기사를 통한 피해사례 소개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657933" y="5502824"/>
            <a:ext cx="8398062" cy="106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5.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예방책 고안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현재 진행되고 있는 서비스 확대로 현실성 극대화</a:t>
            </a:r>
            <a:endParaRPr lang="ko-KR" altLang="en-US" sz="12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1E9B338-D095-475A-886F-2E24F3960EAA}"/>
              </a:ext>
            </a:extLst>
          </p:cNvPr>
          <p:cNvSpPr/>
          <p:nvPr/>
        </p:nvSpPr>
        <p:spPr>
          <a:xfrm>
            <a:off x="657931" y="3416640"/>
            <a:ext cx="6910623" cy="106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3.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현재 대응의 부족한 점과 대안 제시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글로브 시그널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,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그리고 대안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E5669B7-C47E-4B4B-BB3A-CF4845B0B14A}"/>
              </a:ext>
            </a:extLst>
          </p:cNvPr>
          <p:cNvSpPr/>
          <p:nvPr/>
        </p:nvSpPr>
        <p:spPr>
          <a:xfrm>
            <a:off x="657932" y="4454865"/>
            <a:ext cx="9994884" cy="1063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4. </a:t>
            </a:r>
            <a:r>
              <a:rPr lang="ko-KR" altLang="en-US" sz="24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가장 높은 비율의 피해자 집단에 대한 현황 조사</a:t>
            </a:r>
            <a:endParaRPr lang="en-US" altLang="ko-KR" sz="24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장년층부터 시작하는 서비스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781240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101841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피해 사례</a:t>
            </a:r>
          </a:p>
        </p:txBody>
      </p:sp>
      <p:sp>
        <p:nvSpPr>
          <p:cNvPr id="2" name="실행 단추: 앞으로 또는 다음으로 이동 1">
            <a:hlinkClick r:id="" action="ppaction://noaction" highlightClick="1"/>
            <a:extLst>
              <a:ext uri="{FF2B5EF4-FFF2-40B4-BE49-F238E27FC236}">
                <a16:creationId xmlns:a16="http://schemas.microsoft.com/office/drawing/2014/main" id="{3F0B1524-1234-4AC0-ACF9-1F54B05679DA}"/>
              </a:ext>
            </a:extLst>
          </p:cNvPr>
          <p:cNvSpPr/>
          <p:nvPr/>
        </p:nvSpPr>
        <p:spPr>
          <a:xfrm>
            <a:off x="5086350" y="2686050"/>
            <a:ext cx="2286000" cy="1876425"/>
          </a:xfrm>
          <a:prstGeom prst="actionButtonForwardNex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hlinkClick r:id="rId2"/>
              </a:rPr>
              <a:t>https://www.youtube.com/watch?v=ngs-81jlf44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041479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7" name="_x109145976" descr="EMB000006c86c6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" y="0"/>
            <a:ext cx="12192000" cy="6858000"/>
          </a:xfrm>
          <a:prstGeom prst="rect">
            <a:avLst/>
          </a:prstGeom>
          <a:noFill/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B7368A-EE7A-467F-92ED-33DB039C42FE}"/>
              </a:ext>
            </a:extLst>
          </p:cNvPr>
          <p:cNvSpPr/>
          <p:nvPr/>
        </p:nvSpPr>
        <p:spPr>
          <a:xfrm>
            <a:off x="0" y="-19050"/>
            <a:ext cx="12192000" cy="6858000"/>
          </a:xfrm>
          <a:prstGeom prst="rect">
            <a:avLst/>
          </a:prstGeom>
          <a:solidFill>
            <a:schemeClr val="accent1">
              <a:alpha val="3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1400427" y="2500072"/>
            <a:ext cx="2859578" cy="2859578"/>
          </a:xfrm>
          <a:prstGeom prst="ellipse">
            <a:avLst/>
          </a:prstGeom>
          <a:solidFill>
            <a:srgbClr val="A2B9C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3600" b="1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보이스</a:t>
            </a:r>
            <a:endParaRPr lang="en-US" altLang="ko-KR" sz="3600" b="1" dirty="0">
              <a:solidFill>
                <a:prstClr val="whit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b="1" dirty="0" err="1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피싱</a:t>
            </a:r>
            <a:endParaRPr lang="ko-KR" altLang="en-US" sz="3600" b="1" dirty="0">
              <a:solidFill>
                <a:prstClr val="whit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" name="타원 8"/>
          <p:cNvSpPr/>
          <p:nvPr/>
        </p:nvSpPr>
        <p:spPr>
          <a:xfrm>
            <a:off x="5854701" y="1587500"/>
            <a:ext cx="3873500" cy="3657850"/>
          </a:xfrm>
          <a:prstGeom prst="ellipse">
            <a:avLst/>
          </a:prstGeom>
          <a:solidFill>
            <a:srgbClr val="E5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 메신저</a:t>
            </a:r>
            <a:endParaRPr lang="en-US" altLang="ko-KR" sz="4400" b="1" dirty="0">
              <a:solidFill>
                <a:prstClr val="white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4400" b="1" dirty="0">
                <a:solidFill>
                  <a:prstClr val="white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 피싱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9087532" y="4474669"/>
            <a:ext cx="2704418" cy="17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타인의 메신저 아이디를 도용하여 로그인한 뒤 등록된 지인에게 메시지를 보내 금전을 요구하는 행위</a:t>
            </a:r>
            <a:endParaRPr lang="ko-KR" altLang="en-US" sz="1050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3182033" y="1391744"/>
            <a:ext cx="2151968" cy="1714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전화를 통해 개인정보를 알아낸 뒤 이를 범죄에 이용하는 </a:t>
            </a:r>
            <a:endParaRPr lang="en-US" altLang="ko-KR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전화금융사기 수법</a:t>
            </a:r>
            <a:endParaRPr lang="en-US" altLang="ko-KR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9218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cxnSp>
        <p:nvCxnSpPr>
          <p:cNvPr id="13" name="직선 연결선 12"/>
          <p:cNvCxnSpPr/>
          <p:nvPr/>
        </p:nvCxnSpPr>
        <p:spPr>
          <a:xfrm>
            <a:off x="2158008" y="5376168"/>
            <a:ext cx="5400600" cy="0"/>
          </a:xfrm>
          <a:prstGeom prst="line">
            <a:avLst/>
          </a:prstGeom>
          <a:ln w="19050">
            <a:solidFill>
              <a:schemeClr val="bg1"/>
            </a:solidFill>
          </a:ln>
          <a:scene3d>
            <a:camera prst="obliqueTopLef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자유형 13"/>
          <p:cNvSpPr/>
          <p:nvPr/>
        </p:nvSpPr>
        <p:spPr>
          <a:xfrm>
            <a:off x="4010025" y="1676400"/>
            <a:ext cx="3505200" cy="3692922"/>
          </a:xfrm>
          <a:custGeom>
            <a:avLst/>
            <a:gdLst>
              <a:gd name="connsiteX0" fmla="*/ 0 w 3505200"/>
              <a:gd name="connsiteY0" fmla="*/ 857250 h 857250"/>
              <a:gd name="connsiteX1" fmla="*/ 1095375 w 3505200"/>
              <a:gd name="connsiteY1" fmla="*/ 447675 h 857250"/>
              <a:gd name="connsiteX2" fmla="*/ 1428750 w 3505200"/>
              <a:gd name="connsiteY2" fmla="*/ 647700 h 857250"/>
              <a:gd name="connsiteX3" fmla="*/ 2247900 w 3505200"/>
              <a:gd name="connsiteY3" fmla="*/ 276225 h 857250"/>
              <a:gd name="connsiteX4" fmla="*/ 2524125 w 3505200"/>
              <a:gd name="connsiteY4" fmla="*/ 504825 h 857250"/>
              <a:gd name="connsiteX5" fmla="*/ 3505200 w 3505200"/>
              <a:gd name="connsiteY5" fmla="*/ 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05200" h="857250">
                <a:moveTo>
                  <a:pt x="0" y="857250"/>
                </a:moveTo>
                <a:lnTo>
                  <a:pt x="1095375" y="447675"/>
                </a:lnTo>
                <a:lnTo>
                  <a:pt x="1428750" y="647700"/>
                </a:lnTo>
                <a:lnTo>
                  <a:pt x="2247900" y="276225"/>
                </a:lnTo>
                <a:lnTo>
                  <a:pt x="2524125" y="504825"/>
                </a:lnTo>
                <a:lnTo>
                  <a:pt x="3505200" y="0"/>
                </a:lnTo>
              </a:path>
            </a:pathLst>
          </a:cu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7260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111366"/>
            <a:ext cx="6805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600" b="1" kern="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메신저 </a:t>
            </a:r>
            <a:r>
              <a:rPr lang="ko-KR" altLang="en-US" sz="3600" b="1" kern="0" dirty="0" err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피싱</a:t>
            </a:r>
            <a:r>
              <a:rPr lang="ko-KR" altLang="en-US" sz="3600" b="1" kern="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피해 현황</a:t>
            </a:r>
            <a:endParaRPr lang="en-US" altLang="ko-KR" sz="3600" b="1" kern="0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1138" y="1654174"/>
            <a:ext cx="6547307" cy="418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직사각형 7"/>
          <p:cNvSpPr/>
          <p:nvPr/>
        </p:nvSpPr>
        <p:spPr>
          <a:xfrm>
            <a:off x="6921500" y="1582244"/>
            <a:ext cx="4533900" cy="4119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초기보다 치밀해진 피의자들의 사기수법</a:t>
            </a:r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</a:pPr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2018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년 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월부터 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10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월까지 메신저 </a:t>
            </a:r>
            <a:r>
              <a:rPr lang="ko-KR" altLang="en-US" sz="2000" b="1" dirty="0" err="1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피싱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 피해 금액은 전년 동기 대비 </a:t>
            </a:r>
            <a:r>
              <a:rPr lang="en-US" altLang="ko-KR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273.5% </a:t>
            </a: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증가</a:t>
            </a:r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월별 피해건수와 피해금액도 지속 증가</a:t>
            </a:r>
            <a:endParaRPr lang="en-US" altLang="ko-KR" sz="2000" b="1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2407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 l="5299" t="5289" r="7611" b="6088"/>
          <a:stretch>
            <a:fillRect/>
          </a:stretch>
        </p:blipFill>
        <p:spPr bwMode="auto">
          <a:xfrm>
            <a:off x="5473699" y="3463290"/>
            <a:ext cx="1418449" cy="1393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715476" y="114541"/>
            <a:ext cx="88509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4000" b="1" kern="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글로브 시그널</a:t>
            </a:r>
            <a:endParaRPr lang="en-US" altLang="ko-KR" sz="1400" b="1" kern="0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pSp>
        <p:nvGrpSpPr>
          <p:cNvPr id="20" name="그룹 19"/>
          <p:cNvGrpSpPr/>
          <p:nvPr/>
        </p:nvGrpSpPr>
        <p:grpSpPr>
          <a:xfrm>
            <a:off x="4085575" y="2054270"/>
            <a:ext cx="1926918" cy="1926332"/>
            <a:chOff x="3960315" y="1465546"/>
            <a:chExt cx="1926918" cy="1926332"/>
          </a:xfrm>
          <a:solidFill>
            <a:srgbClr val="E54C4F"/>
          </a:solidFill>
        </p:grpSpPr>
        <p:sp>
          <p:nvSpPr>
            <p:cNvPr id="21" name="양쪽 모서리가 둥근 사각형 20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D31F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직각 삼각형 21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양쪽 모서리가 둥근 사각형 22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 rot="5400000">
            <a:off x="6309399" y="2054563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25" name="양쪽 모서리가 둥근 사각형 24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각 삼각형 25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양쪽 모서리가 둥근 사각형 26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8" name="그룹 27"/>
          <p:cNvGrpSpPr/>
          <p:nvPr/>
        </p:nvGrpSpPr>
        <p:grpSpPr>
          <a:xfrm rot="10800000">
            <a:off x="6309107" y="4386492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29" name="양쪽 모서리가 둥근 사각형 28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각 삼각형 29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양쪽 모서리가 둥근 사각형 30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2" name="그룹 31"/>
          <p:cNvGrpSpPr/>
          <p:nvPr/>
        </p:nvGrpSpPr>
        <p:grpSpPr>
          <a:xfrm rot="16200000">
            <a:off x="4082607" y="4386200"/>
            <a:ext cx="1926918" cy="1926332"/>
            <a:chOff x="3960315" y="1465546"/>
            <a:chExt cx="1926918" cy="1926332"/>
          </a:xfrm>
          <a:solidFill>
            <a:srgbClr val="A17D60"/>
          </a:solidFill>
        </p:grpSpPr>
        <p:sp>
          <p:nvSpPr>
            <p:cNvPr id="33" name="양쪽 모서리가 둥근 사각형 32"/>
            <p:cNvSpPr/>
            <p:nvPr/>
          </p:nvSpPr>
          <p:spPr>
            <a:xfrm>
              <a:off x="5223354" y="1465546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각 삼각형 33"/>
            <p:cNvSpPr/>
            <p:nvPr/>
          </p:nvSpPr>
          <p:spPr>
            <a:xfrm rot="10800000" flipH="1">
              <a:off x="5223354" y="2730674"/>
              <a:ext cx="661204" cy="661204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양쪽 모서리가 둥근 사각형 34"/>
            <p:cNvSpPr/>
            <p:nvPr/>
          </p:nvSpPr>
          <p:spPr>
            <a:xfrm rot="16200000">
              <a:off x="4260939" y="2427375"/>
              <a:ext cx="663879" cy="1265128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7E62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6" name="Group 14"/>
          <p:cNvGrpSpPr>
            <a:grpSpLocks noChangeAspect="1"/>
          </p:cNvGrpSpPr>
          <p:nvPr/>
        </p:nvGrpSpPr>
        <p:grpSpPr bwMode="auto">
          <a:xfrm>
            <a:off x="7795231" y="4584162"/>
            <a:ext cx="282952" cy="240012"/>
            <a:chOff x="3669" y="3943"/>
            <a:chExt cx="626" cy="531"/>
          </a:xfrm>
          <a:solidFill>
            <a:schemeClr val="bg1"/>
          </a:solidFill>
        </p:grpSpPr>
        <p:sp>
          <p:nvSpPr>
            <p:cNvPr id="37" name="Freeform 16"/>
            <p:cNvSpPr>
              <a:spLocks noEditPoints="1"/>
            </p:cNvSpPr>
            <p:nvPr/>
          </p:nvSpPr>
          <p:spPr bwMode="auto">
            <a:xfrm>
              <a:off x="3669" y="3943"/>
              <a:ext cx="626" cy="531"/>
            </a:xfrm>
            <a:custGeom>
              <a:avLst/>
              <a:gdLst>
                <a:gd name="T0" fmla="*/ 1532 w 3756"/>
                <a:gd name="T1" fmla="*/ 2536 h 3186"/>
                <a:gd name="T2" fmla="*/ 1516 w 3756"/>
                <a:gd name="T3" fmla="*/ 2550 h 3186"/>
                <a:gd name="T4" fmla="*/ 1450 w 3756"/>
                <a:gd name="T5" fmla="*/ 2904 h 3186"/>
                <a:gd name="T6" fmla="*/ 1457 w 3756"/>
                <a:gd name="T7" fmla="*/ 2929 h 3186"/>
                <a:gd name="T8" fmla="*/ 1481 w 3756"/>
                <a:gd name="T9" fmla="*/ 2941 h 3186"/>
                <a:gd name="T10" fmla="*/ 2288 w 3756"/>
                <a:gd name="T11" fmla="*/ 2937 h 3186"/>
                <a:gd name="T12" fmla="*/ 2304 w 3756"/>
                <a:gd name="T13" fmla="*/ 2921 h 3186"/>
                <a:gd name="T14" fmla="*/ 2306 w 3756"/>
                <a:gd name="T15" fmla="*/ 2905 h 3186"/>
                <a:gd name="T16" fmla="*/ 2243 w 3756"/>
                <a:gd name="T17" fmla="*/ 2560 h 3186"/>
                <a:gd name="T18" fmla="*/ 2233 w 3756"/>
                <a:gd name="T19" fmla="*/ 2542 h 3186"/>
                <a:gd name="T20" fmla="*/ 2214 w 3756"/>
                <a:gd name="T21" fmla="*/ 2534 h 3186"/>
                <a:gd name="T22" fmla="*/ 585 w 3756"/>
                <a:gd name="T23" fmla="*/ 305 h 3186"/>
                <a:gd name="T24" fmla="*/ 560 w 3756"/>
                <a:gd name="T25" fmla="*/ 314 h 3186"/>
                <a:gd name="T26" fmla="*/ 544 w 3756"/>
                <a:gd name="T27" fmla="*/ 336 h 3186"/>
                <a:gd name="T28" fmla="*/ 542 w 3756"/>
                <a:gd name="T29" fmla="*/ 1890 h 3186"/>
                <a:gd name="T30" fmla="*/ 553 w 3756"/>
                <a:gd name="T31" fmla="*/ 1921 h 3186"/>
                <a:gd name="T32" fmla="*/ 3188 w 3756"/>
                <a:gd name="T33" fmla="*/ 1930 h 3186"/>
                <a:gd name="T34" fmla="*/ 3211 w 3756"/>
                <a:gd name="T35" fmla="*/ 1906 h 3186"/>
                <a:gd name="T36" fmla="*/ 3214 w 3756"/>
                <a:gd name="T37" fmla="*/ 350 h 3186"/>
                <a:gd name="T38" fmla="*/ 3206 w 3756"/>
                <a:gd name="T39" fmla="*/ 324 h 3186"/>
                <a:gd name="T40" fmla="*/ 3185 w 3756"/>
                <a:gd name="T41" fmla="*/ 308 h 3186"/>
                <a:gd name="T42" fmla="*/ 585 w 3756"/>
                <a:gd name="T43" fmla="*/ 305 h 3186"/>
                <a:gd name="T44" fmla="*/ 3170 w 3756"/>
                <a:gd name="T45" fmla="*/ 0 h 3186"/>
                <a:gd name="T46" fmla="*/ 3263 w 3756"/>
                <a:gd name="T47" fmla="*/ 13 h 3186"/>
                <a:gd name="T48" fmla="*/ 3346 w 3756"/>
                <a:gd name="T49" fmla="*/ 48 h 3186"/>
                <a:gd name="T50" fmla="*/ 3418 w 3756"/>
                <a:gd name="T51" fmla="*/ 103 h 3186"/>
                <a:gd name="T52" fmla="*/ 3473 w 3756"/>
                <a:gd name="T53" fmla="*/ 173 h 3186"/>
                <a:gd name="T54" fmla="*/ 3508 w 3756"/>
                <a:gd name="T55" fmla="*/ 256 h 3186"/>
                <a:gd name="T56" fmla="*/ 3520 w 3756"/>
                <a:gd name="T57" fmla="*/ 350 h 3186"/>
                <a:gd name="T58" fmla="*/ 3518 w 3756"/>
                <a:gd name="T59" fmla="*/ 1931 h 3186"/>
                <a:gd name="T60" fmla="*/ 3500 w 3756"/>
                <a:gd name="T61" fmla="*/ 2009 h 3186"/>
                <a:gd name="T62" fmla="*/ 3516 w 3756"/>
                <a:gd name="T63" fmla="*/ 2049 h 3186"/>
                <a:gd name="T64" fmla="*/ 3754 w 3756"/>
                <a:gd name="T65" fmla="*/ 3006 h 3186"/>
                <a:gd name="T66" fmla="*/ 3753 w 3756"/>
                <a:gd name="T67" fmla="*/ 3060 h 3186"/>
                <a:gd name="T68" fmla="*/ 3729 w 3756"/>
                <a:gd name="T69" fmla="*/ 3116 h 3186"/>
                <a:gd name="T70" fmla="*/ 3687 w 3756"/>
                <a:gd name="T71" fmla="*/ 3158 h 3186"/>
                <a:gd name="T72" fmla="*/ 3631 w 3756"/>
                <a:gd name="T73" fmla="*/ 3182 h 3186"/>
                <a:gd name="T74" fmla="*/ 157 w 3756"/>
                <a:gd name="T75" fmla="*/ 3186 h 3186"/>
                <a:gd name="T76" fmla="*/ 101 w 3756"/>
                <a:gd name="T77" fmla="*/ 3175 h 3186"/>
                <a:gd name="T78" fmla="*/ 52 w 3756"/>
                <a:gd name="T79" fmla="*/ 3146 h 3186"/>
                <a:gd name="T80" fmla="*/ 18 w 3756"/>
                <a:gd name="T81" fmla="*/ 3101 h 3186"/>
                <a:gd name="T82" fmla="*/ 1 w 3756"/>
                <a:gd name="T83" fmla="*/ 3047 h 3186"/>
                <a:gd name="T84" fmla="*/ 5 w 3756"/>
                <a:gd name="T85" fmla="*/ 2991 h 3186"/>
                <a:gd name="T86" fmla="*/ 247 w 3756"/>
                <a:gd name="T87" fmla="*/ 2028 h 3186"/>
                <a:gd name="T88" fmla="*/ 245 w 3756"/>
                <a:gd name="T89" fmla="*/ 1970 h 3186"/>
                <a:gd name="T90" fmla="*/ 236 w 3756"/>
                <a:gd name="T91" fmla="*/ 1890 h 3186"/>
                <a:gd name="T92" fmla="*/ 239 w 3756"/>
                <a:gd name="T93" fmla="*/ 302 h 3186"/>
                <a:gd name="T94" fmla="*/ 263 w 3756"/>
                <a:gd name="T95" fmla="*/ 214 h 3186"/>
                <a:gd name="T96" fmla="*/ 308 w 3756"/>
                <a:gd name="T97" fmla="*/ 136 h 3186"/>
                <a:gd name="T98" fmla="*/ 372 w 3756"/>
                <a:gd name="T99" fmla="*/ 73 h 3186"/>
                <a:gd name="T100" fmla="*/ 450 w 3756"/>
                <a:gd name="T101" fmla="*/ 27 h 3186"/>
                <a:gd name="T102" fmla="*/ 538 w 3756"/>
                <a:gd name="T103" fmla="*/ 3 h 3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756" h="3186">
                  <a:moveTo>
                    <a:pt x="1542" y="2534"/>
                  </a:moveTo>
                  <a:lnTo>
                    <a:pt x="1532" y="2536"/>
                  </a:lnTo>
                  <a:lnTo>
                    <a:pt x="1523" y="2542"/>
                  </a:lnTo>
                  <a:lnTo>
                    <a:pt x="1516" y="2550"/>
                  </a:lnTo>
                  <a:lnTo>
                    <a:pt x="1513" y="2560"/>
                  </a:lnTo>
                  <a:lnTo>
                    <a:pt x="1450" y="2904"/>
                  </a:lnTo>
                  <a:lnTo>
                    <a:pt x="1451" y="2917"/>
                  </a:lnTo>
                  <a:lnTo>
                    <a:pt x="1457" y="2929"/>
                  </a:lnTo>
                  <a:lnTo>
                    <a:pt x="1467" y="2937"/>
                  </a:lnTo>
                  <a:lnTo>
                    <a:pt x="1481" y="2941"/>
                  </a:lnTo>
                  <a:lnTo>
                    <a:pt x="2275" y="2941"/>
                  </a:lnTo>
                  <a:lnTo>
                    <a:pt x="2288" y="2937"/>
                  </a:lnTo>
                  <a:lnTo>
                    <a:pt x="2297" y="2932"/>
                  </a:lnTo>
                  <a:lnTo>
                    <a:pt x="2304" y="2921"/>
                  </a:lnTo>
                  <a:lnTo>
                    <a:pt x="2306" y="2909"/>
                  </a:lnTo>
                  <a:lnTo>
                    <a:pt x="2306" y="2905"/>
                  </a:lnTo>
                  <a:lnTo>
                    <a:pt x="2305" y="2901"/>
                  </a:lnTo>
                  <a:lnTo>
                    <a:pt x="2243" y="2560"/>
                  </a:lnTo>
                  <a:lnTo>
                    <a:pt x="2240" y="2550"/>
                  </a:lnTo>
                  <a:lnTo>
                    <a:pt x="2233" y="2542"/>
                  </a:lnTo>
                  <a:lnTo>
                    <a:pt x="2224" y="2536"/>
                  </a:lnTo>
                  <a:lnTo>
                    <a:pt x="2214" y="2534"/>
                  </a:lnTo>
                  <a:lnTo>
                    <a:pt x="1542" y="2534"/>
                  </a:lnTo>
                  <a:close/>
                  <a:moveTo>
                    <a:pt x="585" y="305"/>
                  </a:moveTo>
                  <a:lnTo>
                    <a:pt x="571" y="308"/>
                  </a:lnTo>
                  <a:lnTo>
                    <a:pt x="560" y="314"/>
                  </a:lnTo>
                  <a:lnTo>
                    <a:pt x="550" y="324"/>
                  </a:lnTo>
                  <a:lnTo>
                    <a:pt x="544" y="336"/>
                  </a:lnTo>
                  <a:lnTo>
                    <a:pt x="542" y="350"/>
                  </a:lnTo>
                  <a:lnTo>
                    <a:pt x="542" y="1890"/>
                  </a:lnTo>
                  <a:lnTo>
                    <a:pt x="544" y="1906"/>
                  </a:lnTo>
                  <a:lnTo>
                    <a:pt x="553" y="1921"/>
                  </a:lnTo>
                  <a:lnTo>
                    <a:pt x="567" y="1930"/>
                  </a:lnTo>
                  <a:lnTo>
                    <a:pt x="3188" y="1930"/>
                  </a:lnTo>
                  <a:lnTo>
                    <a:pt x="3202" y="1921"/>
                  </a:lnTo>
                  <a:lnTo>
                    <a:pt x="3211" y="1906"/>
                  </a:lnTo>
                  <a:lnTo>
                    <a:pt x="3214" y="1890"/>
                  </a:lnTo>
                  <a:lnTo>
                    <a:pt x="3214" y="350"/>
                  </a:lnTo>
                  <a:lnTo>
                    <a:pt x="3212" y="336"/>
                  </a:lnTo>
                  <a:lnTo>
                    <a:pt x="3206" y="324"/>
                  </a:lnTo>
                  <a:lnTo>
                    <a:pt x="3196" y="314"/>
                  </a:lnTo>
                  <a:lnTo>
                    <a:pt x="3185" y="308"/>
                  </a:lnTo>
                  <a:lnTo>
                    <a:pt x="3170" y="305"/>
                  </a:lnTo>
                  <a:lnTo>
                    <a:pt x="585" y="305"/>
                  </a:lnTo>
                  <a:close/>
                  <a:moveTo>
                    <a:pt x="585" y="0"/>
                  </a:moveTo>
                  <a:lnTo>
                    <a:pt x="3170" y="0"/>
                  </a:lnTo>
                  <a:lnTo>
                    <a:pt x="3218" y="3"/>
                  </a:lnTo>
                  <a:lnTo>
                    <a:pt x="3263" y="13"/>
                  </a:lnTo>
                  <a:lnTo>
                    <a:pt x="3306" y="27"/>
                  </a:lnTo>
                  <a:lnTo>
                    <a:pt x="3346" y="48"/>
                  </a:lnTo>
                  <a:lnTo>
                    <a:pt x="3384" y="73"/>
                  </a:lnTo>
                  <a:lnTo>
                    <a:pt x="3418" y="103"/>
                  </a:lnTo>
                  <a:lnTo>
                    <a:pt x="3448" y="136"/>
                  </a:lnTo>
                  <a:lnTo>
                    <a:pt x="3473" y="173"/>
                  </a:lnTo>
                  <a:lnTo>
                    <a:pt x="3493" y="214"/>
                  </a:lnTo>
                  <a:lnTo>
                    <a:pt x="3508" y="256"/>
                  </a:lnTo>
                  <a:lnTo>
                    <a:pt x="3517" y="302"/>
                  </a:lnTo>
                  <a:lnTo>
                    <a:pt x="3520" y="350"/>
                  </a:lnTo>
                  <a:lnTo>
                    <a:pt x="3520" y="1890"/>
                  </a:lnTo>
                  <a:lnTo>
                    <a:pt x="3518" y="1931"/>
                  </a:lnTo>
                  <a:lnTo>
                    <a:pt x="3510" y="1970"/>
                  </a:lnTo>
                  <a:lnTo>
                    <a:pt x="3500" y="2009"/>
                  </a:lnTo>
                  <a:lnTo>
                    <a:pt x="3509" y="2028"/>
                  </a:lnTo>
                  <a:lnTo>
                    <a:pt x="3516" y="2049"/>
                  </a:lnTo>
                  <a:lnTo>
                    <a:pt x="3749" y="2983"/>
                  </a:lnTo>
                  <a:lnTo>
                    <a:pt x="3754" y="3006"/>
                  </a:lnTo>
                  <a:lnTo>
                    <a:pt x="3756" y="3029"/>
                  </a:lnTo>
                  <a:lnTo>
                    <a:pt x="3753" y="3060"/>
                  </a:lnTo>
                  <a:lnTo>
                    <a:pt x="3743" y="3090"/>
                  </a:lnTo>
                  <a:lnTo>
                    <a:pt x="3729" y="3116"/>
                  </a:lnTo>
                  <a:lnTo>
                    <a:pt x="3710" y="3140"/>
                  </a:lnTo>
                  <a:lnTo>
                    <a:pt x="3687" y="3158"/>
                  </a:lnTo>
                  <a:lnTo>
                    <a:pt x="3660" y="3173"/>
                  </a:lnTo>
                  <a:lnTo>
                    <a:pt x="3631" y="3182"/>
                  </a:lnTo>
                  <a:lnTo>
                    <a:pt x="3599" y="3186"/>
                  </a:lnTo>
                  <a:lnTo>
                    <a:pt x="157" y="3186"/>
                  </a:lnTo>
                  <a:lnTo>
                    <a:pt x="129" y="3183"/>
                  </a:lnTo>
                  <a:lnTo>
                    <a:pt x="101" y="3175"/>
                  </a:lnTo>
                  <a:lnTo>
                    <a:pt x="75" y="3163"/>
                  </a:lnTo>
                  <a:lnTo>
                    <a:pt x="52" y="3146"/>
                  </a:lnTo>
                  <a:lnTo>
                    <a:pt x="33" y="3125"/>
                  </a:lnTo>
                  <a:lnTo>
                    <a:pt x="18" y="3101"/>
                  </a:lnTo>
                  <a:lnTo>
                    <a:pt x="7" y="3075"/>
                  </a:lnTo>
                  <a:lnTo>
                    <a:pt x="1" y="3047"/>
                  </a:lnTo>
                  <a:lnTo>
                    <a:pt x="0" y="3019"/>
                  </a:lnTo>
                  <a:lnTo>
                    <a:pt x="5" y="2991"/>
                  </a:lnTo>
                  <a:lnTo>
                    <a:pt x="240" y="2049"/>
                  </a:lnTo>
                  <a:lnTo>
                    <a:pt x="247" y="2028"/>
                  </a:lnTo>
                  <a:lnTo>
                    <a:pt x="256" y="2009"/>
                  </a:lnTo>
                  <a:lnTo>
                    <a:pt x="245" y="1970"/>
                  </a:lnTo>
                  <a:lnTo>
                    <a:pt x="238" y="1931"/>
                  </a:lnTo>
                  <a:lnTo>
                    <a:pt x="236" y="1890"/>
                  </a:lnTo>
                  <a:lnTo>
                    <a:pt x="236" y="350"/>
                  </a:lnTo>
                  <a:lnTo>
                    <a:pt x="239" y="302"/>
                  </a:lnTo>
                  <a:lnTo>
                    <a:pt x="248" y="256"/>
                  </a:lnTo>
                  <a:lnTo>
                    <a:pt x="263" y="214"/>
                  </a:lnTo>
                  <a:lnTo>
                    <a:pt x="283" y="173"/>
                  </a:lnTo>
                  <a:lnTo>
                    <a:pt x="308" y="136"/>
                  </a:lnTo>
                  <a:lnTo>
                    <a:pt x="338" y="103"/>
                  </a:lnTo>
                  <a:lnTo>
                    <a:pt x="372" y="73"/>
                  </a:lnTo>
                  <a:lnTo>
                    <a:pt x="409" y="48"/>
                  </a:lnTo>
                  <a:lnTo>
                    <a:pt x="450" y="27"/>
                  </a:lnTo>
                  <a:lnTo>
                    <a:pt x="493" y="13"/>
                  </a:lnTo>
                  <a:lnTo>
                    <a:pt x="538" y="3"/>
                  </a:lnTo>
                  <a:lnTo>
                    <a:pt x="5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38" name="Freeform 17"/>
            <p:cNvSpPr>
              <a:spLocks/>
            </p:cNvSpPr>
            <p:nvPr/>
          </p:nvSpPr>
          <p:spPr bwMode="auto">
            <a:xfrm>
              <a:off x="3928" y="4071"/>
              <a:ext cx="108" cy="109"/>
            </a:xfrm>
            <a:custGeom>
              <a:avLst/>
              <a:gdLst>
                <a:gd name="T0" fmla="*/ 49 w 654"/>
                <a:gd name="T1" fmla="*/ 0 h 654"/>
                <a:gd name="T2" fmla="*/ 63 w 654"/>
                <a:gd name="T3" fmla="*/ 2 h 654"/>
                <a:gd name="T4" fmla="*/ 515 w 654"/>
                <a:gd name="T5" fmla="*/ 174 h 654"/>
                <a:gd name="T6" fmla="*/ 527 w 654"/>
                <a:gd name="T7" fmla="*/ 181 h 654"/>
                <a:gd name="T8" fmla="*/ 536 w 654"/>
                <a:gd name="T9" fmla="*/ 192 h 654"/>
                <a:gd name="T10" fmla="*/ 542 w 654"/>
                <a:gd name="T11" fmla="*/ 205 h 654"/>
                <a:gd name="T12" fmla="*/ 544 w 654"/>
                <a:gd name="T13" fmla="*/ 220 h 654"/>
                <a:gd name="T14" fmla="*/ 541 w 654"/>
                <a:gd name="T15" fmla="*/ 234 h 654"/>
                <a:gd name="T16" fmla="*/ 534 w 654"/>
                <a:gd name="T17" fmla="*/ 247 h 654"/>
                <a:gd name="T18" fmla="*/ 524 w 654"/>
                <a:gd name="T19" fmla="*/ 256 h 654"/>
                <a:gd name="T20" fmla="*/ 510 w 654"/>
                <a:gd name="T21" fmla="*/ 262 h 654"/>
                <a:gd name="T22" fmla="*/ 412 w 654"/>
                <a:gd name="T23" fmla="*/ 289 h 654"/>
                <a:gd name="T24" fmla="*/ 641 w 654"/>
                <a:gd name="T25" fmla="*/ 518 h 654"/>
                <a:gd name="T26" fmla="*/ 649 w 654"/>
                <a:gd name="T27" fmla="*/ 529 h 654"/>
                <a:gd name="T28" fmla="*/ 654 w 654"/>
                <a:gd name="T29" fmla="*/ 543 h 654"/>
                <a:gd name="T30" fmla="*/ 654 w 654"/>
                <a:gd name="T31" fmla="*/ 558 h 654"/>
                <a:gd name="T32" fmla="*/ 649 w 654"/>
                <a:gd name="T33" fmla="*/ 572 h 654"/>
                <a:gd name="T34" fmla="*/ 641 w 654"/>
                <a:gd name="T35" fmla="*/ 583 h 654"/>
                <a:gd name="T36" fmla="*/ 583 w 654"/>
                <a:gd name="T37" fmla="*/ 641 h 654"/>
                <a:gd name="T38" fmla="*/ 571 w 654"/>
                <a:gd name="T39" fmla="*/ 649 h 654"/>
                <a:gd name="T40" fmla="*/ 557 w 654"/>
                <a:gd name="T41" fmla="*/ 654 h 654"/>
                <a:gd name="T42" fmla="*/ 543 w 654"/>
                <a:gd name="T43" fmla="*/ 654 h 654"/>
                <a:gd name="T44" fmla="*/ 530 w 654"/>
                <a:gd name="T45" fmla="*/ 649 h 654"/>
                <a:gd name="T46" fmla="*/ 517 w 654"/>
                <a:gd name="T47" fmla="*/ 641 h 654"/>
                <a:gd name="T48" fmla="*/ 289 w 654"/>
                <a:gd name="T49" fmla="*/ 412 h 654"/>
                <a:gd name="T50" fmla="*/ 262 w 654"/>
                <a:gd name="T51" fmla="*/ 510 h 654"/>
                <a:gd name="T52" fmla="*/ 256 w 654"/>
                <a:gd name="T53" fmla="*/ 524 h 654"/>
                <a:gd name="T54" fmla="*/ 246 w 654"/>
                <a:gd name="T55" fmla="*/ 534 h 654"/>
                <a:gd name="T56" fmla="*/ 234 w 654"/>
                <a:gd name="T57" fmla="*/ 541 h 654"/>
                <a:gd name="T58" fmla="*/ 220 w 654"/>
                <a:gd name="T59" fmla="*/ 544 h 654"/>
                <a:gd name="T60" fmla="*/ 205 w 654"/>
                <a:gd name="T61" fmla="*/ 543 h 654"/>
                <a:gd name="T62" fmla="*/ 192 w 654"/>
                <a:gd name="T63" fmla="*/ 536 h 654"/>
                <a:gd name="T64" fmla="*/ 181 w 654"/>
                <a:gd name="T65" fmla="*/ 527 h 654"/>
                <a:gd name="T66" fmla="*/ 174 w 654"/>
                <a:gd name="T67" fmla="*/ 515 h 654"/>
                <a:gd name="T68" fmla="*/ 3 w 654"/>
                <a:gd name="T69" fmla="*/ 62 h 654"/>
                <a:gd name="T70" fmla="*/ 0 w 654"/>
                <a:gd name="T71" fmla="*/ 50 h 654"/>
                <a:gd name="T72" fmla="*/ 0 w 654"/>
                <a:gd name="T73" fmla="*/ 36 h 654"/>
                <a:gd name="T74" fmla="*/ 5 w 654"/>
                <a:gd name="T75" fmla="*/ 24 h 654"/>
                <a:gd name="T76" fmla="*/ 14 w 654"/>
                <a:gd name="T77" fmla="*/ 13 h 654"/>
                <a:gd name="T78" fmla="*/ 24 w 654"/>
                <a:gd name="T79" fmla="*/ 5 h 654"/>
                <a:gd name="T80" fmla="*/ 37 w 654"/>
                <a:gd name="T81" fmla="*/ 1 h 654"/>
                <a:gd name="T82" fmla="*/ 49 w 654"/>
                <a:gd name="T83" fmla="*/ 0 h 6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54" h="654">
                  <a:moveTo>
                    <a:pt x="49" y="0"/>
                  </a:moveTo>
                  <a:lnTo>
                    <a:pt x="63" y="2"/>
                  </a:lnTo>
                  <a:lnTo>
                    <a:pt x="515" y="174"/>
                  </a:lnTo>
                  <a:lnTo>
                    <a:pt x="527" y="181"/>
                  </a:lnTo>
                  <a:lnTo>
                    <a:pt x="536" y="192"/>
                  </a:lnTo>
                  <a:lnTo>
                    <a:pt x="542" y="205"/>
                  </a:lnTo>
                  <a:lnTo>
                    <a:pt x="544" y="220"/>
                  </a:lnTo>
                  <a:lnTo>
                    <a:pt x="541" y="234"/>
                  </a:lnTo>
                  <a:lnTo>
                    <a:pt x="534" y="247"/>
                  </a:lnTo>
                  <a:lnTo>
                    <a:pt x="524" y="256"/>
                  </a:lnTo>
                  <a:lnTo>
                    <a:pt x="510" y="262"/>
                  </a:lnTo>
                  <a:lnTo>
                    <a:pt x="412" y="289"/>
                  </a:lnTo>
                  <a:lnTo>
                    <a:pt x="641" y="518"/>
                  </a:lnTo>
                  <a:lnTo>
                    <a:pt x="649" y="529"/>
                  </a:lnTo>
                  <a:lnTo>
                    <a:pt x="654" y="543"/>
                  </a:lnTo>
                  <a:lnTo>
                    <a:pt x="654" y="558"/>
                  </a:lnTo>
                  <a:lnTo>
                    <a:pt x="649" y="572"/>
                  </a:lnTo>
                  <a:lnTo>
                    <a:pt x="641" y="583"/>
                  </a:lnTo>
                  <a:lnTo>
                    <a:pt x="583" y="641"/>
                  </a:lnTo>
                  <a:lnTo>
                    <a:pt x="571" y="649"/>
                  </a:lnTo>
                  <a:lnTo>
                    <a:pt x="557" y="654"/>
                  </a:lnTo>
                  <a:lnTo>
                    <a:pt x="543" y="654"/>
                  </a:lnTo>
                  <a:lnTo>
                    <a:pt x="530" y="649"/>
                  </a:lnTo>
                  <a:lnTo>
                    <a:pt x="517" y="641"/>
                  </a:lnTo>
                  <a:lnTo>
                    <a:pt x="289" y="412"/>
                  </a:lnTo>
                  <a:lnTo>
                    <a:pt x="262" y="510"/>
                  </a:lnTo>
                  <a:lnTo>
                    <a:pt x="256" y="524"/>
                  </a:lnTo>
                  <a:lnTo>
                    <a:pt x="246" y="534"/>
                  </a:lnTo>
                  <a:lnTo>
                    <a:pt x="234" y="541"/>
                  </a:lnTo>
                  <a:lnTo>
                    <a:pt x="220" y="544"/>
                  </a:lnTo>
                  <a:lnTo>
                    <a:pt x="205" y="543"/>
                  </a:lnTo>
                  <a:lnTo>
                    <a:pt x="192" y="536"/>
                  </a:lnTo>
                  <a:lnTo>
                    <a:pt x="181" y="527"/>
                  </a:lnTo>
                  <a:lnTo>
                    <a:pt x="174" y="515"/>
                  </a:lnTo>
                  <a:lnTo>
                    <a:pt x="3" y="62"/>
                  </a:lnTo>
                  <a:lnTo>
                    <a:pt x="0" y="50"/>
                  </a:lnTo>
                  <a:lnTo>
                    <a:pt x="0" y="36"/>
                  </a:lnTo>
                  <a:lnTo>
                    <a:pt x="5" y="24"/>
                  </a:lnTo>
                  <a:lnTo>
                    <a:pt x="14" y="13"/>
                  </a:lnTo>
                  <a:lnTo>
                    <a:pt x="24" y="5"/>
                  </a:lnTo>
                  <a:lnTo>
                    <a:pt x="37" y="1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39" name="Group 28"/>
          <p:cNvGrpSpPr>
            <a:grpSpLocks noChangeAspect="1"/>
          </p:cNvGrpSpPr>
          <p:nvPr/>
        </p:nvGrpSpPr>
        <p:grpSpPr bwMode="auto">
          <a:xfrm>
            <a:off x="4278616" y="3526706"/>
            <a:ext cx="305908" cy="267729"/>
            <a:chOff x="496" y="4251"/>
            <a:chExt cx="641" cy="561"/>
          </a:xfrm>
          <a:solidFill>
            <a:schemeClr val="bg1"/>
          </a:solidFill>
        </p:grpSpPr>
        <p:sp>
          <p:nvSpPr>
            <p:cNvPr id="40" name="Freeform 30"/>
            <p:cNvSpPr>
              <a:spLocks/>
            </p:cNvSpPr>
            <p:nvPr/>
          </p:nvSpPr>
          <p:spPr bwMode="auto">
            <a:xfrm>
              <a:off x="709" y="4720"/>
              <a:ext cx="88" cy="92"/>
            </a:xfrm>
            <a:custGeom>
              <a:avLst/>
              <a:gdLst>
                <a:gd name="T0" fmla="*/ 0 w 526"/>
                <a:gd name="T1" fmla="*/ 0 h 553"/>
                <a:gd name="T2" fmla="*/ 526 w 526"/>
                <a:gd name="T3" fmla="*/ 250 h 553"/>
                <a:gd name="T4" fmla="*/ 97 w 526"/>
                <a:gd name="T5" fmla="*/ 542 h 553"/>
                <a:gd name="T6" fmla="*/ 81 w 526"/>
                <a:gd name="T7" fmla="*/ 549 h 553"/>
                <a:gd name="T8" fmla="*/ 65 w 526"/>
                <a:gd name="T9" fmla="*/ 553 h 553"/>
                <a:gd name="T10" fmla="*/ 49 w 526"/>
                <a:gd name="T11" fmla="*/ 552 h 553"/>
                <a:gd name="T12" fmla="*/ 34 w 526"/>
                <a:gd name="T13" fmla="*/ 546 h 553"/>
                <a:gd name="T14" fmla="*/ 20 w 526"/>
                <a:gd name="T15" fmla="*/ 535 h 553"/>
                <a:gd name="T16" fmla="*/ 9 w 526"/>
                <a:gd name="T17" fmla="*/ 522 h 553"/>
                <a:gd name="T18" fmla="*/ 2 w 526"/>
                <a:gd name="T19" fmla="*/ 507 h 553"/>
                <a:gd name="T20" fmla="*/ 0 w 526"/>
                <a:gd name="T21" fmla="*/ 490 h 553"/>
                <a:gd name="T22" fmla="*/ 0 w 526"/>
                <a:gd name="T23" fmla="*/ 0 h 5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26" h="553">
                  <a:moveTo>
                    <a:pt x="0" y="0"/>
                  </a:moveTo>
                  <a:lnTo>
                    <a:pt x="526" y="250"/>
                  </a:lnTo>
                  <a:lnTo>
                    <a:pt x="97" y="542"/>
                  </a:lnTo>
                  <a:lnTo>
                    <a:pt x="81" y="549"/>
                  </a:lnTo>
                  <a:lnTo>
                    <a:pt x="65" y="553"/>
                  </a:lnTo>
                  <a:lnTo>
                    <a:pt x="49" y="552"/>
                  </a:lnTo>
                  <a:lnTo>
                    <a:pt x="34" y="546"/>
                  </a:lnTo>
                  <a:lnTo>
                    <a:pt x="20" y="535"/>
                  </a:lnTo>
                  <a:lnTo>
                    <a:pt x="9" y="522"/>
                  </a:lnTo>
                  <a:lnTo>
                    <a:pt x="2" y="507"/>
                  </a:lnTo>
                  <a:lnTo>
                    <a:pt x="0" y="4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41" name="Freeform 31"/>
            <p:cNvSpPr>
              <a:spLocks/>
            </p:cNvSpPr>
            <p:nvPr/>
          </p:nvSpPr>
          <p:spPr bwMode="auto">
            <a:xfrm>
              <a:off x="496" y="4251"/>
              <a:ext cx="641" cy="530"/>
            </a:xfrm>
            <a:custGeom>
              <a:avLst/>
              <a:gdLst>
                <a:gd name="T0" fmla="*/ 3785 w 3847"/>
                <a:gd name="T1" fmla="*/ 0 h 3180"/>
                <a:gd name="T2" fmla="*/ 3800 w 3847"/>
                <a:gd name="T3" fmla="*/ 2 h 3180"/>
                <a:gd name="T4" fmla="*/ 3814 w 3847"/>
                <a:gd name="T5" fmla="*/ 7 h 3180"/>
                <a:gd name="T6" fmla="*/ 3827 w 3847"/>
                <a:gd name="T7" fmla="*/ 16 h 3180"/>
                <a:gd name="T8" fmla="*/ 3839 w 3847"/>
                <a:gd name="T9" fmla="*/ 31 h 3180"/>
                <a:gd name="T10" fmla="*/ 3846 w 3847"/>
                <a:gd name="T11" fmla="*/ 49 h 3180"/>
                <a:gd name="T12" fmla="*/ 3847 w 3847"/>
                <a:gd name="T13" fmla="*/ 66 h 3180"/>
                <a:gd name="T14" fmla="*/ 3842 w 3847"/>
                <a:gd name="T15" fmla="*/ 85 h 3180"/>
                <a:gd name="T16" fmla="*/ 2642 w 3847"/>
                <a:gd name="T17" fmla="*/ 3110 h 3180"/>
                <a:gd name="T18" fmla="*/ 2631 w 3847"/>
                <a:gd name="T19" fmla="*/ 3130 h 3180"/>
                <a:gd name="T20" fmla="*/ 2617 w 3847"/>
                <a:gd name="T21" fmla="*/ 3147 h 3180"/>
                <a:gd name="T22" fmla="*/ 2600 w 3847"/>
                <a:gd name="T23" fmla="*/ 3161 h 3180"/>
                <a:gd name="T24" fmla="*/ 2579 w 3847"/>
                <a:gd name="T25" fmla="*/ 3172 h 3180"/>
                <a:gd name="T26" fmla="*/ 2559 w 3847"/>
                <a:gd name="T27" fmla="*/ 3178 h 3180"/>
                <a:gd name="T28" fmla="*/ 2539 w 3847"/>
                <a:gd name="T29" fmla="*/ 3180 h 3180"/>
                <a:gd name="T30" fmla="*/ 2514 w 3847"/>
                <a:gd name="T31" fmla="*/ 3177 h 3180"/>
                <a:gd name="T32" fmla="*/ 2491 w 3847"/>
                <a:gd name="T33" fmla="*/ 3168 h 3180"/>
                <a:gd name="T34" fmla="*/ 1278 w 3847"/>
                <a:gd name="T35" fmla="*/ 2591 h 3180"/>
                <a:gd name="T36" fmla="*/ 2984 w 3847"/>
                <a:gd name="T37" fmla="*/ 878 h 3180"/>
                <a:gd name="T38" fmla="*/ 1036 w 3847"/>
                <a:gd name="T39" fmla="*/ 2477 h 3180"/>
                <a:gd name="T40" fmla="*/ 63 w 3847"/>
                <a:gd name="T41" fmla="*/ 2014 h 3180"/>
                <a:gd name="T42" fmla="*/ 42 w 3847"/>
                <a:gd name="T43" fmla="*/ 2000 h 3180"/>
                <a:gd name="T44" fmla="*/ 24 w 3847"/>
                <a:gd name="T45" fmla="*/ 1983 h 3180"/>
                <a:gd name="T46" fmla="*/ 11 w 3847"/>
                <a:gd name="T47" fmla="*/ 1963 h 3180"/>
                <a:gd name="T48" fmla="*/ 3 w 3847"/>
                <a:gd name="T49" fmla="*/ 1940 h 3180"/>
                <a:gd name="T50" fmla="*/ 0 w 3847"/>
                <a:gd name="T51" fmla="*/ 1915 h 3180"/>
                <a:gd name="T52" fmla="*/ 2 w 3847"/>
                <a:gd name="T53" fmla="*/ 1891 h 3180"/>
                <a:gd name="T54" fmla="*/ 10 w 3847"/>
                <a:gd name="T55" fmla="*/ 1867 h 3180"/>
                <a:gd name="T56" fmla="*/ 23 w 3847"/>
                <a:gd name="T57" fmla="*/ 1846 h 3180"/>
                <a:gd name="T58" fmla="*/ 41 w 3847"/>
                <a:gd name="T59" fmla="*/ 1829 h 3180"/>
                <a:gd name="T60" fmla="*/ 62 w 3847"/>
                <a:gd name="T61" fmla="*/ 1816 h 3180"/>
                <a:gd name="T62" fmla="*/ 3757 w 3847"/>
                <a:gd name="T63" fmla="*/ 5 h 3180"/>
                <a:gd name="T64" fmla="*/ 3771 w 3847"/>
                <a:gd name="T65" fmla="*/ 1 h 3180"/>
                <a:gd name="T66" fmla="*/ 3785 w 3847"/>
                <a:gd name="T67" fmla="*/ 0 h 3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847" h="3180">
                  <a:moveTo>
                    <a:pt x="3785" y="0"/>
                  </a:moveTo>
                  <a:lnTo>
                    <a:pt x="3800" y="2"/>
                  </a:lnTo>
                  <a:lnTo>
                    <a:pt x="3814" y="7"/>
                  </a:lnTo>
                  <a:lnTo>
                    <a:pt x="3827" y="16"/>
                  </a:lnTo>
                  <a:lnTo>
                    <a:pt x="3839" y="31"/>
                  </a:lnTo>
                  <a:lnTo>
                    <a:pt x="3846" y="49"/>
                  </a:lnTo>
                  <a:lnTo>
                    <a:pt x="3847" y="66"/>
                  </a:lnTo>
                  <a:lnTo>
                    <a:pt x="3842" y="85"/>
                  </a:lnTo>
                  <a:lnTo>
                    <a:pt x="2642" y="3110"/>
                  </a:lnTo>
                  <a:lnTo>
                    <a:pt x="2631" y="3130"/>
                  </a:lnTo>
                  <a:lnTo>
                    <a:pt x="2617" y="3147"/>
                  </a:lnTo>
                  <a:lnTo>
                    <a:pt x="2600" y="3161"/>
                  </a:lnTo>
                  <a:lnTo>
                    <a:pt x="2579" y="3172"/>
                  </a:lnTo>
                  <a:lnTo>
                    <a:pt x="2559" y="3178"/>
                  </a:lnTo>
                  <a:lnTo>
                    <a:pt x="2539" y="3180"/>
                  </a:lnTo>
                  <a:lnTo>
                    <a:pt x="2514" y="3177"/>
                  </a:lnTo>
                  <a:lnTo>
                    <a:pt x="2491" y="3168"/>
                  </a:lnTo>
                  <a:lnTo>
                    <a:pt x="1278" y="2591"/>
                  </a:lnTo>
                  <a:lnTo>
                    <a:pt x="2984" y="878"/>
                  </a:lnTo>
                  <a:lnTo>
                    <a:pt x="1036" y="2477"/>
                  </a:lnTo>
                  <a:lnTo>
                    <a:pt x="63" y="2014"/>
                  </a:lnTo>
                  <a:lnTo>
                    <a:pt x="42" y="2000"/>
                  </a:lnTo>
                  <a:lnTo>
                    <a:pt x="24" y="1983"/>
                  </a:lnTo>
                  <a:lnTo>
                    <a:pt x="11" y="1963"/>
                  </a:lnTo>
                  <a:lnTo>
                    <a:pt x="3" y="1940"/>
                  </a:lnTo>
                  <a:lnTo>
                    <a:pt x="0" y="1915"/>
                  </a:lnTo>
                  <a:lnTo>
                    <a:pt x="2" y="1891"/>
                  </a:lnTo>
                  <a:lnTo>
                    <a:pt x="10" y="1867"/>
                  </a:lnTo>
                  <a:lnTo>
                    <a:pt x="23" y="1846"/>
                  </a:lnTo>
                  <a:lnTo>
                    <a:pt x="41" y="1829"/>
                  </a:lnTo>
                  <a:lnTo>
                    <a:pt x="62" y="1816"/>
                  </a:lnTo>
                  <a:lnTo>
                    <a:pt x="3757" y="5"/>
                  </a:lnTo>
                  <a:lnTo>
                    <a:pt x="3771" y="1"/>
                  </a:lnTo>
                  <a:lnTo>
                    <a:pt x="378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303401" y="4559092"/>
            <a:ext cx="300051" cy="332571"/>
            <a:chOff x="4006850" y="1601788"/>
            <a:chExt cx="322263" cy="357188"/>
          </a:xfrm>
          <a:solidFill>
            <a:schemeClr val="bg1"/>
          </a:solidFill>
        </p:grpSpPr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4125913" y="1674813"/>
              <a:ext cx="141288" cy="109538"/>
            </a:xfrm>
            <a:custGeom>
              <a:avLst/>
              <a:gdLst>
                <a:gd name="T0" fmla="*/ 680 w 1255"/>
                <a:gd name="T1" fmla="*/ 0 h 963"/>
                <a:gd name="T2" fmla="*/ 736 w 1255"/>
                <a:gd name="T3" fmla="*/ 1 h 963"/>
                <a:gd name="T4" fmla="*/ 793 w 1255"/>
                <a:gd name="T5" fmla="*/ 6 h 963"/>
                <a:gd name="T6" fmla="*/ 849 w 1255"/>
                <a:gd name="T7" fmla="*/ 17 h 963"/>
                <a:gd name="T8" fmla="*/ 904 w 1255"/>
                <a:gd name="T9" fmla="*/ 32 h 963"/>
                <a:gd name="T10" fmla="*/ 958 w 1255"/>
                <a:gd name="T11" fmla="*/ 52 h 963"/>
                <a:gd name="T12" fmla="*/ 1010 w 1255"/>
                <a:gd name="T13" fmla="*/ 77 h 963"/>
                <a:gd name="T14" fmla="*/ 1060 w 1255"/>
                <a:gd name="T15" fmla="*/ 105 h 963"/>
                <a:gd name="T16" fmla="*/ 1107 w 1255"/>
                <a:gd name="T17" fmla="*/ 140 h 963"/>
                <a:gd name="T18" fmla="*/ 1153 w 1255"/>
                <a:gd name="T19" fmla="*/ 178 h 963"/>
                <a:gd name="T20" fmla="*/ 1195 w 1255"/>
                <a:gd name="T21" fmla="*/ 221 h 963"/>
                <a:gd name="T22" fmla="*/ 1255 w 1255"/>
                <a:gd name="T23" fmla="*/ 287 h 963"/>
                <a:gd name="T24" fmla="*/ 1116 w 1255"/>
                <a:gd name="T25" fmla="*/ 413 h 963"/>
                <a:gd name="T26" fmla="*/ 1093 w 1255"/>
                <a:gd name="T27" fmla="*/ 391 h 963"/>
                <a:gd name="T28" fmla="*/ 1070 w 1255"/>
                <a:gd name="T29" fmla="*/ 375 h 963"/>
                <a:gd name="T30" fmla="*/ 1045 w 1255"/>
                <a:gd name="T31" fmla="*/ 364 h 963"/>
                <a:gd name="T32" fmla="*/ 1021 w 1255"/>
                <a:gd name="T33" fmla="*/ 357 h 963"/>
                <a:gd name="T34" fmla="*/ 997 w 1255"/>
                <a:gd name="T35" fmla="*/ 354 h 963"/>
                <a:gd name="T36" fmla="*/ 974 w 1255"/>
                <a:gd name="T37" fmla="*/ 354 h 963"/>
                <a:gd name="T38" fmla="*/ 952 w 1255"/>
                <a:gd name="T39" fmla="*/ 356 h 963"/>
                <a:gd name="T40" fmla="*/ 930 w 1255"/>
                <a:gd name="T41" fmla="*/ 361 h 963"/>
                <a:gd name="T42" fmla="*/ 911 w 1255"/>
                <a:gd name="T43" fmla="*/ 367 h 963"/>
                <a:gd name="T44" fmla="*/ 894 w 1255"/>
                <a:gd name="T45" fmla="*/ 373 h 963"/>
                <a:gd name="T46" fmla="*/ 878 w 1255"/>
                <a:gd name="T47" fmla="*/ 380 h 963"/>
                <a:gd name="T48" fmla="*/ 866 w 1255"/>
                <a:gd name="T49" fmla="*/ 386 h 963"/>
                <a:gd name="T50" fmla="*/ 857 w 1255"/>
                <a:gd name="T51" fmla="*/ 391 h 963"/>
                <a:gd name="T52" fmla="*/ 851 w 1255"/>
                <a:gd name="T53" fmla="*/ 395 h 963"/>
                <a:gd name="T54" fmla="*/ 849 w 1255"/>
                <a:gd name="T55" fmla="*/ 396 h 963"/>
                <a:gd name="T56" fmla="*/ 699 w 1255"/>
                <a:gd name="T57" fmla="*/ 532 h 963"/>
                <a:gd name="T58" fmla="*/ 676 w 1255"/>
                <a:gd name="T59" fmla="*/ 556 h 963"/>
                <a:gd name="T60" fmla="*/ 657 w 1255"/>
                <a:gd name="T61" fmla="*/ 581 h 963"/>
                <a:gd name="T62" fmla="*/ 645 w 1255"/>
                <a:gd name="T63" fmla="*/ 605 h 963"/>
                <a:gd name="T64" fmla="*/ 638 w 1255"/>
                <a:gd name="T65" fmla="*/ 631 h 963"/>
                <a:gd name="T66" fmla="*/ 635 w 1255"/>
                <a:gd name="T67" fmla="*/ 654 h 963"/>
                <a:gd name="T68" fmla="*/ 635 w 1255"/>
                <a:gd name="T69" fmla="*/ 677 h 963"/>
                <a:gd name="T70" fmla="*/ 638 w 1255"/>
                <a:gd name="T71" fmla="*/ 700 h 963"/>
                <a:gd name="T72" fmla="*/ 643 w 1255"/>
                <a:gd name="T73" fmla="*/ 720 h 963"/>
                <a:gd name="T74" fmla="*/ 650 w 1255"/>
                <a:gd name="T75" fmla="*/ 739 h 963"/>
                <a:gd name="T76" fmla="*/ 657 w 1255"/>
                <a:gd name="T77" fmla="*/ 757 h 963"/>
                <a:gd name="T78" fmla="*/ 666 w 1255"/>
                <a:gd name="T79" fmla="*/ 771 h 963"/>
                <a:gd name="T80" fmla="*/ 673 w 1255"/>
                <a:gd name="T81" fmla="*/ 783 h 963"/>
                <a:gd name="T82" fmla="*/ 679 w 1255"/>
                <a:gd name="T83" fmla="*/ 792 h 963"/>
                <a:gd name="T84" fmla="*/ 684 w 1255"/>
                <a:gd name="T85" fmla="*/ 799 h 963"/>
                <a:gd name="T86" fmla="*/ 686 w 1255"/>
                <a:gd name="T87" fmla="*/ 802 h 963"/>
                <a:gd name="T88" fmla="*/ 505 w 1255"/>
                <a:gd name="T89" fmla="*/ 963 h 963"/>
                <a:gd name="T90" fmla="*/ 0 w 1255"/>
                <a:gd name="T91" fmla="*/ 400 h 963"/>
                <a:gd name="T92" fmla="*/ 255 w 1255"/>
                <a:gd name="T93" fmla="*/ 170 h 963"/>
                <a:gd name="T94" fmla="*/ 302 w 1255"/>
                <a:gd name="T95" fmla="*/ 133 h 963"/>
                <a:gd name="T96" fmla="*/ 352 w 1255"/>
                <a:gd name="T97" fmla="*/ 99 h 963"/>
                <a:gd name="T98" fmla="*/ 403 w 1255"/>
                <a:gd name="T99" fmla="*/ 71 h 963"/>
                <a:gd name="T100" fmla="*/ 457 w 1255"/>
                <a:gd name="T101" fmla="*/ 46 h 963"/>
                <a:gd name="T102" fmla="*/ 511 w 1255"/>
                <a:gd name="T103" fmla="*/ 28 h 963"/>
                <a:gd name="T104" fmla="*/ 567 w 1255"/>
                <a:gd name="T105" fmla="*/ 13 h 963"/>
                <a:gd name="T106" fmla="*/ 623 w 1255"/>
                <a:gd name="T107" fmla="*/ 4 h 963"/>
                <a:gd name="T108" fmla="*/ 680 w 1255"/>
                <a:gd name="T109" fmla="*/ 0 h 9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255" h="963">
                  <a:moveTo>
                    <a:pt x="680" y="0"/>
                  </a:moveTo>
                  <a:lnTo>
                    <a:pt x="736" y="1"/>
                  </a:lnTo>
                  <a:lnTo>
                    <a:pt x="793" y="6"/>
                  </a:lnTo>
                  <a:lnTo>
                    <a:pt x="849" y="17"/>
                  </a:lnTo>
                  <a:lnTo>
                    <a:pt x="904" y="32"/>
                  </a:lnTo>
                  <a:lnTo>
                    <a:pt x="958" y="52"/>
                  </a:lnTo>
                  <a:lnTo>
                    <a:pt x="1010" y="77"/>
                  </a:lnTo>
                  <a:lnTo>
                    <a:pt x="1060" y="105"/>
                  </a:lnTo>
                  <a:lnTo>
                    <a:pt x="1107" y="140"/>
                  </a:lnTo>
                  <a:lnTo>
                    <a:pt x="1153" y="178"/>
                  </a:lnTo>
                  <a:lnTo>
                    <a:pt x="1195" y="221"/>
                  </a:lnTo>
                  <a:lnTo>
                    <a:pt x="1255" y="287"/>
                  </a:lnTo>
                  <a:lnTo>
                    <a:pt x="1116" y="413"/>
                  </a:lnTo>
                  <a:lnTo>
                    <a:pt x="1093" y="391"/>
                  </a:lnTo>
                  <a:lnTo>
                    <a:pt x="1070" y="375"/>
                  </a:lnTo>
                  <a:lnTo>
                    <a:pt x="1045" y="364"/>
                  </a:lnTo>
                  <a:lnTo>
                    <a:pt x="1021" y="357"/>
                  </a:lnTo>
                  <a:lnTo>
                    <a:pt x="997" y="354"/>
                  </a:lnTo>
                  <a:lnTo>
                    <a:pt x="974" y="354"/>
                  </a:lnTo>
                  <a:lnTo>
                    <a:pt x="952" y="356"/>
                  </a:lnTo>
                  <a:lnTo>
                    <a:pt x="930" y="361"/>
                  </a:lnTo>
                  <a:lnTo>
                    <a:pt x="911" y="367"/>
                  </a:lnTo>
                  <a:lnTo>
                    <a:pt x="894" y="373"/>
                  </a:lnTo>
                  <a:lnTo>
                    <a:pt x="878" y="380"/>
                  </a:lnTo>
                  <a:lnTo>
                    <a:pt x="866" y="386"/>
                  </a:lnTo>
                  <a:lnTo>
                    <a:pt x="857" y="391"/>
                  </a:lnTo>
                  <a:lnTo>
                    <a:pt x="851" y="395"/>
                  </a:lnTo>
                  <a:lnTo>
                    <a:pt x="849" y="396"/>
                  </a:lnTo>
                  <a:lnTo>
                    <a:pt x="699" y="532"/>
                  </a:lnTo>
                  <a:lnTo>
                    <a:pt x="676" y="556"/>
                  </a:lnTo>
                  <a:lnTo>
                    <a:pt x="657" y="581"/>
                  </a:lnTo>
                  <a:lnTo>
                    <a:pt x="645" y="605"/>
                  </a:lnTo>
                  <a:lnTo>
                    <a:pt x="638" y="631"/>
                  </a:lnTo>
                  <a:lnTo>
                    <a:pt x="635" y="654"/>
                  </a:lnTo>
                  <a:lnTo>
                    <a:pt x="635" y="677"/>
                  </a:lnTo>
                  <a:lnTo>
                    <a:pt x="638" y="700"/>
                  </a:lnTo>
                  <a:lnTo>
                    <a:pt x="643" y="720"/>
                  </a:lnTo>
                  <a:lnTo>
                    <a:pt x="650" y="739"/>
                  </a:lnTo>
                  <a:lnTo>
                    <a:pt x="657" y="757"/>
                  </a:lnTo>
                  <a:lnTo>
                    <a:pt x="666" y="771"/>
                  </a:lnTo>
                  <a:lnTo>
                    <a:pt x="673" y="783"/>
                  </a:lnTo>
                  <a:lnTo>
                    <a:pt x="679" y="792"/>
                  </a:lnTo>
                  <a:lnTo>
                    <a:pt x="684" y="799"/>
                  </a:lnTo>
                  <a:lnTo>
                    <a:pt x="686" y="802"/>
                  </a:lnTo>
                  <a:lnTo>
                    <a:pt x="505" y="963"/>
                  </a:lnTo>
                  <a:lnTo>
                    <a:pt x="0" y="400"/>
                  </a:lnTo>
                  <a:lnTo>
                    <a:pt x="255" y="170"/>
                  </a:lnTo>
                  <a:lnTo>
                    <a:pt x="302" y="133"/>
                  </a:lnTo>
                  <a:lnTo>
                    <a:pt x="352" y="99"/>
                  </a:lnTo>
                  <a:lnTo>
                    <a:pt x="403" y="71"/>
                  </a:lnTo>
                  <a:lnTo>
                    <a:pt x="457" y="46"/>
                  </a:lnTo>
                  <a:lnTo>
                    <a:pt x="511" y="28"/>
                  </a:lnTo>
                  <a:lnTo>
                    <a:pt x="567" y="13"/>
                  </a:lnTo>
                  <a:lnTo>
                    <a:pt x="623" y="4"/>
                  </a:lnTo>
                  <a:lnTo>
                    <a:pt x="68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55" name="Freeform 18"/>
            <p:cNvSpPr>
              <a:spLocks/>
            </p:cNvSpPr>
            <p:nvPr/>
          </p:nvSpPr>
          <p:spPr bwMode="auto">
            <a:xfrm>
              <a:off x="4006850" y="1725613"/>
              <a:ext cx="234950" cy="233363"/>
            </a:xfrm>
            <a:custGeom>
              <a:avLst/>
              <a:gdLst>
                <a:gd name="T0" fmla="*/ 992 w 2072"/>
                <a:gd name="T1" fmla="*/ 0 h 2058"/>
                <a:gd name="T2" fmla="*/ 2072 w 2072"/>
                <a:gd name="T3" fmla="*/ 1204 h 2058"/>
                <a:gd name="T4" fmla="*/ 1350 w 2072"/>
                <a:gd name="T5" fmla="*/ 1852 h 2058"/>
                <a:gd name="T6" fmla="*/ 1309 w 2072"/>
                <a:gd name="T7" fmla="*/ 1886 h 2058"/>
                <a:gd name="T8" fmla="*/ 1266 w 2072"/>
                <a:gd name="T9" fmla="*/ 1916 h 2058"/>
                <a:gd name="T10" fmla="*/ 1220 w 2072"/>
                <a:gd name="T11" fmla="*/ 1945 h 2058"/>
                <a:gd name="T12" fmla="*/ 1172 w 2072"/>
                <a:gd name="T13" fmla="*/ 1970 h 2058"/>
                <a:gd name="T14" fmla="*/ 1122 w 2072"/>
                <a:gd name="T15" fmla="*/ 1993 h 2058"/>
                <a:gd name="T16" fmla="*/ 1070 w 2072"/>
                <a:gd name="T17" fmla="*/ 2011 h 2058"/>
                <a:gd name="T18" fmla="*/ 1018 w 2072"/>
                <a:gd name="T19" fmla="*/ 2027 h 2058"/>
                <a:gd name="T20" fmla="*/ 964 w 2072"/>
                <a:gd name="T21" fmla="*/ 2040 h 2058"/>
                <a:gd name="T22" fmla="*/ 910 w 2072"/>
                <a:gd name="T23" fmla="*/ 2050 h 2058"/>
                <a:gd name="T24" fmla="*/ 856 w 2072"/>
                <a:gd name="T25" fmla="*/ 2056 h 2058"/>
                <a:gd name="T26" fmla="*/ 801 w 2072"/>
                <a:gd name="T27" fmla="*/ 2058 h 2058"/>
                <a:gd name="T28" fmla="*/ 747 w 2072"/>
                <a:gd name="T29" fmla="*/ 2057 h 2058"/>
                <a:gd name="T30" fmla="*/ 694 w 2072"/>
                <a:gd name="T31" fmla="*/ 2052 h 2058"/>
                <a:gd name="T32" fmla="*/ 642 w 2072"/>
                <a:gd name="T33" fmla="*/ 2044 h 2058"/>
                <a:gd name="T34" fmla="*/ 592 w 2072"/>
                <a:gd name="T35" fmla="*/ 2032 h 2058"/>
                <a:gd name="T36" fmla="*/ 542 w 2072"/>
                <a:gd name="T37" fmla="*/ 2015 h 2058"/>
                <a:gd name="T38" fmla="*/ 494 w 2072"/>
                <a:gd name="T39" fmla="*/ 1995 h 2058"/>
                <a:gd name="T40" fmla="*/ 449 w 2072"/>
                <a:gd name="T41" fmla="*/ 1971 h 2058"/>
                <a:gd name="T42" fmla="*/ 406 w 2072"/>
                <a:gd name="T43" fmla="*/ 1943 h 2058"/>
                <a:gd name="T44" fmla="*/ 367 w 2072"/>
                <a:gd name="T45" fmla="*/ 1910 h 2058"/>
                <a:gd name="T46" fmla="*/ 330 w 2072"/>
                <a:gd name="T47" fmla="*/ 1874 h 2058"/>
                <a:gd name="T48" fmla="*/ 138 w 2072"/>
                <a:gd name="T49" fmla="*/ 1661 h 2058"/>
                <a:gd name="T50" fmla="*/ 106 w 2072"/>
                <a:gd name="T51" fmla="*/ 1620 h 2058"/>
                <a:gd name="T52" fmla="*/ 77 w 2072"/>
                <a:gd name="T53" fmla="*/ 1577 h 2058"/>
                <a:gd name="T54" fmla="*/ 54 w 2072"/>
                <a:gd name="T55" fmla="*/ 1532 h 2058"/>
                <a:gd name="T56" fmla="*/ 35 w 2072"/>
                <a:gd name="T57" fmla="*/ 1484 h 2058"/>
                <a:gd name="T58" fmla="*/ 20 w 2072"/>
                <a:gd name="T59" fmla="*/ 1435 h 2058"/>
                <a:gd name="T60" fmla="*/ 9 w 2072"/>
                <a:gd name="T61" fmla="*/ 1384 h 2058"/>
                <a:gd name="T62" fmla="*/ 3 w 2072"/>
                <a:gd name="T63" fmla="*/ 1331 h 2058"/>
                <a:gd name="T64" fmla="*/ 0 w 2072"/>
                <a:gd name="T65" fmla="*/ 1278 h 2058"/>
                <a:gd name="T66" fmla="*/ 1 w 2072"/>
                <a:gd name="T67" fmla="*/ 1225 h 2058"/>
                <a:gd name="T68" fmla="*/ 6 w 2072"/>
                <a:gd name="T69" fmla="*/ 1171 h 2058"/>
                <a:gd name="T70" fmla="*/ 14 w 2072"/>
                <a:gd name="T71" fmla="*/ 1117 h 2058"/>
                <a:gd name="T72" fmla="*/ 26 w 2072"/>
                <a:gd name="T73" fmla="*/ 1064 h 2058"/>
                <a:gd name="T74" fmla="*/ 41 w 2072"/>
                <a:gd name="T75" fmla="*/ 1011 h 2058"/>
                <a:gd name="T76" fmla="*/ 60 w 2072"/>
                <a:gd name="T77" fmla="*/ 959 h 2058"/>
                <a:gd name="T78" fmla="*/ 81 w 2072"/>
                <a:gd name="T79" fmla="*/ 908 h 2058"/>
                <a:gd name="T80" fmla="*/ 106 w 2072"/>
                <a:gd name="T81" fmla="*/ 860 h 2058"/>
                <a:gd name="T82" fmla="*/ 133 w 2072"/>
                <a:gd name="T83" fmla="*/ 813 h 2058"/>
                <a:gd name="T84" fmla="*/ 164 w 2072"/>
                <a:gd name="T85" fmla="*/ 768 h 2058"/>
                <a:gd name="T86" fmla="*/ 197 w 2072"/>
                <a:gd name="T87" fmla="*/ 725 h 2058"/>
                <a:gd name="T88" fmla="*/ 232 w 2072"/>
                <a:gd name="T89" fmla="*/ 685 h 2058"/>
                <a:gd name="T90" fmla="*/ 270 w 2072"/>
                <a:gd name="T91" fmla="*/ 649 h 2058"/>
                <a:gd name="T92" fmla="*/ 992 w 2072"/>
                <a:gd name="T93" fmla="*/ 0 h 20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72" h="2058">
                  <a:moveTo>
                    <a:pt x="992" y="0"/>
                  </a:moveTo>
                  <a:lnTo>
                    <a:pt x="2072" y="1204"/>
                  </a:lnTo>
                  <a:lnTo>
                    <a:pt x="1350" y="1852"/>
                  </a:lnTo>
                  <a:lnTo>
                    <a:pt x="1309" y="1886"/>
                  </a:lnTo>
                  <a:lnTo>
                    <a:pt x="1266" y="1916"/>
                  </a:lnTo>
                  <a:lnTo>
                    <a:pt x="1220" y="1945"/>
                  </a:lnTo>
                  <a:lnTo>
                    <a:pt x="1172" y="1970"/>
                  </a:lnTo>
                  <a:lnTo>
                    <a:pt x="1122" y="1993"/>
                  </a:lnTo>
                  <a:lnTo>
                    <a:pt x="1070" y="2011"/>
                  </a:lnTo>
                  <a:lnTo>
                    <a:pt x="1018" y="2027"/>
                  </a:lnTo>
                  <a:lnTo>
                    <a:pt x="964" y="2040"/>
                  </a:lnTo>
                  <a:lnTo>
                    <a:pt x="910" y="2050"/>
                  </a:lnTo>
                  <a:lnTo>
                    <a:pt x="856" y="2056"/>
                  </a:lnTo>
                  <a:lnTo>
                    <a:pt x="801" y="2058"/>
                  </a:lnTo>
                  <a:lnTo>
                    <a:pt x="747" y="2057"/>
                  </a:lnTo>
                  <a:lnTo>
                    <a:pt x="694" y="2052"/>
                  </a:lnTo>
                  <a:lnTo>
                    <a:pt x="642" y="2044"/>
                  </a:lnTo>
                  <a:lnTo>
                    <a:pt x="592" y="2032"/>
                  </a:lnTo>
                  <a:lnTo>
                    <a:pt x="542" y="2015"/>
                  </a:lnTo>
                  <a:lnTo>
                    <a:pt x="494" y="1995"/>
                  </a:lnTo>
                  <a:lnTo>
                    <a:pt x="449" y="1971"/>
                  </a:lnTo>
                  <a:lnTo>
                    <a:pt x="406" y="1943"/>
                  </a:lnTo>
                  <a:lnTo>
                    <a:pt x="367" y="1910"/>
                  </a:lnTo>
                  <a:lnTo>
                    <a:pt x="330" y="1874"/>
                  </a:lnTo>
                  <a:lnTo>
                    <a:pt x="138" y="1661"/>
                  </a:lnTo>
                  <a:lnTo>
                    <a:pt x="106" y="1620"/>
                  </a:lnTo>
                  <a:lnTo>
                    <a:pt x="77" y="1577"/>
                  </a:lnTo>
                  <a:lnTo>
                    <a:pt x="54" y="1532"/>
                  </a:lnTo>
                  <a:lnTo>
                    <a:pt x="35" y="1484"/>
                  </a:lnTo>
                  <a:lnTo>
                    <a:pt x="20" y="1435"/>
                  </a:lnTo>
                  <a:lnTo>
                    <a:pt x="9" y="1384"/>
                  </a:lnTo>
                  <a:lnTo>
                    <a:pt x="3" y="1331"/>
                  </a:lnTo>
                  <a:lnTo>
                    <a:pt x="0" y="1278"/>
                  </a:lnTo>
                  <a:lnTo>
                    <a:pt x="1" y="1225"/>
                  </a:lnTo>
                  <a:lnTo>
                    <a:pt x="6" y="1171"/>
                  </a:lnTo>
                  <a:lnTo>
                    <a:pt x="14" y="1117"/>
                  </a:lnTo>
                  <a:lnTo>
                    <a:pt x="26" y="1064"/>
                  </a:lnTo>
                  <a:lnTo>
                    <a:pt x="41" y="1011"/>
                  </a:lnTo>
                  <a:lnTo>
                    <a:pt x="60" y="959"/>
                  </a:lnTo>
                  <a:lnTo>
                    <a:pt x="81" y="908"/>
                  </a:lnTo>
                  <a:lnTo>
                    <a:pt x="106" y="860"/>
                  </a:lnTo>
                  <a:lnTo>
                    <a:pt x="133" y="813"/>
                  </a:lnTo>
                  <a:lnTo>
                    <a:pt x="164" y="768"/>
                  </a:lnTo>
                  <a:lnTo>
                    <a:pt x="197" y="725"/>
                  </a:lnTo>
                  <a:lnTo>
                    <a:pt x="232" y="685"/>
                  </a:lnTo>
                  <a:lnTo>
                    <a:pt x="270" y="649"/>
                  </a:lnTo>
                  <a:lnTo>
                    <a:pt x="99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62" name="Freeform 19"/>
            <p:cNvSpPr>
              <a:spLocks/>
            </p:cNvSpPr>
            <p:nvPr/>
          </p:nvSpPr>
          <p:spPr bwMode="auto">
            <a:xfrm>
              <a:off x="4191000" y="1716088"/>
              <a:ext cx="111125" cy="141288"/>
            </a:xfrm>
            <a:custGeom>
              <a:avLst/>
              <a:gdLst>
                <a:gd name="T0" fmla="*/ 754 w 984"/>
                <a:gd name="T1" fmla="*/ 0 h 1236"/>
                <a:gd name="T2" fmla="*/ 814 w 984"/>
                <a:gd name="T3" fmla="*/ 66 h 1236"/>
                <a:gd name="T4" fmla="*/ 853 w 984"/>
                <a:gd name="T5" fmla="*/ 113 h 1236"/>
                <a:gd name="T6" fmla="*/ 887 w 984"/>
                <a:gd name="T7" fmla="*/ 162 h 1236"/>
                <a:gd name="T8" fmla="*/ 915 w 984"/>
                <a:gd name="T9" fmla="*/ 214 h 1236"/>
                <a:gd name="T10" fmla="*/ 939 w 984"/>
                <a:gd name="T11" fmla="*/ 267 h 1236"/>
                <a:gd name="T12" fmla="*/ 957 w 984"/>
                <a:gd name="T13" fmla="*/ 321 h 1236"/>
                <a:gd name="T14" fmla="*/ 971 w 984"/>
                <a:gd name="T15" fmla="*/ 377 h 1236"/>
                <a:gd name="T16" fmla="*/ 980 w 984"/>
                <a:gd name="T17" fmla="*/ 433 h 1236"/>
                <a:gd name="T18" fmla="*/ 984 w 984"/>
                <a:gd name="T19" fmla="*/ 490 h 1236"/>
                <a:gd name="T20" fmla="*/ 983 w 984"/>
                <a:gd name="T21" fmla="*/ 547 h 1236"/>
                <a:gd name="T22" fmla="*/ 978 w 984"/>
                <a:gd name="T23" fmla="*/ 603 h 1236"/>
                <a:gd name="T24" fmla="*/ 968 w 984"/>
                <a:gd name="T25" fmla="*/ 659 h 1236"/>
                <a:gd name="T26" fmla="*/ 953 w 984"/>
                <a:gd name="T27" fmla="*/ 714 h 1236"/>
                <a:gd name="T28" fmla="*/ 933 w 984"/>
                <a:gd name="T29" fmla="*/ 768 h 1236"/>
                <a:gd name="T30" fmla="*/ 908 w 984"/>
                <a:gd name="T31" fmla="*/ 819 h 1236"/>
                <a:gd name="T32" fmla="*/ 880 w 984"/>
                <a:gd name="T33" fmla="*/ 870 h 1236"/>
                <a:gd name="T34" fmla="*/ 845 w 984"/>
                <a:gd name="T35" fmla="*/ 918 h 1236"/>
                <a:gd name="T36" fmla="*/ 806 w 984"/>
                <a:gd name="T37" fmla="*/ 963 h 1236"/>
                <a:gd name="T38" fmla="*/ 764 w 984"/>
                <a:gd name="T39" fmla="*/ 1006 h 1236"/>
                <a:gd name="T40" fmla="*/ 507 w 984"/>
                <a:gd name="T41" fmla="*/ 1236 h 1236"/>
                <a:gd name="T42" fmla="*/ 0 w 984"/>
                <a:gd name="T43" fmla="*/ 671 h 1236"/>
                <a:gd name="T44" fmla="*/ 180 w 984"/>
                <a:gd name="T45" fmla="*/ 509 h 1236"/>
                <a:gd name="T46" fmla="*/ 180 w 984"/>
                <a:gd name="T47" fmla="*/ 507 h 1236"/>
                <a:gd name="T48" fmla="*/ 205 w 984"/>
                <a:gd name="T49" fmla="*/ 530 h 1236"/>
                <a:gd name="T50" fmla="*/ 229 w 984"/>
                <a:gd name="T51" fmla="*/ 548 h 1236"/>
                <a:gd name="T52" fmla="*/ 254 w 984"/>
                <a:gd name="T53" fmla="*/ 559 h 1236"/>
                <a:gd name="T54" fmla="*/ 279 w 984"/>
                <a:gd name="T55" fmla="*/ 566 h 1236"/>
                <a:gd name="T56" fmla="*/ 303 w 984"/>
                <a:gd name="T57" fmla="*/ 569 h 1236"/>
                <a:gd name="T58" fmla="*/ 328 w 984"/>
                <a:gd name="T59" fmla="*/ 568 h 1236"/>
                <a:gd name="T60" fmla="*/ 350 w 984"/>
                <a:gd name="T61" fmla="*/ 565 h 1236"/>
                <a:gd name="T62" fmla="*/ 372 w 984"/>
                <a:gd name="T63" fmla="*/ 559 h 1236"/>
                <a:gd name="T64" fmla="*/ 391 w 984"/>
                <a:gd name="T65" fmla="*/ 552 h 1236"/>
                <a:gd name="T66" fmla="*/ 409 w 984"/>
                <a:gd name="T67" fmla="*/ 545 h 1236"/>
                <a:gd name="T68" fmla="*/ 423 w 984"/>
                <a:gd name="T69" fmla="*/ 536 h 1236"/>
                <a:gd name="T70" fmla="*/ 436 w 984"/>
                <a:gd name="T71" fmla="*/ 529 h 1236"/>
                <a:gd name="T72" fmla="*/ 445 w 984"/>
                <a:gd name="T73" fmla="*/ 523 h 1236"/>
                <a:gd name="T74" fmla="*/ 451 w 984"/>
                <a:gd name="T75" fmla="*/ 519 h 1236"/>
                <a:gd name="T76" fmla="*/ 453 w 984"/>
                <a:gd name="T77" fmla="*/ 518 h 1236"/>
                <a:gd name="T78" fmla="*/ 595 w 984"/>
                <a:gd name="T79" fmla="*/ 391 h 1236"/>
                <a:gd name="T80" fmla="*/ 618 w 984"/>
                <a:gd name="T81" fmla="*/ 366 h 1236"/>
                <a:gd name="T82" fmla="*/ 635 w 984"/>
                <a:gd name="T83" fmla="*/ 342 h 1236"/>
                <a:gd name="T84" fmla="*/ 647 w 984"/>
                <a:gd name="T85" fmla="*/ 317 h 1236"/>
                <a:gd name="T86" fmla="*/ 655 w 984"/>
                <a:gd name="T87" fmla="*/ 293 h 1236"/>
                <a:gd name="T88" fmla="*/ 659 w 984"/>
                <a:gd name="T89" fmla="*/ 269 h 1236"/>
                <a:gd name="T90" fmla="*/ 659 w 984"/>
                <a:gd name="T91" fmla="*/ 246 h 1236"/>
                <a:gd name="T92" fmla="*/ 656 w 984"/>
                <a:gd name="T93" fmla="*/ 224 h 1236"/>
                <a:gd name="T94" fmla="*/ 651 w 984"/>
                <a:gd name="T95" fmla="*/ 203 h 1236"/>
                <a:gd name="T96" fmla="*/ 644 w 984"/>
                <a:gd name="T97" fmla="*/ 185 h 1236"/>
                <a:gd name="T98" fmla="*/ 637 w 984"/>
                <a:gd name="T99" fmla="*/ 169 h 1236"/>
                <a:gd name="T100" fmla="*/ 630 w 984"/>
                <a:gd name="T101" fmla="*/ 154 h 1236"/>
                <a:gd name="T102" fmla="*/ 624 w 984"/>
                <a:gd name="T103" fmla="*/ 142 h 1236"/>
                <a:gd name="T104" fmla="*/ 618 w 984"/>
                <a:gd name="T105" fmla="*/ 134 h 1236"/>
                <a:gd name="T106" fmla="*/ 614 w 984"/>
                <a:gd name="T107" fmla="*/ 128 h 1236"/>
                <a:gd name="T108" fmla="*/ 613 w 984"/>
                <a:gd name="T109" fmla="*/ 127 h 1236"/>
                <a:gd name="T110" fmla="*/ 754 w 984"/>
                <a:gd name="T111" fmla="*/ 0 h 12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984" h="1236">
                  <a:moveTo>
                    <a:pt x="754" y="0"/>
                  </a:moveTo>
                  <a:lnTo>
                    <a:pt x="814" y="66"/>
                  </a:lnTo>
                  <a:lnTo>
                    <a:pt x="853" y="113"/>
                  </a:lnTo>
                  <a:lnTo>
                    <a:pt x="887" y="162"/>
                  </a:lnTo>
                  <a:lnTo>
                    <a:pt x="915" y="214"/>
                  </a:lnTo>
                  <a:lnTo>
                    <a:pt x="939" y="267"/>
                  </a:lnTo>
                  <a:lnTo>
                    <a:pt x="957" y="321"/>
                  </a:lnTo>
                  <a:lnTo>
                    <a:pt x="971" y="377"/>
                  </a:lnTo>
                  <a:lnTo>
                    <a:pt x="980" y="433"/>
                  </a:lnTo>
                  <a:lnTo>
                    <a:pt x="984" y="490"/>
                  </a:lnTo>
                  <a:lnTo>
                    <a:pt x="983" y="547"/>
                  </a:lnTo>
                  <a:lnTo>
                    <a:pt x="978" y="603"/>
                  </a:lnTo>
                  <a:lnTo>
                    <a:pt x="968" y="659"/>
                  </a:lnTo>
                  <a:lnTo>
                    <a:pt x="953" y="714"/>
                  </a:lnTo>
                  <a:lnTo>
                    <a:pt x="933" y="768"/>
                  </a:lnTo>
                  <a:lnTo>
                    <a:pt x="908" y="819"/>
                  </a:lnTo>
                  <a:lnTo>
                    <a:pt x="880" y="870"/>
                  </a:lnTo>
                  <a:lnTo>
                    <a:pt x="845" y="918"/>
                  </a:lnTo>
                  <a:lnTo>
                    <a:pt x="806" y="963"/>
                  </a:lnTo>
                  <a:lnTo>
                    <a:pt x="764" y="1006"/>
                  </a:lnTo>
                  <a:lnTo>
                    <a:pt x="507" y="1236"/>
                  </a:lnTo>
                  <a:lnTo>
                    <a:pt x="0" y="671"/>
                  </a:lnTo>
                  <a:lnTo>
                    <a:pt x="180" y="509"/>
                  </a:lnTo>
                  <a:lnTo>
                    <a:pt x="180" y="507"/>
                  </a:lnTo>
                  <a:lnTo>
                    <a:pt x="205" y="530"/>
                  </a:lnTo>
                  <a:lnTo>
                    <a:pt x="229" y="548"/>
                  </a:lnTo>
                  <a:lnTo>
                    <a:pt x="254" y="559"/>
                  </a:lnTo>
                  <a:lnTo>
                    <a:pt x="279" y="566"/>
                  </a:lnTo>
                  <a:lnTo>
                    <a:pt x="303" y="569"/>
                  </a:lnTo>
                  <a:lnTo>
                    <a:pt x="328" y="568"/>
                  </a:lnTo>
                  <a:lnTo>
                    <a:pt x="350" y="565"/>
                  </a:lnTo>
                  <a:lnTo>
                    <a:pt x="372" y="559"/>
                  </a:lnTo>
                  <a:lnTo>
                    <a:pt x="391" y="552"/>
                  </a:lnTo>
                  <a:lnTo>
                    <a:pt x="409" y="545"/>
                  </a:lnTo>
                  <a:lnTo>
                    <a:pt x="423" y="536"/>
                  </a:lnTo>
                  <a:lnTo>
                    <a:pt x="436" y="529"/>
                  </a:lnTo>
                  <a:lnTo>
                    <a:pt x="445" y="523"/>
                  </a:lnTo>
                  <a:lnTo>
                    <a:pt x="451" y="519"/>
                  </a:lnTo>
                  <a:lnTo>
                    <a:pt x="453" y="518"/>
                  </a:lnTo>
                  <a:lnTo>
                    <a:pt x="595" y="391"/>
                  </a:lnTo>
                  <a:lnTo>
                    <a:pt x="618" y="366"/>
                  </a:lnTo>
                  <a:lnTo>
                    <a:pt x="635" y="342"/>
                  </a:lnTo>
                  <a:lnTo>
                    <a:pt x="647" y="317"/>
                  </a:lnTo>
                  <a:lnTo>
                    <a:pt x="655" y="293"/>
                  </a:lnTo>
                  <a:lnTo>
                    <a:pt x="659" y="269"/>
                  </a:lnTo>
                  <a:lnTo>
                    <a:pt x="659" y="246"/>
                  </a:lnTo>
                  <a:lnTo>
                    <a:pt x="656" y="224"/>
                  </a:lnTo>
                  <a:lnTo>
                    <a:pt x="651" y="203"/>
                  </a:lnTo>
                  <a:lnTo>
                    <a:pt x="644" y="185"/>
                  </a:lnTo>
                  <a:lnTo>
                    <a:pt x="637" y="169"/>
                  </a:lnTo>
                  <a:lnTo>
                    <a:pt x="630" y="154"/>
                  </a:lnTo>
                  <a:lnTo>
                    <a:pt x="624" y="142"/>
                  </a:lnTo>
                  <a:lnTo>
                    <a:pt x="618" y="134"/>
                  </a:lnTo>
                  <a:lnTo>
                    <a:pt x="614" y="128"/>
                  </a:lnTo>
                  <a:lnTo>
                    <a:pt x="613" y="127"/>
                  </a:lnTo>
                  <a:lnTo>
                    <a:pt x="7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63" name="Freeform 20"/>
            <p:cNvSpPr>
              <a:spLocks/>
            </p:cNvSpPr>
            <p:nvPr/>
          </p:nvSpPr>
          <p:spPr bwMode="auto">
            <a:xfrm>
              <a:off x="4267200" y="1601788"/>
              <a:ext cx="61913" cy="114300"/>
            </a:xfrm>
            <a:custGeom>
              <a:avLst/>
              <a:gdLst>
                <a:gd name="T0" fmla="*/ 351 w 546"/>
                <a:gd name="T1" fmla="*/ 3 h 1016"/>
                <a:gd name="T2" fmla="*/ 442 w 546"/>
                <a:gd name="T3" fmla="*/ 23 h 1016"/>
                <a:gd name="T4" fmla="*/ 538 w 546"/>
                <a:gd name="T5" fmla="*/ 60 h 1016"/>
                <a:gd name="T6" fmla="*/ 546 w 546"/>
                <a:gd name="T7" fmla="*/ 72 h 1016"/>
                <a:gd name="T8" fmla="*/ 540 w 546"/>
                <a:gd name="T9" fmla="*/ 91 h 1016"/>
                <a:gd name="T10" fmla="*/ 521 w 546"/>
                <a:gd name="T11" fmla="*/ 113 h 1016"/>
                <a:gd name="T12" fmla="*/ 499 w 546"/>
                <a:gd name="T13" fmla="*/ 125 h 1016"/>
                <a:gd name="T14" fmla="*/ 480 w 546"/>
                <a:gd name="T15" fmla="*/ 125 h 1016"/>
                <a:gd name="T16" fmla="*/ 386 w 546"/>
                <a:gd name="T17" fmla="*/ 89 h 1016"/>
                <a:gd name="T18" fmla="*/ 305 w 546"/>
                <a:gd name="T19" fmla="*/ 72 h 1016"/>
                <a:gd name="T20" fmla="*/ 235 w 546"/>
                <a:gd name="T21" fmla="*/ 68 h 1016"/>
                <a:gd name="T22" fmla="*/ 178 w 546"/>
                <a:gd name="T23" fmla="*/ 75 h 1016"/>
                <a:gd name="T24" fmla="*/ 136 w 546"/>
                <a:gd name="T25" fmla="*/ 90 h 1016"/>
                <a:gd name="T26" fmla="*/ 107 w 546"/>
                <a:gd name="T27" fmla="*/ 111 h 1016"/>
                <a:gd name="T28" fmla="*/ 88 w 546"/>
                <a:gd name="T29" fmla="*/ 145 h 1016"/>
                <a:gd name="T30" fmla="*/ 82 w 546"/>
                <a:gd name="T31" fmla="*/ 191 h 1016"/>
                <a:gd name="T32" fmla="*/ 93 w 546"/>
                <a:gd name="T33" fmla="*/ 247 h 1016"/>
                <a:gd name="T34" fmla="*/ 124 w 546"/>
                <a:gd name="T35" fmla="*/ 310 h 1016"/>
                <a:gd name="T36" fmla="*/ 180 w 546"/>
                <a:gd name="T37" fmla="*/ 377 h 1016"/>
                <a:gd name="T38" fmla="*/ 262 w 546"/>
                <a:gd name="T39" fmla="*/ 449 h 1016"/>
                <a:gd name="T40" fmla="*/ 330 w 546"/>
                <a:gd name="T41" fmla="*/ 523 h 1016"/>
                <a:gd name="T42" fmla="*/ 372 w 546"/>
                <a:gd name="T43" fmla="*/ 594 h 1016"/>
                <a:gd name="T44" fmla="*/ 389 w 546"/>
                <a:gd name="T45" fmla="*/ 665 h 1016"/>
                <a:gd name="T46" fmla="*/ 381 w 546"/>
                <a:gd name="T47" fmla="*/ 733 h 1016"/>
                <a:gd name="T48" fmla="*/ 347 w 546"/>
                <a:gd name="T49" fmla="*/ 799 h 1016"/>
                <a:gd name="T50" fmla="*/ 302 w 546"/>
                <a:gd name="T51" fmla="*/ 856 h 1016"/>
                <a:gd name="T52" fmla="*/ 253 w 546"/>
                <a:gd name="T53" fmla="*/ 904 h 1016"/>
                <a:gd name="T54" fmla="*/ 202 w 546"/>
                <a:gd name="T55" fmla="*/ 944 h 1016"/>
                <a:gd name="T56" fmla="*/ 154 w 546"/>
                <a:gd name="T57" fmla="*/ 974 h 1016"/>
                <a:gd name="T58" fmla="*/ 114 w 546"/>
                <a:gd name="T59" fmla="*/ 996 h 1016"/>
                <a:gd name="T60" fmla="*/ 85 w 546"/>
                <a:gd name="T61" fmla="*/ 1011 h 1016"/>
                <a:gd name="T62" fmla="*/ 71 w 546"/>
                <a:gd name="T63" fmla="*/ 1016 h 1016"/>
                <a:gd name="T64" fmla="*/ 5 w 546"/>
                <a:gd name="T65" fmla="*/ 932 h 1016"/>
                <a:gd name="T66" fmla="*/ 28 w 546"/>
                <a:gd name="T67" fmla="*/ 923 h 1016"/>
                <a:gd name="T68" fmla="*/ 57 w 546"/>
                <a:gd name="T69" fmla="*/ 916 h 1016"/>
                <a:gd name="T70" fmla="*/ 85 w 546"/>
                <a:gd name="T71" fmla="*/ 911 h 1016"/>
                <a:gd name="T72" fmla="*/ 134 w 546"/>
                <a:gd name="T73" fmla="*/ 895 h 1016"/>
                <a:gd name="T74" fmla="*/ 199 w 546"/>
                <a:gd name="T75" fmla="*/ 862 h 1016"/>
                <a:gd name="T76" fmla="*/ 242 w 546"/>
                <a:gd name="T77" fmla="*/ 829 h 1016"/>
                <a:gd name="T78" fmla="*/ 269 w 546"/>
                <a:gd name="T79" fmla="*/ 802 h 1016"/>
                <a:gd name="T80" fmla="*/ 281 w 546"/>
                <a:gd name="T81" fmla="*/ 786 h 1016"/>
                <a:gd name="T82" fmla="*/ 289 w 546"/>
                <a:gd name="T83" fmla="*/ 773 h 1016"/>
                <a:gd name="T84" fmla="*/ 301 w 546"/>
                <a:gd name="T85" fmla="*/ 748 h 1016"/>
                <a:gd name="T86" fmla="*/ 309 w 546"/>
                <a:gd name="T87" fmla="*/ 717 h 1016"/>
                <a:gd name="T88" fmla="*/ 308 w 546"/>
                <a:gd name="T89" fmla="*/ 681 h 1016"/>
                <a:gd name="T90" fmla="*/ 295 w 546"/>
                <a:gd name="T91" fmla="*/ 639 h 1016"/>
                <a:gd name="T92" fmla="*/ 268 w 546"/>
                <a:gd name="T93" fmla="*/ 590 h 1016"/>
                <a:gd name="T94" fmla="*/ 222 w 546"/>
                <a:gd name="T95" fmla="*/ 535 h 1016"/>
                <a:gd name="T96" fmla="*/ 155 w 546"/>
                <a:gd name="T97" fmla="*/ 473 h 1016"/>
                <a:gd name="T98" fmla="*/ 87 w 546"/>
                <a:gd name="T99" fmla="*/ 407 h 1016"/>
                <a:gd name="T100" fmla="*/ 39 w 546"/>
                <a:gd name="T101" fmla="*/ 340 h 1016"/>
                <a:gd name="T102" fmla="*/ 12 w 546"/>
                <a:gd name="T103" fmla="*/ 272 h 1016"/>
                <a:gd name="T104" fmla="*/ 8 w 546"/>
                <a:gd name="T105" fmla="*/ 206 h 1016"/>
                <a:gd name="T106" fmla="*/ 27 w 546"/>
                <a:gd name="T107" fmla="*/ 144 h 1016"/>
                <a:gd name="T108" fmla="*/ 67 w 546"/>
                <a:gd name="T109" fmla="*/ 86 h 1016"/>
                <a:gd name="T110" fmla="*/ 123 w 546"/>
                <a:gd name="T111" fmla="*/ 41 h 1016"/>
                <a:gd name="T112" fmla="*/ 190 w 546"/>
                <a:gd name="T113" fmla="*/ 13 h 1016"/>
                <a:gd name="T114" fmla="*/ 267 w 546"/>
                <a:gd name="T115" fmla="*/ 0 h 1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6" h="1016">
                  <a:moveTo>
                    <a:pt x="309" y="0"/>
                  </a:moveTo>
                  <a:lnTo>
                    <a:pt x="351" y="3"/>
                  </a:lnTo>
                  <a:lnTo>
                    <a:pt x="396" y="11"/>
                  </a:lnTo>
                  <a:lnTo>
                    <a:pt x="442" y="23"/>
                  </a:lnTo>
                  <a:lnTo>
                    <a:pt x="490" y="39"/>
                  </a:lnTo>
                  <a:lnTo>
                    <a:pt x="538" y="60"/>
                  </a:lnTo>
                  <a:lnTo>
                    <a:pt x="544" y="64"/>
                  </a:lnTo>
                  <a:lnTo>
                    <a:pt x="546" y="72"/>
                  </a:lnTo>
                  <a:lnTo>
                    <a:pt x="545" y="81"/>
                  </a:lnTo>
                  <a:lnTo>
                    <a:pt x="540" y="91"/>
                  </a:lnTo>
                  <a:lnTo>
                    <a:pt x="532" y="102"/>
                  </a:lnTo>
                  <a:lnTo>
                    <a:pt x="521" y="113"/>
                  </a:lnTo>
                  <a:lnTo>
                    <a:pt x="510" y="120"/>
                  </a:lnTo>
                  <a:lnTo>
                    <a:pt x="499" y="125"/>
                  </a:lnTo>
                  <a:lnTo>
                    <a:pt x="489" y="127"/>
                  </a:lnTo>
                  <a:lnTo>
                    <a:pt x="480" y="125"/>
                  </a:lnTo>
                  <a:lnTo>
                    <a:pt x="432" y="105"/>
                  </a:lnTo>
                  <a:lnTo>
                    <a:pt x="386" y="89"/>
                  </a:lnTo>
                  <a:lnTo>
                    <a:pt x="344" y="79"/>
                  </a:lnTo>
                  <a:lnTo>
                    <a:pt x="305" y="72"/>
                  </a:lnTo>
                  <a:lnTo>
                    <a:pt x="268" y="68"/>
                  </a:lnTo>
                  <a:lnTo>
                    <a:pt x="235" y="68"/>
                  </a:lnTo>
                  <a:lnTo>
                    <a:pt x="205" y="70"/>
                  </a:lnTo>
                  <a:lnTo>
                    <a:pt x="178" y="75"/>
                  </a:lnTo>
                  <a:lnTo>
                    <a:pt x="155" y="82"/>
                  </a:lnTo>
                  <a:lnTo>
                    <a:pt x="136" y="90"/>
                  </a:lnTo>
                  <a:lnTo>
                    <a:pt x="119" y="100"/>
                  </a:lnTo>
                  <a:lnTo>
                    <a:pt x="107" y="111"/>
                  </a:lnTo>
                  <a:lnTo>
                    <a:pt x="96" y="126"/>
                  </a:lnTo>
                  <a:lnTo>
                    <a:pt x="88" y="145"/>
                  </a:lnTo>
                  <a:lnTo>
                    <a:pt x="83" y="167"/>
                  </a:lnTo>
                  <a:lnTo>
                    <a:pt x="82" y="191"/>
                  </a:lnTo>
                  <a:lnTo>
                    <a:pt x="85" y="218"/>
                  </a:lnTo>
                  <a:lnTo>
                    <a:pt x="93" y="247"/>
                  </a:lnTo>
                  <a:lnTo>
                    <a:pt x="105" y="278"/>
                  </a:lnTo>
                  <a:lnTo>
                    <a:pt x="124" y="310"/>
                  </a:lnTo>
                  <a:lnTo>
                    <a:pt x="149" y="343"/>
                  </a:lnTo>
                  <a:lnTo>
                    <a:pt x="180" y="377"/>
                  </a:lnTo>
                  <a:lnTo>
                    <a:pt x="219" y="411"/>
                  </a:lnTo>
                  <a:lnTo>
                    <a:pt x="262" y="449"/>
                  </a:lnTo>
                  <a:lnTo>
                    <a:pt x="298" y="486"/>
                  </a:lnTo>
                  <a:lnTo>
                    <a:pt x="330" y="523"/>
                  </a:lnTo>
                  <a:lnTo>
                    <a:pt x="353" y="559"/>
                  </a:lnTo>
                  <a:lnTo>
                    <a:pt x="372" y="594"/>
                  </a:lnTo>
                  <a:lnTo>
                    <a:pt x="383" y="630"/>
                  </a:lnTo>
                  <a:lnTo>
                    <a:pt x="389" y="665"/>
                  </a:lnTo>
                  <a:lnTo>
                    <a:pt x="388" y="699"/>
                  </a:lnTo>
                  <a:lnTo>
                    <a:pt x="381" y="733"/>
                  </a:lnTo>
                  <a:lnTo>
                    <a:pt x="368" y="766"/>
                  </a:lnTo>
                  <a:lnTo>
                    <a:pt x="347" y="799"/>
                  </a:lnTo>
                  <a:lnTo>
                    <a:pt x="326" y="828"/>
                  </a:lnTo>
                  <a:lnTo>
                    <a:pt x="302" y="856"/>
                  </a:lnTo>
                  <a:lnTo>
                    <a:pt x="278" y="880"/>
                  </a:lnTo>
                  <a:lnTo>
                    <a:pt x="253" y="904"/>
                  </a:lnTo>
                  <a:lnTo>
                    <a:pt x="227" y="924"/>
                  </a:lnTo>
                  <a:lnTo>
                    <a:pt x="202" y="944"/>
                  </a:lnTo>
                  <a:lnTo>
                    <a:pt x="177" y="960"/>
                  </a:lnTo>
                  <a:lnTo>
                    <a:pt x="154" y="974"/>
                  </a:lnTo>
                  <a:lnTo>
                    <a:pt x="132" y="986"/>
                  </a:lnTo>
                  <a:lnTo>
                    <a:pt x="114" y="996"/>
                  </a:lnTo>
                  <a:lnTo>
                    <a:pt x="98" y="1005"/>
                  </a:lnTo>
                  <a:lnTo>
                    <a:pt x="85" y="1011"/>
                  </a:lnTo>
                  <a:lnTo>
                    <a:pt x="76" y="1015"/>
                  </a:lnTo>
                  <a:lnTo>
                    <a:pt x="71" y="1016"/>
                  </a:lnTo>
                  <a:lnTo>
                    <a:pt x="0" y="939"/>
                  </a:lnTo>
                  <a:lnTo>
                    <a:pt x="5" y="932"/>
                  </a:lnTo>
                  <a:lnTo>
                    <a:pt x="14" y="927"/>
                  </a:lnTo>
                  <a:lnTo>
                    <a:pt x="28" y="923"/>
                  </a:lnTo>
                  <a:lnTo>
                    <a:pt x="42" y="919"/>
                  </a:lnTo>
                  <a:lnTo>
                    <a:pt x="57" y="916"/>
                  </a:lnTo>
                  <a:lnTo>
                    <a:pt x="72" y="913"/>
                  </a:lnTo>
                  <a:lnTo>
                    <a:pt x="85" y="911"/>
                  </a:lnTo>
                  <a:lnTo>
                    <a:pt x="94" y="910"/>
                  </a:lnTo>
                  <a:lnTo>
                    <a:pt x="134" y="895"/>
                  </a:lnTo>
                  <a:lnTo>
                    <a:pt x="169" y="879"/>
                  </a:lnTo>
                  <a:lnTo>
                    <a:pt x="199" y="862"/>
                  </a:lnTo>
                  <a:lnTo>
                    <a:pt x="223" y="846"/>
                  </a:lnTo>
                  <a:lnTo>
                    <a:pt x="242" y="829"/>
                  </a:lnTo>
                  <a:lnTo>
                    <a:pt x="258" y="815"/>
                  </a:lnTo>
                  <a:lnTo>
                    <a:pt x="269" y="802"/>
                  </a:lnTo>
                  <a:lnTo>
                    <a:pt x="277" y="792"/>
                  </a:lnTo>
                  <a:lnTo>
                    <a:pt x="281" y="786"/>
                  </a:lnTo>
                  <a:lnTo>
                    <a:pt x="282" y="784"/>
                  </a:lnTo>
                  <a:lnTo>
                    <a:pt x="289" y="773"/>
                  </a:lnTo>
                  <a:lnTo>
                    <a:pt x="295" y="761"/>
                  </a:lnTo>
                  <a:lnTo>
                    <a:pt x="301" y="748"/>
                  </a:lnTo>
                  <a:lnTo>
                    <a:pt x="306" y="734"/>
                  </a:lnTo>
                  <a:lnTo>
                    <a:pt x="309" y="717"/>
                  </a:lnTo>
                  <a:lnTo>
                    <a:pt x="310" y="700"/>
                  </a:lnTo>
                  <a:lnTo>
                    <a:pt x="308" y="681"/>
                  </a:lnTo>
                  <a:lnTo>
                    <a:pt x="302" y="660"/>
                  </a:lnTo>
                  <a:lnTo>
                    <a:pt x="295" y="639"/>
                  </a:lnTo>
                  <a:lnTo>
                    <a:pt x="283" y="616"/>
                  </a:lnTo>
                  <a:lnTo>
                    <a:pt x="268" y="590"/>
                  </a:lnTo>
                  <a:lnTo>
                    <a:pt x="248" y="564"/>
                  </a:lnTo>
                  <a:lnTo>
                    <a:pt x="222" y="535"/>
                  </a:lnTo>
                  <a:lnTo>
                    <a:pt x="192" y="505"/>
                  </a:lnTo>
                  <a:lnTo>
                    <a:pt x="155" y="473"/>
                  </a:lnTo>
                  <a:lnTo>
                    <a:pt x="118" y="441"/>
                  </a:lnTo>
                  <a:lnTo>
                    <a:pt x="87" y="407"/>
                  </a:lnTo>
                  <a:lnTo>
                    <a:pt x="60" y="373"/>
                  </a:lnTo>
                  <a:lnTo>
                    <a:pt x="39" y="340"/>
                  </a:lnTo>
                  <a:lnTo>
                    <a:pt x="24" y="306"/>
                  </a:lnTo>
                  <a:lnTo>
                    <a:pt x="12" y="272"/>
                  </a:lnTo>
                  <a:lnTo>
                    <a:pt x="7" y="239"/>
                  </a:lnTo>
                  <a:lnTo>
                    <a:pt x="8" y="206"/>
                  </a:lnTo>
                  <a:lnTo>
                    <a:pt x="14" y="175"/>
                  </a:lnTo>
                  <a:lnTo>
                    <a:pt x="27" y="144"/>
                  </a:lnTo>
                  <a:lnTo>
                    <a:pt x="44" y="115"/>
                  </a:lnTo>
                  <a:lnTo>
                    <a:pt x="67" y="86"/>
                  </a:lnTo>
                  <a:lnTo>
                    <a:pt x="94" y="62"/>
                  </a:lnTo>
                  <a:lnTo>
                    <a:pt x="123" y="41"/>
                  </a:lnTo>
                  <a:lnTo>
                    <a:pt x="156" y="25"/>
                  </a:lnTo>
                  <a:lnTo>
                    <a:pt x="190" y="13"/>
                  </a:lnTo>
                  <a:lnTo>
                    <a:pt x="227" y="4"/>
                  </a:lnTo>
                  <a:lnTo>
                    <a:pt x="267" y="0"/>
                  </a:lnTo>
                  <a:lnTo>
                    <a:pt x="30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  <p:sp>
          <p:nvSpPr>
            <p:cNvPr id="64" name="Freeform 21"/>
            <p:cNvSpPr>
              <a:spLocks/>
            </p:cNvSpPr>
            <p:nvPr/>
          </p:nvSpPr>
          <p:spPr bwMode="auto">
            <a:xfrm>
              <a:off x="4211638" y="1727200"/>
              <a:ext cx="41275" cy="39688"/>
            </a:xfrm>
            <a:custGeom>
              <a:avLst/>
              <a:gdLst>
                <a:gd name="T0" fmla="*/ 263 w 366"/>
                <a:gd name="T1" fmla="*/ 0 h 351"/>
                <a:gd name="T2" fmla="*/ 283 w 366"/>
                <a:gd name="T3" fmla="*/ 3 h 351"/>
                <a:gd name="T4" fmla="*/ 303 w 366"/>
                <a:gd name="T5" fmla="*/ 11 h 351"/>
                <a:gd name="T6" fmla="*/ 322 w 366"/>
                <a:gd name="T7" fmla="*/ 22 h 351"/>
                <a:gd name="T8" fmla="*/ 338 w 366"/>
                <a:gd name="T9" fmla="*/ 37 h 351"/>
                <a:gd name="T10" fmla="*/ 350 w 366"/>
                <a:gd name="T11" fmla="*/ 54 h 351"/>
                <a:gd name="T12" fmla="*/ 360 w 366"/>
                <a:gd name="T13" fmla="*/ 75 h 351"/>
                <a:gd name="T14" fmla="*/ 365 w 366"/>
                <a:gd name="T15" fmla="*/ 95 h 351"/>
                <a:gd name="T16" fmla="*/ 366 w 366"/>
                <a:gd name="T17" fmla="*/ 115 h 351"/>
                <a:gd name="T18" fmla="*/ 363 w 366"/>
                <a:gd name="T19" fmla="*/ 136 h 351"/>
                <a:gd name="T20" fmla="*/ 356 w 366"/>
                <a:gd name="T21" fmla="*/ 156 h 351"/>
                <a:gd name="T22" fmla="*/ 344 w 366"/>
                <a:gd name="T23" fmla="*/ 175 h 351"/>
                <a:gd name="T24" fmla="*/ 330 w 366"/>
                <a:gd name="T25" fmla="*/ 191 h 351"/>
                <a:gd name="T26" fmla="*/ 182 w 366"/>
                <a:gd name="T27" fmla="*/ 323 h 351"/>
                <a:gd name="T28" fmla="*/ 164 w 366"/>
                <a:gd name="T29" fmla="*/ 336 h 351"/>
                <a:gd name="T30" fmla="*/ 145 w 366"/>
                <a:gd name="T31" fmla="*/ 346 h 351"/>
                <a:gd name="T32" fmla="*/ 124 w 366"/>
                <a:gd name="T33" fmla="*/ 351 h 351"/>
                <a:gd name="T34" fmla="*/ 103 w 366"/>
                <a:gd name="T35" fmla="*/ 351 h 351"/>
                <a:gd name="T36" fmla="*/ 83 w 366"/>
                <a:gd name="T37" fmla="*/ 348 h 351"/>
                <a:gd name="T38" fmla="*/ 63 w 366"/>
                <a:gd name="T39" fmla="*/ 340 h 351"/>
                <a:gd name="T40" fmla="*/ 44 w 366"/>
                <a:gd name="T41" fmla="*/ 330 h 351"/>
                <a:gd name="T42" fmla="*/ 28 w 366"/>
                <a:gd name="T43" fmla="*/ 315 h 351"/>
                <a:gd name="T44" fmla="*/ 15 w 366"/>
                <a:gd name="T45" fmla="*/ 297 h 351"/>
                <a:gd name="T46" fmla="*/ 6 w 366"/>
                <a:gd name="T47" fmla="*/ 277 h 351"/>
                <a:gd name="T48" fmla="*/ 1 w 366"/>
                <a:gd name="T49" fmla="*/ 257 h 351"/>
                <a:gd name="T50" fmla="*/ 0 w 366"/>
                <a:gd name="T51" fmla="*/ 236 h 351"/>
                <a:gd name="T52" fmla="*/ 3 w 366"/>
                <a:gd name="T53" fmla="*/ 215 h 351"/>
                <a:gd name="T54" fmla="*/ 10 w 366"/>
                <a:gd name="T55" fmla="*/ 196 h 351"/>
                <a:gd name="T56" fmla="*/ 22 w 366"/>
                <a:gd name="T57" fmla="*/ 178 h 351"/>
                <a:gd name="T58" fmla="*/ 37 w 366"/>
                <a:gd name="T59" fmla="*/ 161 h 351"/>
                <a:gd name="T60" fmla="*/ 183 w 366"/>
                <a:gd name="T61" fmla="*/ 29 h 351"/>
                <a:gd name="T62" fmla="*/ 202 w 366"/>
                <a:gd name="T63" fmla="*/ 16 h 351"/>
                <a:gd name="T64" fmla="*/ 221 w 366"/>
                <a:gd name="T65" fmla="*/ 7 h 351"/>
                <a:gd name="T66" fmla="*/ 241 w 366"/>
                <a:gd name="T67" fmla="*/ 1 h 351"/>
                <a:gd name="T68" fmla="*/ 263 w 366"/>
                <a:gd name="T69" fmla="*/ 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66" h="351">
                  <a:moveTo>
                    <a:pt x="263" y="0"/>
                  </a:moveTo>
                  <a:lnTo>
                    <a:pt x="283" y="3"/>
                  </a:lnTo>
                  <a:lnTo>
                    <a:pt x="303" y="11"/>
                  </a:lnTo>
                  <a:lnTo>
                    <a:pt x="322" y="22"/>
                  </a:lnTo>
                  <a:lnTo>
                    <a:pt x="338" y="37"/>
                  </a:lnTo>
                  <a:lnTo>
                    <a:pt x="350" y="54"/>
                  </a:lnTo>
                  <a:lnTo>
                    <a:pt x="360" y="75"/>
                  </a:lnTo>
                  <a:lnTo>
                    <a:pt x="365" y="95"/>
                  </a:lnTo>
                  <a:lnTo>
                    <a:pt x="366" y="115"/>
                  </a:lnTo>
                  <a:lnTo>
                    <a:pt x="363" y="136"/>
                  </a:lnTo>
                  <a:lnTo>
                    <a:pt x="356" y="156"/>
                  </a:lnTo>
                  <a:lnTo>
                    <a:pt x="344" y="175"/>
                  </a:lnTo>
                  <a:lnTo>
                    <a:pt x="330" y="191"/>
                  </a:lnTo>
                  <a:lnTo>
                    <a:pt x="182" y="323"/>
                  </a:lnTo>
                  <a:lnTo>
                    <a:pt x="164" y="336"/>
                  </a:lnTo>
                  <a:lnTo>
                    <a:pt x="145" y="346"/>
                  </a:lnTo>
                  <a:lnTo>
                    <a:pt x="124" y="351"/>
                  </a:lnTo>
                  <a:lnTo>
                    <a:pt x="103" y="351"/>
                  </a:lnTo>
                  <a:lnTo>
                    <a:pt x="83" y="348"/>
                  </a:lnTo>
                  <a:lnTo>
                    <a:pt x="63" y="340"/>
                  </a:lnTo>
                  <a:lnTo>
                    <a:pt x="44" y="330"/>
                  </a:lnTo>
                  <a:lnTo>
                    <a:pt x="28" y="315"/>
                  </a:lnTo>
                  <a:lnTo>
                    <a:pt x="15" y="297"/>
                  </a:lnTo>
                  <a:lnTo>
                    <a:pt x="6" y="277"/>
                  </a:lnTo>
                  <a:lnTo>
                    <a:pt x="1" y="257"/>
                  </a:lnTo>
                  <a:lnTo>
                    <a:pt x="0" y="236"/>
                  </a:lnTo>
                  <a:lnTo>
                    <a:pt x="3" y="215"/>
                  </a:lnTo>
                  <a:lnTo>
                    <a:pt x="10" y="196"/>
                  </a:lnTo>
                  <a:lnTo>
                    <a:pt x="22" y="178"/>
                  </a:lnTo>
                  <a:lnTo>
                    <a:pt x="37" y="161"/>
                  </a:lnTo>
                  <a:lnTo>
                    <a:pt x="183" y="29"/>
                  </a:lnTo>
                  <a:lnTo>
                    <a:pt x="202" y="16"/>
                  </a:lnTo>
                  <a:lnTo>
                    <a:pt x="221" y="7"/>
                  </a:lnTo>
                  <a:lnTo>
                    <a:pt x="241" y="1"/>
                  </a:lnTo>
                  <a:lnTo>
                    <a:pt x="26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  <a:latin typeface="+mn-ea"/>
              </a:endParaRPr>
            </a:p>
          </p:txBody>
        </p:sp>
      </p:grpSp>
      <p:sp>
        <p:nvSpPr>
          <p:cNvPr id="65" name="Freeform 11"/>
          <p:cNvSpPr>
            <a:spLocks noEditPoints="1"/>
          </p:cNvSpPr>
          <p:nvPr/>
        </p:nvSpPr>
        <p:spPr bwMode="auto">
          <a:xfrm>
            <a:off x="7783840" y="3462810"/>
            <a:ext cx="245832" cy="301813"/>
          </a:xfrm>
          <a:custGeom>
            <a:avLst/>
            <a:gdLst>
              <a:gd name="T0" fmla="*/ 1930 w 2831"/>
              <a:gd name="T1" fmla="*/ 2787 h 3472"/>
              <a:gd name="T2" fmla="*/ 1791 w 2831"/>
              <a:gd name="T3" fmla="*/ 2855 h 3472"/>
              <a:gd name="T4" fmla="*/ 2114 w 2831"/>
              <a:gd name="T5" fmla="*/ 3172 h 3472"/>
              <a:gd name="T6" fmla="*/ 2628 w 2831"/>
              <a:gd name="T7" fmla="*/ 2656 h 3472"/>
              <a:gd name="T8" fmla="*/ 2538 w 2831"/>
              <a:gd name="T9" fmla="*/ 2529 h 3472"/>
              <a:gd name="T10" fmla="*/ 1440 w 2831"/>
              <a:gd name="T11" fmla="*/ 2529 h 3472"/>
              <a:gd name="T12" fmla="*/ 914 w 2831"/>
              <a:gd name="T13" fmla="*/ 2569 h 3472"/>
              <a:gd name="T14" fmla="*/ 928 w 2831"/>
              <a:gd name="T15" fmla="*/ 2433 h 3472"/>
              <a:gd name="T16" fmla="*/ 807 w 2831"/>
              <a:gd name="T17" fmla="*/ 2382 h 3472"/>
              <a:gd name="T18" fmla="*/ 439 w 2831"/>
              <a:gd name="T19" fmla="*/ 2514 h 3472"/>
              <a:gd name="T20" fmla="*/ 470 w 2831"/>
              <a:gd name="T21" fmla="*/ 2433 h 3472"/>
              <a:gd name="T22" fmla="*/ 2186 w 2831"/>
              <a:gd name="T23" fmla="*/ 2182 h 3472"/>
              <a:gd name="T24" fmla="*/ 2642 w 2831"/>
              <a:gd name="T25" fmla="*/ 2371 h 3472"/>
              <a:gd name="T26" fmla="*/ 2831 w 2831"/>
              <a:gd name="T27" fmla="*/ 2827 h 3472"/>
              <a:gd name="T28" fmla="*/ 2642 w 2831"/>
              <a:gd name="T29" fmla="*/ 3283 h 3472"/>
              <a:gd name="T30" fmla="*/ 2186 w 2831"/>
              <a:gd name="T31" fmla="*/ 3472 h 3472"/>
              <a:gd name="T32" fmla="*/ 1729 w 2831"/>
              <a:gd name="T33" fmla="*/ 3283 h 3472"/>
              <a:gd name="T34" fmla="*/ 1540 w 2831"/>
              <a:gd name="T35" fmla="*/ 2827 h 3472"/>
              <a:gd name="T36" fmla="*/ 1729 w 2831"/>
              <a:gd name="T37" fmla="*/ 2371 h 3472"/>
              <a:gd name="T38" fmla="*/ 2186 w 2831"/>
              <a:gd name="T39" fmla="*/ 2182 h 3472"/>
              <a:gd name="T40" fmla="*/ 1540 w 2831"/>
              <a:gd name="T41" fmla="*/ 2083 h 3472"/>
              <a:gd name="T42" fmla="*/ 914 w 2831"/>
              <a:gd name="T43" fmla="*/ 2123 h 3472"/>
              <a:gd name="T44" fmla="*/ 928 w 2831"/>
              <a:gd name="T45" fmla="*/ 1986 h 3472"/>
              <a:gd name="T46" fmla="*/ 807 w 2831"/>
              <a:gd name="T47" fmla="*/ 1957 h 3472"/>
              <a:gd name="T48" fmla="*/ 439 w 2831"/>
              <a:gd name="T49" fmla="*/ 2088 h 3472"/>
              <a:gd name="T50" fmla="*/ 470 w 2831"/>
              <a:gd name="T51" fmla="*/ 2007 h 3472"/>
              <a:gd name="T52" fmla="*/ 944 w 2831"/>
              <a:gd name="T53" fmla="*/ 1588 h 3472"/>
              <a:gd name="T54" fmla="*/ 1786 w 2831"/>
              <a:gd name="T55" fmla="*/ 1702 h 3472"/>
              <a:gd name="T56" fmla="*/ 904 w 2831"/>
              <a:gd name="T57" fmla="*/ 1716 h 3472"/>
              <a:gd name="T58" fmla="*/ 944 w 2831"/>
              <a:gd name="T59" fmla="*/ 1588 h 3472"/>
              <a:gd name="T60" fmla="*/ 800 w 2831"/>
              <a:gd name="T61" fmla="*/ 1548 h 3472"/>
              <a:gd name="T62" fmla="*/ 430 w 2831"/>
              <a:gd name="T63" fmla="*/ 1656 h 3472"/>
              <a:gd name="T64" fmla="*/ 484 w 2831"/>
              <a:gd name="T65" fmla="*/ 1589 h 3472"/>
              <a:gd name="T66" fmla="*/ 1738 w 2831"/>
              <a:gd name="T67" fmla="*/ 1140 h 3472"/>
              <a:gd name="T68" fmla="*/ 1778 w 2831"/>
              <a:gd name="T69" fmla="*/ 1269 h 3472"/>
              <a:gd name="T70" fmla="*/ 896 w 2831"/>
              <a:gd name="T71" fmla="*/ 1255 h 3472"/>
              <a:gd name="T72" fmla="*/ 769 w 2831"/>
              <a:gd name="T73" fmla="*/ 1030 h 3472"/>
              <a:gd name="T74" fmla="*/ 616 w 2831"/>
              <a:gd name="T75" fmla="*/ 1312 h 3472"/>
              <a:gd name="T76" fmla="*/ 423 w 2831"/>
              <a:gd name="T77" fmla="*/ 1202 h 3472"/>
              <a:gd name="T78" fmla="*/ 496 w 2831"/>
              <a:gd name="T79" fmla="*/ 1154 h 3472"/>
              <a:gd name="T80" fmla="*/ 548 w 2831"/>
              <a:gd name="T81" fmla="*/ 372 h 3472"/>
              <a:gd name="T82" fmla="*/ 681 w 2831"/>
              <a:gd name="T83" fmla="*/ 618 h 3472"/>
              <a:gd name="T84" fmla="*/ 1588 w 2831"/>
              <a:gd name="T85" fmla="*/ 597 h 3472"/>
              <a:gd name="T86" fmla="*/ 1683 w 2831"/>
              <a:gd name="T87" fmla="*/ 347 h 3472"/>
              <a:gd name="T88" fmla="*/ 2201 w 2831"/>
              <a:gd name="T89" fmla="*/ 438 h 3472"/>
              <a:gd name="T90" fmla="*/ 2118 w 2831"/>
              <a:gd name="T91" fmla="*/ 2037 h 3472"/>
              <a:gd name="T92" fmla="*/ 1412 w 2831"/>
              <a:gd name="T93" fmla="*/ 3005 h 3472"/>
              <a:gd name="T94" fmla="*/ 47 w 2831"/>
              <a:gd name="T95" fmla="*/ 3054 h 3472"/>
              <a:gd name="T96" fmla="*/ 21 w 2831"/>
              <a:gd name="T97" fmla="*/ 455 h 3472"/>
              <a:gd name="T98" fmla="*/ 1118 w 2831"/>
              <a:gd name="T99" fmla="*/ 99 h 3472"/>
              <a:gd name="T100" fmla="*/ 1053 w 2831"/>
              <a:gd name="T101" fmla="*/ 211 h 3472"/>
              <a:gd name="T102" fmla="*/ 1182 w 2831"/>
              <a:gd name="T103" fmla="*/ 211 h 3472"/>
              <a:gd name="T104" fmla="*/ 1118 w 2831"/>
              <a:gd name="T105" fmla="*/ 99 h 3472"/>
              <a:gd name="T106" fmla="*/ 1268 w 2831"/>
              <a:gd name="T107" fmla="*/ 85 h 3472"/>
              <a:gd name="T108" fmla="*/ 1328 w 2831"/>
              <a:gd name="T109" fmla="*/ 238 h 3472"/>
              <a:gd name="T110" fmla="*/ 1564 w 2831"/>
              <a:gd name="T111" fmla="*/ 312 h 3472"/>
              <a:gd name="T112" fmla="*/ 1547 w 2831"/>
              <a:gd name="T113" fmla="*/ 503 h 3472"/>
              <a:gd name="T114" fmla="*/ 711 w 2831"/>
              <a:gd name="T115" fmla="*/ 521 h 3472"/>
              <a:gd name="T116" fmla="*/ 657 w 2831"/>
              <a:gd name="T117" fmla="*/ 338 h 3472"/>
              <a:gd name="T118" fmla="*/ 889 w 2831"/>
              <a:gd name="T119" fmla="*/ 245 h 3472"/>
              <a:gd name="T120" fmla="*/ 954 w 2831"/>
              <a:gd name="T121" fmla="*/ 112 h 34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831" h="3472">
                <a:moveTo>
                  <a:pt x="2538" y="2529"/>
                </a:moveTo>
                <a:lnTo>
                  <a:pt x="2517" y="2531"/>
                </a:lnTo>
                <a:lnTo>
                  <a:pt x="2496" y="2537"/>
                </a:lnTo>
                <a:lnTo>
                  <a:pt x="2476" y="2547"/>
                </a:lnTo>
                <a:lnTo>
                  <a:pt x="2459" y="2563"/>
                </a:lnTo>
                <a:lnTo>
                  <a:pt x="2124" y="2939"/>
                </a:lnTo>
                <a:lnTo>
                  <a:pt x="1950" y="2800"/>
                </a:lnTo>
                <a:lnTo>
                  <a:pt x="1930" y="2787"/>
                </a:lnTo>
                <a:lnTo>
                  <a:pt x="1909" y="2780"/>
                </a:lnTo>
                <a:lnTo>
                  <a:pt x="1888" y="2778"/>
                </a:lnTo>
                <a:lnTo>
                  <a:pt x="1866" y="2780"/>
                </a:lnTo>
                <a:lnTo>
                  <a:pt x="1845" y="2787"/>
                </a:lnTo>
                <a:lnTo>
                  <a:pt x="1826" y="2799"/>
                </a:lnTo>
                <a:lnTo>
                  <a:pt x="1810" y="2814"/>
                </a:lnTo>
                <a:lnTo>
                  <a:pt x="1797" y="2834"/>
                </a:lnTo>
                <a:lnTo>
                  <a:pt x="1791" y="2855"/>
                </a:lnTo>
                <a:lnTo>
                  <a:pt x="1788" y="2876"/>
                </a:lnTo>
                <a:lnTo>
                  <a:pt x="1791" y="2899"/>
                </a:lnTo>
                <a:lnTo>
                  <a:pt x="1797" y="2920"/>
                </a:lnTo>
                <a:lnTo>
                  <a:pt x="1809" y="2938"/>
                </a:lnTo>
                <a:lnTo>
                  <a:pt x="1826" y="2954"/>
                </a:lnTo>
                <a:lnTo>
                  <a:pt x="2073" y="3152"/>
                </a:lnTo>
                <a:lnTo>
                  <a:pt x="2093" y="3165"/>
                </a:lnTo>
                <a:lnTo>
                  <a:pt x="2114" y="3172"/>
                </a:lnTo>
                <a:lnTo>
                  <a:pt x="2135" y="3174"/>
                </a:lnTo>
                <a:lnTo>
                  <a:pt x="2156" y="3172"/>
                </a:lnTo>
                <a:lnTo>
                  <a:pt x="2175" y="3166"/>
                </a:lnTo>
                <a:lnTo>
                  <a:pt x="2194" y="3155"/>
                </a:lnTo>
                <a:lnTo>
                  <a:pt x="2210" y="3142"/>
                </a:lnTo>
                <a:lnTo>
                  <a:pt x="2607" y="2694"/>
                </a:lnTo>
                <a:lnTo>
                  <a:pt x="2620" y="2676"/>
                </a:lnTo>
                <a:lnTo>
                  <a:pt x="2628" y="2656"/>
                </a:lnTo>
                <a:lnTo>
                  <a:pt x="2633" y="2633"/>
                </a:lnTo>
                <a:lnTo>
                  <a:pt x="2631" y="2612"/>
                </a:lnTo>
                <a:lnTo>
                  <a:pt x="2625" y="2591"/>
                </a:lnTo>
                <a:lnTo>
                  <a:pt x="2615" y="2571"/>
                </a:lnTo>
                <a:lnTo>
                  <a:pt x="2599" y="2555"/>
                </a:lnTo>
                <a:lnTo>
                  <a:pt x="2580" y="2542"/>
                </a:lnTo>
                <a:lnTo>
                  <a:pt x="2560" y="2534"/>
                </a:lnTo>
                <a:lnTo>
                  <a:pt x="2538" y="2529"/>
                </a:lnTo>
                <a:close/>
                <a:moveTo>
                  <a:pt x="944" y="2430"/>
                </a:moveTo>
                <a:lnTo>
                  <a:pt x="1391" y="2430"/>
                </a:lnTo>
                <a:lnTo>
                  <a:pt x="1406" y="2433"/>
                </a:lnTo>
                <a:lnTo>
                  <a:pt x="1420" y="2440"/>
                </a:lnTo>
                <a:lnTo>
                  <a:pt x="1431" y="2450"/>
                </a:lnTo>
                <a:lnTo>
                  <a:pt x="1438" y="2464"/>
                </a:lnTo>
                <a:lnTo>
                  <a:pt x="1440" y="2480"/>
                </a:lnTo>
                <a:lnTo>
                  <a:pt x="1440" y="2529"/>
                </a:lnTo>
                <a:lnTo>
                  <a:pt x="1438" y="2545"/>
                </a:lnTo>
                <a:lnTo>
                  <a:pt x="1431" y="2559"/>
                </a:lnTo>
                <a:lnTo>
                  <a:pt x="1420" y="2569"/>
                </a:lnTo>
                <a:lnTo>
                  <a:pt x="1406" y="2577"/>
                </a:lnTo>
                <a:lnTo>
                  <a:pt x="1391" y="2579"/>
                </a:lnTo>
                <a:lnTo>
                  <a:pt x="944" y="2579"/>
                </a:lnTo>
                <a:lnTo>
                  <a:pt x="928" y="2577"/>
                </a:lnTo>
                <a:lnTo>
                  <a:pt x="914" y="2569"/>
                </a:lnTo>
                <a:lnTo>
                  <a:pt x="904" y="2559"/>
                </a:lnTo>
                <a:lnTo>
                  <a:pt x="896" y="2545"/>
                </a:lnTo>
                <a:lnTo>
                  <a:pt x="894" y="2529"/>
                </a:lnTo>
                <a:lnTo>
                  <a:pt x="894" y="2480"/>
                </a:lnTo>
                <a:lnTo>
                  <a:pt x="896" y="2464"/>
                </a:lnTo>
                <a:lnTo>
                  <a:pt x="904" y="2450"/>
                </a:lnTo>
                <a:lnTo>
                  <a:pt x="914" y="2440"/>
                </a:lnTo>
                <a:lnTo>
                  <a:pt x="928" y="2433"/>
                </a:lnTo>
                <a:lnTo>
                  <a:pt x="944" y="2430"/>
                </a:lnTo>
                <a:close/>
                <a:moveTo>
                  <a:pt x="769" y="2319"/>
                </a:moveTo>
                <a:lnTo>
                  <a:pt x="783" y="2322"/>
                </a:lnTo>
                <a:lnTo>
                  <a:pt x="795" y="2330"/>
                </a:lnTo>
                <a:lnTo>
                  <a:pt x="805" y="2341"/>
                </a:lnTo>
                <a:lnTo>
                  <a:pt x="810" y="2355"/>
                </a:lnTo>
                <a:lnTo>
                  <a:pt x="810" y="2368"/>
                </a:lnTo>
                <a:lnTo>
                  <a:pt x="807" y="2382"/>
                </a:lnTo>
                <a:lnTo>
                  <a:pt x="800" y="2395"/>
                </a:lnTo>
                <a:lnTo>
                  <a:pt x="616" y="2600"/>
                </a:lnTo>
                <a:lnTo>
                  <a:pt x="606" y="2608"/>
                </a:lnTo>
                <a:lnTo>
                  <a:pt x="594" y="2613"/>
                </a:lnTo>
                <a:lnTo>
                  <a:pt x="581" y="2616"/>
                </a:lnTo>
                <a:lnTo>
                  <a:pt x="567" y="2612"/>
                </a:lnTo>
                <a:lnTo>
                  <a:pt x="553" y="2605"/>
                </a:lnTo>
                <a:lnTo>
                  <a:pt x="439" y="2514"/>
                </a:lnTo>
                <a:lnTo>
                  <a:pt x="430" y="2503"/>
                </a:lnTo>
                <a:lnTo>
                  <a:pt x="423" y="2490"/>
                </a:lnTo>
                <a:lnTo>
                  <a:pt x="422" y="2477"/>
                </a:lnTo>
                <a:lnTo>
                  <a:pt x="425" y="2463"/>
                </a:lnTo>
                <a:lnTo>
                  <a:pt x="432" y="2449"/>
                </a:lnTo>
                <a:lnTo>
                  <a:pt x="442" y="2440"/>
                </a:lnTo>
                <a:lnTo>
                  <a:pt x="456" y="2435"/>
                </a:lnTo>
                <a:lnTo>
                  <a:pt x="470" y="2433"/>
                </a:lnTo>
                <a:lnTo>
                  <a:pt x="484" y="2436"/>
                </a:lnTo>
                <a:lnTo>
                  <a:pt x="496" y="2443"/>
                </a:lnTo>
                <a:lnTo>
                  <a:pt x="576" y="2507"/>
                </a:lnTo>
                <a:lnTo>
                  <a:pt x="731" y="2334"/>
                </a:lnTo>
                <a:lnTo>
                  <a:pt x="742" y="2324"/>
                </a:lnTo>
                <a:lnTo>
                  <a:pt x="755" y="2320"/>
                </a:lnTo>
                <a:lnTo>
                  <a:pt x="769" y="2319"/>
                </a:lnTo>
                <a:close/>
                <a:moveTo>
                  <a:pt x="2186" y="2182"/>
                </a:moveTo>
                <a:lnTo>
                  <a:pt x="2251" y="2185"/>
                </a:lnTo>
                <a:lnTo>
                  <a:pt x="2316" y="2196"/>
                </a:lnTo>
                <a:lnTo>
                  <a:pt x="2378" y="2212"/>
                </a:lnTo>
                <a:lnTo>
                  <a:pt x="2437" y="2233"/>
                </a:lnTo>
                <a:lnTo>
                  <a:pt x="2494" y="2260"/>
                </a:lnTo>
                <a:lnTo>
                  <a:pt x="2546" y="2293"/>
                </a:lnTo>
                <a:lnTo>
                  <a:pt x="2596" y="2329"/>
                </a:lnTo>
                <a:lnTo>
                  <a:pt x="2642" y="2371"/>
                </a:lnTo>
                <a:lnTo>
                  <a:pt x="2683" y="2417"/>
                </a:lnTo>
                <a:lnTo>
                  <a:pt x="2721" y="2466"/>
                </a:lnTo>
                <a:lnTo>
                  <a:pt x="2753" y="2520"/>
                </a:lnTo>
                <a:lnTo>
                  <a:pt x="2780" y="2577"/>
                </a:lnTo>
                <a:lnTo>
                  <a:pt x="2802" y="2636"/>
                </a:lnTo>
                <a:lnTo>
                  <a:pt x="2818" y="2698"/>
                </a:lnTo>
                <a:lnTo>
                  <a:pt x="2828" y="2761"/>
                </a:lnTo>
                <a:lnTo>
                  <a:pt x="2831" y="2827"/>
                </a:lnTo>
                <a:lnTo>
                  <a:pt x="2828" y="2893"/>
                </a:lnTo>
                <a:lnTo>
                  <a:pt x="2818" y="2958"/>
                </a:lnTo>
                <a:lnTo>
                  <a:pt x="2802" y="3019"/>
                </a:lnTo>
                <a:lnTo>
                  <a:pt x="2780" y="3079"/>
                </a:lnTo>
                <a:lnTo>
                  <a:pt x="2753" y="3134"/>
                </a:lnTo>
                <a:lnTo>
                  <a:pt x="2721" y="3188"/>
                </a:lnTo>
                <a:lnTo>
                  <a:pt x="2683" y="3237"/>
                </a:lnTo>
                <a:lnTo>
                  <a:pt x="2642" y="3283"/>
                </a:lnTo>
                <a:lnTo>
                  <a:pt x="2596" y="3325"/>
                </a:lnTo>
                <a:lnTo>
                  <a:pt x="2546" y="3362"/>
                </a:lnTo>
                <a:lnTo>
                  <a:pt x="2494" y="3394"/>
                </a:lnTo>
                <a:lnTo>
                  <a:pt x="2437" y="3421"/>
                </a:lnTo>
                <a:lnTo>
                  <a:pt x="2378" y="3443"/>
                </a:lnTo>
                <a:lnTo>
                  <a:pt x="2316" y="3459"/>
                </a:lnTo>
                <a:lnTo>
                  <a:pt x="2251" y="3469"/>
                </a:lnTo>
                <a:lnTo>
                  <a:pt x="2186" y="3472"/>
                </a:lnTo>
                <a:lnTo>
                  <a:pt x="2120" y="3469"/>
                </a:lnTo>
                <a:lnTo>
                  <a:pt x="2055" y="3459"/>
                </a:lnTo>
                <a:lnTo>
                  <a:pt x="1993" y="3443"/>
                </a:lnTo>
                <a:lnTo>
                  <a:pt x="1934" y="3421"/>
                </a:lnTo>
                <a:lnTo>
                  <a:pt x="1877" y="3394"/>
                </a:lnTo>
                <a:lnTo>
                  <a:pt x="1825" y="3362"/>
                </a:lnTo>
                <a:lnTo>
                  <a:pt x="1775" y="3325"/>
                </a:lnTo>
                <a:lnTo>
                  <a:pt x="1729" y="3283"/>
                </a:lnTo>
                <a:lnTo>
                  <a:pt x="1688" y="3237"/>
                </a:lnTo>
                <a:lnTo>
                  <a:pt x="1650" y="3188"/>
                </a:lnTo>
                <a:lnTo>
                  <a:pt x="1618" y="3134"/>
                </a:lnTo>
                <a:lnTo>
                  <a:pt x="1591" y="3079"/>
                </a:lnTo>
                <a:lnTo>
                  <a:pt x="1569" y="3019"/>
                </a:lnTo>
                <a:lnTo>
                  <a:pt x="1553" y="2958"/>
                </a:lnTo>
                <a:lnTo>
                  <a:pt x="1543" y="2893"/>
                </a:lnTo>
                <a:lnTo>
                  <a:pt x="1540" y="2827"/>
                </a:lnTo>
                <a:lnTo>
                  <a:pt x="1543" y="2761"/>
                </a:lnTo>
                <a:lnTo>
                  <a:pt x="1553" y="2698"/>
                </a:lnTo>
                <a:lnTo>
                  <a:pt x="1569" y="2636"/>
                </a:lnTo>
                <a:lnTo>
                  <a:pt x="1591" y="2577"/>
                </a:lnTo>
                <a:lnTo>
                  <a:pt x="1618" y="2520"/>
                </a:lnTo>
                <a:lnTo>
                  <a:pt x="1650" y="2466"/>
                </a:lnTo>
                <a:lnTo>
                  <a:pt x="1688" y="2417"/>
                </a:lnTo>
                <a:lnTo>
                  <a:pt x="1729" y="2371"/>
                </a:lnTo>
                <a:lnTo>
                  <a:pt x="1775" y="2329"/>
                </a:lnTo>
                <a:lnTo>
                  <a:pt x="1825" y="2293"/>
                </a:lnTo>
                <a:lnTo>
                  <a:pt x="1877" y="2260"/>
                </a:lnTo>
                <a:lnTo>
                  <a:pt x="1934" y="2233"/>
                </a:lnTo>
                <a:lnTo>
                  <a:pt x="1993" y="2212"/>
                </a:lnTo>
                <a:lnTo>
                  <a:pt x="2055" y="2196"/>
                </a:lnTo>
                <a:lnTo>
                  <a:pt x="2120" y="2185"/>
                </a:lnTo>
                <a:lnTo>
                  <a:pt x="2186" y="2182"/>
                </a:lnTo>
                <a:close/>
                <a:moveTo>
                  <a:pt x="944" y="1984"/>
                </a:moveTo>
                <a:lnTo>
                  <a:pt x="1491" y="1984"/>
                </a:lnTo>
                <a:lnTo>
                  <a:pt x="1505" y="1986"/>
                </a:lnTo>
                <a:lnTo>
                  <a:pt x="1519" y="1994"/>
                </a:lnTo>
                <a:lnTo>
                  <a:pt x="1531" y="2004"/>
                </a:lnTo>
                <a:lnTo>
                  <a:pt x="1537" y="2018"/>
                </a:lnTo>
                <a:lnTo>
                  <a:pt x="1540" y="2034"/>
                </a:lnTo>
                <a:lnTo>
                  <a:pt x="1540" y="2083"/>
                </a:lnTo>
                <a:lnTo>
                  <a:pt x="1537" y="2099"/>
                </a:lnTo>
                <a:lnTo>
                  <a:pt x="1531" y="2113"/>
                </a:lnTo>
                <a:lnTo>
                  <a:pt x="1519" y="2123"/>
                </a:lnTo>
                <a:lnTo>
                  <a:pt x="1505" y="2131"/>
                </a:lnTo>
                <a:lnTo>
                  <a:pt x="1491" y="2133"/>
                </a:lnTo>
                <a:lnTo>
                  <a:pt x="944" y="2133"/>
                </a:lnTo>
                <a:lnTo>
                  <a:pt x="928" y="2131"/>
                </a:lnTo>
                <a:lnTo>
                  <a:pt x="914" y="2123"/>
                </a:lnTo>
                <a:lnTo>
                  <a:pt x="904" y="2113"/>
                </a:lnTo>
                <a:lnTo>
                  <a:pt x="896" y="2099"/>
                </a:lnTo>
                <a:lnTo>
                  <a:pt x="894" y="2083"/>
                </a:lnTo>
                <a:lnTo>
                  <a:pt x="894" y="2034"/>
                </a:lnTo>
                <a:lnTo>
                  <a:pt x="896" y="2018"/>
                </a:lnTo>
                <a:lnTo>
                  <a:pt x="904" y="2004"/>
                </a:lnTo>
                <a:lnTo>
                  <a:pt x="914" y="1994"/>
                </a:lnTo>
                <a:lnTo>
                  <a:pt x="928" y="1986"/>
                </a:lnTo>
                <a:lnTo>
                  <a:pt x="944" y="1984"/>
                </a:lnTo>
                <a:close/>
                <a:moveTo>
                  <a:pt x="769" y="1894"/>
                </a:moveTo>
                <a:lnTo>
                  <a:pt x="783" y="1897"/>
                </a:lnTo>
                <a:lnTo>
                  <a:pt x="795" y="1905"/>
                </a:lnTo>
                <a:lnTo>
                  <a:pt x="805" y="1916"/>
                </a:lnTo>
                <a:lnTo>
                  <a:pt x="810" y="1930"/>
                </a:lnTo>
                <a:lnTo>
                  <a:pt x="810" y="1943"/>
                </a:lnTo>
                <a:lnTo>
                  <a:pt x="807" y="1957"/>
                </a:lnTo>
                <a:lnTo>
                  <a:pt x="800" y="1970"/>
                </a:lnTo>
                <a:lnTo>
                  <a:pt x="616" y="2175"/>
                </a:lnTo>
                <a:lnTo>
                  <a:pt x="606" y="2183"/>
                </a:lnTo>
                <a:lnTo>
                  <a:pt x="594" y="2188"/>
                </a:lnTo>
                <a:lnTo>
                  <a:pt x="581" y="2191"/>
                </a:lnTo>
                <a:lnTo>
                  <a:pt x="567" y="2187"/>
                </a:lnTo>
                <a:lnTo>
                  <a:pt x="553" y="2180"/>
                </a:lnTo>
                <a:lnTo>
                  <a:pt x="439" y="2088"/>
                </a:lnTo>
                <a:lnTo>
                  <a:pt x="430" y="2078"/>
                </a:lnTo>
                <a:lnTo>
                  <a:pt x="423" y="2065"/>
                </a:lnTo>
                <a:lnTo>
                  <a:pt x="422" y="2052"/>
                </a:lnTo>
                <a:lnTo>
                  <a:pt x="425" y="2038"/>
                </a:lnTo>
                <a:lnTo>
                  <a:pt x="432" y="2024"/>
                </a:lnTo>
                <a:lnTo>
                  <a:pt x="442" y="2015"/>
                </a:lnTo>
                <a:lnTo>
                  <a:pt x="456" y="2010"/>
                </a:lnTo>
                <a:lnTo>
                  <a:pt x="470" y="2007"/>
                </a:lnTo>
                <a:lnTo>
                  <a:pt x="484" y="2011"/>
                </a:lnTo>
                <a:lnTo>
                  <a:pt x="496" y="2018"/>
                </a:lnTo>
                <a:lnTo>
                  <a:pt x="576" y="2082"/>
                </a:lnTo>
                <a:lnTo>
                  <a:pt x="731" y="1909"/>
                </a:lnTo>
                <a:lnTo>
                  <a:pt x="742" y="1899"/>
                </a:lnTo>
                <a:lnTo>
                  <a:pt x="755" y="1895"/>
                </a:lnTo>
                <a:lnTo>
                  <a:pt x="769" y="1894"/>
                </a:lnTo>
                <a:close/>
                <a:moveTo>
                  <a:pt x="944" y="1588"/>
                </a:moveTo>
                <a:lnTo>
                  <a:pt x="1738" y="1588"/>
                </a:lnTo>
                <a:lnTo>
                  <a:pt x="1754" y="1590"/>
                </a:lnTo>
                <a:lnTo>
                  <a:pt x="1768" y="1597"/>
                </a:lnTo>
                <a:lnTo>
                  <a:pt x="1778" y="1608"/>
                </a:lnTo>
                <a:lnTo>
                  <a:pt x="1786" y="1621"/>
                </a:lnTo>
                <a:lnTo>
                  <a:pt x="1788" y="1637"/>
                </a:lnTo>
                <a:lnTo>
                  <a:pt x="1788" y="1687"/>
                </a:lnTo>
                <a:lnTo>
                  <a:pt x="1786" y="1702"/>
                </a:lnTo>
                <a:lnTo>
                  <a:pt x="1778" y="1716"/>
                </a:lnTo>
                <a:lnTo>
                  <a:pt x="1768" y="1727"/>
                </a:lnTo>
                <a:lnTo>
                  <a:pt x="1754" y="1734"/>
                </a:lnTo>
                <a:lnTo>
                  <a:pt x="1738" y="1736"/>
                </a:lnTo>
                <a:lnTo>
                  <a:pt x="944" y="1736"/>
                </a:lnTo>
                <a:lnTo>
                  <a:pt x="928" y="1734"/>
                </a:lnTo>
                <a:lnTo>
                  <a:pt x="914" y="1727"/>
                </a:lnTo>
                <a:lnTo>
                  <a:pt x="904" y="1716"/>
                </a:lnTo>
                <a:lnTo>
                  <a:pt x="896" y="1702"/>
                </a:lnTo>
                <a:lnTo>
                  <a:pt x="894" y="1687"/>
                </a:lnTo>
                <a:lnTo>
                  <a:pt x="894" y="1637"/>
                </a:lnTo>
                <a:lnTo>
                  <a:pt x="896" y="1621"/>
                </a:lnTo>
                <a:lnTo>
                  <a:pt x="904" y="1608"/>
                </a:lnTo>
                <a:lnTo>
                  <a:pt x="914" y="1597"/>
                </a:lnTo>
                <a:lnTo>
                  <a:pt x="928" y="1590"/>
                </a:lnTo>
                <a:lnTo>
                  <a:pt x="944" y="1588"/>
                </a:lnTo>
                <a:close/>
                <a:moveTo>
                  <a:pt x="769" y="1472"/>
                </a:moveTo>
                <a:lnTo>
                  <a:pt x="783" y="1475"/>
                </a:lnTo>
                <a:lnTo>
                  <a:pt x="795" y="1483"/>
                </a:lnTo>
                <a:lnTo>
                  <a:pt x="805" y="1494"/>
                </a:lnTo>
                <a:lnTo>
                  <a:pt x="810" y="1508"/>
                </a:lnTo>
                <a:lnTo>
                  <a:pt x="810" y="1521"/>
                </a:lnTo>
                <a:lnTo>
                  <a:pt x="807" y="1535"/>
                </a:lnTo>
                <a:lnTo>
                  <a:pt x="800" y="1548"/>
                </a:lnTo>
                <a:lnTo>
                  <a:pt x="616" y="1753"/>
                </a:lnTo>
                <a:lnTo>
                  <a:pt x="606" y="1761"/>
                </a:lnTo>
                <a:lnTo>
                  <a:pt x="594" y="1767"/>
                </a:lnTo>
                <a:lnTo>
                  <a:pt x="581" y="1769"/>
                </a:lnTo>
                <a:lnTo>
                  <a:pt x="567" y="1765"/>
                </a:lnTo>
                <a:lnTo>
                  <a:pt x="553" y="1758"/>
                </a:lnTo>
                <a:lnTo>
                  <a:pt x="439" y="1667"/>
                </a:lnTo>
                <a:lnTo>
                  <a:pt x="430" y="1656"/>
                </a:lnTo>
                <a:lnTo>
                  <a:pt x="423" y="1643"/>
                </a:lnTo>
                <a:lnTo>
                  <a:pt x="422" y="1630"/>
                </a:lnTo>
                <a:lnTo>
                  <a:pt x="425" y="1615"/>
                </a:lnTo>
                <a:lnTo>
                  <a:pt x="432" y="1602"/>
                </a:lnTo>
                <a:lnTo>
                  <a:pt x="442" y="1593"/>
                </a:lnTo>
                <a:lnTo>
                  <a:pt x="456" y="1588"/>
                </a:lnTo>
                <a:lnTo>
                  <a:pt x="470" y="1586"/>
                </a:lnTo>
                <a:lnTo>
                  <a:pt x="484" y="1589"/>
                </a:lnTo>
                <a:lnTo>
                  <a:pt x="496" y="1596"/>
                </a:lnTo>
                <a:lnTo>
                  <a:pt x="576" y="1660"/>
                </a:lnTo>
                <a:lnTo>
                  <a:pt x="731" y="1487"/>
                </a:lnTo>
                <a:lnTo>
                  <a:pt x="742" y="1477"/>
                </a:lnTo>
                <a:lnTo>
                  <a:pt x="755" y="1473"/>
                </a:lnTo>
                <a:lnTo>
                  <a:pt x="769" y="1472"/>
                </a:lnTo>
                <a:close/>
                <a:moveTo>
                  <a:pt x="944" y="1140"/>
                </a:moveTo>
                <a:lnTo>
                  <a:pt x="1738" y="1140"/>
                </a:lnTo>
                <a:lnTo>
                  <a:pt x="1754" y="1144"/>
                </a:lnTo>
                <a:lnTo>
                  <a:pt x="1768" y="1150"/>
                </a:lnTo>
                <a:lnTo>
                  <a:pt x="1778" y="1162"/>
                </a:lnTo>
                <a:lnTo>
                  <a:pt x="1786" y="1175"/>
                </a:lnTo>
                <a:lnTo>
                  <a:pt x="1788" y="1190"/>
                </a:lnTo>
                <a:lnTo>
                  <a:pt x="1788" y="1240"/>
                </a:lnTo>
                <a:lnTo>
                  <a:pt x="1786" y="1255"/>
                </a:lnTo>
                <a:lnTo>
                  <a:pt x="1778" y="1269"/>
                </a:lnTo>
                <a:lnTo>
                  <a:pt x="1768" y="1280"/>
                </a:lnTo>
                <a:lnTo>
                  <a:pt x="1754" y="1287"/>
                </a:lnTo>
                <a:lnTo>
                  <a:pt x="1738" y="1290"/>
                </a:lnTo>
                <a:lnTo>
                  <a:pt x="944" y="1290"/>
                </a:lnTo>
                <a:lnTo>
                  <a:pt x="928" y="1287"/>
                </a:lnTo>
                <a:lnTo>
                  <a:pt x="914" y="1280"/>
                </a:lnTo>
                <a:lnTo>
                  <a:pt x="904" y="1269"/>
                </a:lnTo>
                <a:lnTo>
                  <a:pt x="896" y="1255"/>
                </a:lnTo>
                <a:lnTo>
                  <a:pt x="894" y="1240"/>
                </a:lnTo>
                <a:lnTo>
                  <a:pt x="894" y="1190"/>
                </a:lnTo>
                <a:lnTo>
                  <a:pt x="896" y="1175"/>
                </a:lnTo>
                <a:lnTo>
                  <a:pt x="904" y="1162"/>
                </a:lnTo>
                <a:lnTo>
                  <a:pt x="914" y="1150"/>
                </a:lnTo>
                <a:lnTo>
                  <a:pt x="928" y="1144"/>
                </a:lnTo>
                <a:lnTo>
                  <a:pt x="944" y="1140"/>
                </a:lnTo>
                <a:close/>
                <a:moveTo>
                  <a:pt x="769" y="1030"/>
                </a:moveTo>
                <a:lnTo>
                  <a:pt x="783" y="1034"/>
                </a:lnTo>
                <a:lnTo>
                  <a:pt x="795" y="1042"/>
                </a:lnTo>
                <a:lnTo>
                  <a:pt x="805" y="1053"/>
                </a:lnTo>
                <a:lnTo>
                  <a:pt x="810" y="1066"/>
                </a:lnTo>
                <a:lnTo>
                  <a:pt x="810" y="1081"/>
                </a:lnTo>
                <a:lnTo>
                  <a:pt x="807" y="1094"/>
                </a:lnTo>
                <a:lnTo>
                  <a:pt x="800" y="1106"/>
                </a:lnTo>
                <a:lnTo>
                  <a:pt x="616" y="1312"/>
                </a:lnTo>
                <a:lnTo>
                  <a:pt x="606" y="1320"/>
                </a:lnTo>
                <a:lnTo>
                  <a:pt x="594" y="1326"/>
                </a:lnTo>
                <a:lnTo>
                  <a:pt x="581" y="1327"/>
                </a:lnTo>
                <a:lnTo>
                  <a:pt x="567" y="1325"/>
                </a:lnTo>
                <a:lnTo>
                  <a:pt x="553" y="1317"/>
                </a:lnTo>
                <a:lnTo>
                  <a:pt x="439" y="1226"/>
                </a:lnTo>
                <a:lnTo>
                  <a:pt x="430" y="1215"/>
                </a:lnTo>
                <a:lnTo>
                  <a:pt x="423" y="1202"/>
                </a:lnTo>
                <a:lnTo>
                  <a:pt x="422" y="1188"/>
                </a:lnTo>
                <a:lnTo>
                  <a:pt x="425" y="1174"/>
                </a:lnTo>
                <a:lnTo>
                  <a:pt x="432" y="1162"/>
                </a:lnTo>
                <a:lnTo>
                  <a:pt x="442" y="1152"/>
                </a:lnTo>
                <a:lnTo>
                  <a:pt x="456" y="1146"/>
                </a:lnTo>
                <a:lnTo>
                  <a:pt x="470" y="1145"/>
                </a:lnTo>
                <a:lnTo>
                  <a:pt x="484" y="1147"/>
                </a:lnTo>
                <a:lnTo>
                  <a:pt x="496" y="1154"/>
                </a:lnTo>
                <a:lnTo>
                  <a:pt x="576" y="1218"/>
                </a:lnTo>
                <a:lnTo>
                  <a:pt x="731" y="1046"/>
                </a:lnTo>
                <a:lnTo>
                  <a:pt x="742" y="1036"/>
                </a:lnTo>
                <a:lnTo>
                  <a:pt x="755" y="1031"/>
                </a:lnTo>
                <a:lnTo>
                  <a:pt x="769" y="1030"/>
                </a:lnTo>
                <a:close/>
                <a:moveTo>
                  <a:pt x="150" y="347"/>
                </a:moveTo>
                <a:lnTo>
                  <a:pt x="552" y="347"/>
                </a:lnTo>
                <a:lnTo>
                  <a:pt x="548" y="372"/>
                </a:lnTo>
                <a:lnTo>
                  <a:pt x="547" y="399"/>
                </a:lnTo>
                <a:lnTo>
                  <a:pt x="550" y="439"/>
                </a:lnTo>
                <a:lnTo>
                  <a:pt x="559" y="477"/>
                </a:lnTo>
                <a:lnTo>
                  <a:pt x="574" y="511"/>
                </a:lnTo>
                <a:lnTo>
                  <a:pt x="594" y="544"/>
                </a:lnTo>
                <a:lnTo>
                  <a:pt x="618" y="572"/>
                </a:lnTo>
                <a:lnTo>
                  <a:pt x="648" y="598"/>
                </a:lnTo>
                <a:lnTo>
                  <a:pt x="681" y="618"/>
                </a:lnTo>
                <a:lnTo>
                  <a:pt x="715" y="632"/>
                </a:lnTo>
                <a:lnTo>
                  <a:pt x="753" y="642"/>
                </a:lnTo>
                <a:lnTo>
                  <a:pt x="793" y="645"/>
                </a:lnTo>
                <a:lnTo>
                  <a:pt x="1442" y="645"/>
                </a:lnTo>
                <a:lnTo>
                  <a:pt x="1482" y="642"/>
                </a:lnTo>
                <a:lnTo>
                  <a:pt x="1520" y="632"/>
                </a:lnTo>
                <a:lnTo>
                  <a:pt x="1555" y="618"/>
                </a:lnTo>
                <a:lnTo>
                  <a:pt x="1588" y="597"/>
                </a:lnTo>
                <a:lnTo>
                  <a:pt x="1616" y="572"/>
                </a:lnTo>
                <a:lnTo>
                  <a:pt x="1641" y="543"/>
                </a:lnTo>
                <a:lnTo>
                  <a:pt x="1661" y="510"/>
                </a:lnTo>
                <a:lnTo>
                  <a:pt x="1676" y="475"/>
                </a:lnTo>
                <a:lnTo>
                  <a:pt x="1686" y="436"/>
                </a:lnTo>
                <a:lnTo>
                  <a:pt x="1689" y="396"/>
                </a:lnTo>
                <a:lnTo>
                  <a:pt x="1688" y="371"/>
                </a:lnTo>
                <a:lnTo>
                  <a:pt x="1683" y="347"/>
                </a:lnTo>
                <a:lnTo>
                  <a:pt x="1987" y="347"/>
                </a:lnTo>
                <a:lnTo>
                  <a:pt x="2029" y="349"/>
                </a:lnTo>
                <a:lnTo>
                  <a:pt x="2067" y="356"/>
                </a:lnTo>
                <a:lnTo>
                  <a:pt x="2101" y="366"/>
                </a:lnTo>
                <a:lnTo>
                  <a:pt x="2132" y="379"/>
                </a:lnTo>
                <a:lnTo>
                  <a:pt x="2159" y="396"/>
                </a:lnTo>
                <a:lnTo>
                  <a:pt x="2182" y="416"/>
                </a:lnTo>
                <a:lnTo>
                  <a:pt x="2201" y="438"/>
                </a:lnTo>
                <a:lnTo>
                  <a:pt x="2215" y="462"/>
                </a:lnTo>
                <a:lnTo>
                  <a:pt x="2226" y="488"/>
                </a:lnTo>
                <a:lnTo>
                  <a:pt x="2233" y="517"/>
                </a:lnTo>
                <a:lnTo>
                  <a:pt x="2235" y="546"/>
                </a:lnTo>
                <a:lnTo>
                  <a:pt x="2235" y="2036"/>
                </a:lnTo>
                <a:lnTo>
                  <a:pt x="2210" y="2035"/>
                </a:lnTo>
                <a:lnTo>
                  <a:pt x="2186" y="2034"/>
                </a:lnTo>
                <a:lnTo>
                  <a:pt x="2118" y="2037"/>
                </a:lnTo>
                <a:lnTo>
                  <a:pt x="2051" y="2045"/>
                </a:lnTo>
                <a:lnTo>
                  <a:pt x="1987" y="2060"/>
                </a:lnTo>
                <a:lnTo>
                  <a:pt x="1987" y="893"/>
                </a:lnTo>
                <a:lnTo>
                  <a:pt x="249" y="893"/>
                </a:lnTo>
                <a:lnTo>
                  <a:pt x="249" y="2876"/>
                </a:lnTo>
                <a:lnTo>
                  <a:pt x="1394" y="2876"/>
                </a:lnTo>
                <a:lnTo>
                  <a:pt x="1400" y="2942"/>
                </a:lnTo>
                <a:lnTo>
                  <a:pt x="1412" y="3005"/>
                </a:lnTo>
                <a:lnTo>
                  <a:pt x="1429" y="3066"/>
                </a:lnTo>
                <a:lnTo>
                  <a:pt x="1450" y="3125"/>
                </a:lnTo>
                <a:lnTo>
                  <a:pt x="199" y="3125"/>
                </a:lnTo>
                <a:lnTo>
                  <a:pt x="163" y="3122"/>
                </a:lnTo>
                <a:lnTo>
                  <a:pt x="130" y="3112"/>
                </a:lnTo>
                <a:lnTo>
                  <a:pt x="99" y="3097"/>
                </a:lnTo>
                <a:lnTo>
                  <a:pt x="71" y="3079"/>
                </a:lnTo>
                <a:lnTo>
                  <a:pt x="47" y="3054"/>
                </a:lnTo>
                <a:lnTo>
                  <a:pt x="27" y="3027"/>
                </a:lnTo>
                <a:lnTo>
                  <a:pt x="13" y="2995"/>
                </a:lnTo>
                <a:lnTo>
                  <a:pt x="3" y="2962"/>
                </a:lnTo>
                <a:lnTo>
                  <a:pt x="0" y="2926"/>
                </a:lnTo>
                <a:lnTo>
                  <a:pt x="0" y="546"/>
                </a:lnTo>
                <a:lnTo>
                  <a:pt x="3" y="513"/>
                </a:lnTo>
                <a:lnTo>
                  <a:pt x="9" y="483"/>
                </a:lnTo>
                <a:lnTo>
                  <a:pt x="21" y="455"/>
                </a:lnTo>
                <a:lnTo>
                  <a:pt x="36" y="428"/>
                </a:lnTo>
                <a:lnTo>
                  <a:pt x="53" y="405"/>
                </a:lnTo>
                <a:lnTo>
                  <a:pt x="71" y="385"/>
                </a:lnTo>
                <a:lnTo>
                  <a:pt x="91" y="369"/>
                </a:lnTo>
                <a:lnTo>
                  <a:pt x="111" y="358"/>
                </a:lnTo>
                <a:lnTo>
                  <a:pt x="131" y="349"/>
                </a:lnTo>
                <a:lnTo>
                  <a:pt x="150" y="347"/>
                </a:lnTo>
                <a:close/>
                <a:moveTo>
                  <a:pt x="1118" y="99"/>
                </a:moveTo>
                <a:lnTo>
                  <a:pt x="1098" y="102"/>
                </a:lnTo>
                <a:lnTo>
                  <a:pt x="1080" y="109"/>
                </a:lnTo>
                <a:lnTo>
                  <a:pt x="1065" y="121"/>
                </a:lnTo>
                <a:lnTo>
                  <a:pt x="1053" y="136"/>
                </a:lnTo>
                <a:lnTo>
                  <a:pt x="1046" y="154"/>
                </a:lnTo>
                <a:lnTo>
                  <a:pt x="1043" y="174"/>
                </a:lnTo>
                <a:lnTo>
                  <a:pt x="1046" y="194"/>
                </a:lnTo>
                <a:lnTo>
                  <a:pt x="1053" y="211"/>
                </a:lnTo>
                <a:lnTo>
                  <a:pt x="1065" y="226"/>
                </a:lnTo>
                <a:lnTo>
                  <a:pt x="1080" y="238"/>
                </a:lnTo>
                <a:lnTo>
                  <a:pt x="1098" y="245"/>
                </a:lnTo>
                <a:lnTo>
                  <a:pt x="1118" y="248"/>
                </a:lnTo>
                <a:lnTo>
                  <a:pt x="1138" y="245"/>
                </a:lnTo>
                <a:lnTo>
                  <a:pt x="1156" y="238"/>
                </a:lnTo>
                <a:lnTo>
                  <a:pt x="1170" y="226"/>
                </a:lnTo>
                <a:lnTo>
                  <a:pt x="1182" y="211"/>
                </a:lnTo>
                <a:lnTo>
                  <a:pt x="1189" y="194"/>
                </a:lnTo>
                <a:lnTo>
                  <a:pt x="1193" y="174"/>
                </a:lnTo>
                <a:lnTo>
                  <a:pt x="1189" y="154"/>
                </a:lnTo>
                <a:lnTo>
                  <a:pt x="1182" y="136"/>
                </a:lnTo>
                <a:lnTo>
                  <a:pt x="1170" y="121"/>
                </a:lnTo>
                <a:lnTo>
                  <a:pt x="1156" y="109"/>
                </a:lnTo>
                <a:lnTo>
                  <a:pt x="1138" y="102"/>
                </a:lnTo>
                <a:lnTo>
                  <a:pt x="1118" y="99"/>
                </a:lnTo>
                <a:close/>
                <a:moveTo>
                  <a:pt x="1116" y="0"/>
                </a:moveTo>
                <a:lnTo>
                  <a:pt x="1120" y="0"/>
                </a:lnTo>
                <a:lnTo>
                  <a:pt x="1150" y="3"/>
                </a:lnTo>
                <a:lnTo>
                  <a:pt x="1180" y="11"/>
                </a:lnTo>
                <a:lnTo>
                  <a:pt x="1206" y="23"/>
                </a:lnTo>
                <a:lnTo>
                  <a:pt x="1230" y="40"/>
                </a:lnTo>
                <a:lnTo>
                  <a:pt x="1252" y="61"/>
                </a:lnTo>
                <a:lnTo>
                  <a:pt x="1268" y="85"/>
                </a:lnTo>
                <a:lnTo>
                  <a:pt x="1281" y="112"/>
                </a:lnTo>
                <a:lnTo>
                  <a:pt x="1288" y="141"/>
                </a:lnTo>
                <a:lnTo>
                  <a:pt x="1292" y="171"/>
                </a:lnTo>
                <a:lnTo>
                  <a:pt x="1292" y="174"/>
                </a:lnTo>
                <a:lnTo>
                  <a:pt x="1294" y="194"/>
                </a:lnTo>
                <a:lnTo>
                  <a:pt x="1302" y="211"/>
                </a:lnTo>
                <a:lnTo>
                  <a:pt x="1314" y="226"/>
                </a:lnTo>
                <a:lnTo>
                  <a:pt x="1328" y="238"/>
                </a:lnTo>
                <a:lnTo>
                  <a:pt x="1345" y="245"/>
                </a:lnTo>
                <a:lnTo>
                  <a:pt x="1365" y="248"/>
                </a:lnTo>
                <a:lnTo>
                  <a:pt x="1442" y="248"/>
                </a:lnTo>
                <a:lnTo>
                  <a:pt x="1472" y="251"/>
                </a:lnTo>
                <a:lnTo>
                  <a:pt x="1499" y="260"/>
                </a:lnTo>
                <a:lnTo>
                  <a:pt x="1524" y="274"/>
                </a:lnTo>
                <a:lnTo>
                  <a:pt x="1547" y="291"/>
                </a:lnTo>
                <a:lnTo>
                  <a:pt x="1564" y="312"/>
                </a:lnTo>
                <a:lnTo>
                  <a:pt x="1578" y="338"/>
                </a:lnTo>
                <a:lnTo>
                  <a:pt x="1587" y="366"/>
                </a:lnTo>
                <a:lnTo>
                  <a:pt x="1590" y="396"/>
                </a:lnTo>
                <a:lnTo>
                  <a:pt x="1590" y="399"/>
                </a:lnTo>
                <a:lnTo>
                  <a:pt x="1587" y="428"/>
                </a:lnTo>
                <a:lnTo>
                  <a:pt x="1578" y="456"/>
                </a:lnTo>
                <a:lnTo>
                  <a:pt x="1564" y="481"/>
                </a:lnTo>
                <a:lnTo>
                  <a:pt x="1547" y="503"/>
                </a:lnTo>
                <a:lnTo>
                  <a:pt x="1524" y="521"/>
                </a:lnTo>
                <a:lnTo>
                  <a:pt x="1499" y="534"/>
                </a:lnTo>
                <a:lnTo>
                  <a:pt x="1472" y="543"/>
                </a:lnTo>
                <a:lnTo>
                  <a:pt x="1442" y="546"/>
                </a:lnTo>
                <a:lnTo>
                  <a:pt x="793" y="546"/>
                </a:lnTo>
                <a:lnTo>
                  <a:pt x="764" y="543"/>
                </a:lnTo>
                <a:lnTo>
                  <a:pt x="736" y="534"/>
                </a:lnTo>
                <a:lnTo>
                  <a:pt x="711" y="521"/>
                </a:lnTo>
                <a:lnTo>
                  <a:pt x="689" y="503"/>
                </a:lnTo>
                <a:lnTo>
                  <a:pt x="671" y="481"/>
                </a:lnTo>
                <a:lnTo>
                  <a:pt x="657" y="456"/>
                </a:lnTo>
                <a:lnTo>
                  <a:pt x="649" y="428"/>
                </a:lnTo>
                <a:lnTo>
                  <a:pt x="646" y="399"/>
                </a:lnTo>
                <a:lnTo>
                  <a:pt x="646" y="396"/>
                </a:lnTo>
                <a:lnTo>
                  <a:pt x="649" y="366"/>
                </a:lnTo>
                <a:lnTo>
                  <a:pt x="657" y="338"/>
                </a:lnTo>
                <a:lnTo>
                  <a:pt x="671" y="312"/>
                </a:lnTo>
                <a:lnTo>
                  <a:pt x="689" y="291"/>
                </a:lnTo>
                <a:lnTo>
                  <a:pt x="711" y="274"/>
                </a:lnTo>
                <a:lnTo>
                  <a:pt x="736" y="260"/>
                </a:lnTo>
                <a:lnTo>
                  <a:pt x="764" y="251"/>
                </a:lnTo>
                <a:lnTo>
                  <a:pt x="793" y="248"/>
                </a:lnTo>
                <a:lnTo>
                  <a:pt x="870" y="248"/>
                </a:lnTo>
                <a:lnTo>
                  <a:pt x="889" y="245"/>
                </a:lnTo>
                <a:lnTo>
                  <a:pt x="907" y="238"/>
                </a:lnTo>
                <a:lnTo>
                  <a:pt x="922" y="226"/>
                </a:lnTo>
                <a:lnTo>
                  <a:pt x="933" y="211"/>
                </a:lnTo>
                <a:lnTo>
                  <a:pt x="941" y="194"/>
                </a:lnTo>
                <a:lnTo>
                  <a:pt x="944" y="174"/>
                </a:lnTo>
                <a:lnTo>
                  <a:pt x="944" y="171"/>
                </a:lnTo>
                <a:lnTo>
                  <a:pt x="947" y="141"/>
                </a:lnTo>
                <a:lnTo>
                  <a:pt x="954" y="112"/>
                </a:lnTo>
                <a:lnTo>
                  <a:pt x="967" y="85"/>
                </a:lnTo>
                <a:lnTo>
                  <a:pt x="984" y="61"/>
                </a:lnTo>
                <a:lnTo>
                  <a:pt x="1005" y="40"/>
                </a:lnTo>
                <a:lnTo>
                  <a:pt x="1029" y="23"/>
                </a:lnTo>
                <a:lnTo>
                  <a:pt x="1056" y="11"/>
                </a:lnTo>
                <a:lnTo>
                  <a:pt x="1085" y="3"/>
                </a:lnTo>
                <a:lnTo>
                  <a:pt x="111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  <a:latin typeface="+mn-ea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8195251" y="3041071"/>
            <a:ext cx="3735019" cy="1815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선제적 대응 기술</a:t>
            </a:r>
            <a:endParaRPr lang="en-US" altLang="ko-KR" sz="200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2012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년부터 해외 번호 가입자일 경우 프로필에 국기 이미지를 노출해주는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‘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스마트 인지 기술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을 적용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,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이후 사기 사례가 많아지자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처음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대화할때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대화창에 경고문이 뜨는 기술 도입</a:t>
            </a:r>
          </a:p>
        </p:txBody>
      </p:sp>
      <p:sp>
        <p:nvSpPr>
          <p:cNvPr id="68" name="직사각형 67"/>
          <p:cNvSpPr/>
          <p:nvPr/>
        </p:nvSpPr>
        <p:spPr>
          <a:xfrm>
            <a:off x="1500512" y="2667336"/>
            <a:ext cx="2435125" cy="7954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팝업 형태의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메시지창이 나타난다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69" name="직사각형 68"/>
          <p:cNvSpPr/>
          <p:nvPr/>
        </p:nvSpPr>
        <p:spPr>
          <a:xfrm>
            <a:off x="2387601" y="5244228"/>
            <a:ext cx="2594992" cy="1164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가입국가와 미등록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해외 번호 사용자에 대한 </a:t>
            </a:r>
            <a:endParaRPr lang="en-US" altLang="ko-KR" sz="1600" b="1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경고 및 주의사항을 알려준다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F428AFE-F5FA-4269-A530-9063CEEBF7AD}"/>
              </a:ext>
            </a:extLst>
          </p:cNvPr>
          <p:cNvSpPr/>
          <p:nvPr/>
        </p:nvSpPr>
        <p:spPr>
          <a:xfrm>
            <a:off x="4193379" y="1046123"/>
            <a:ext cx="40480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카카오톡에서 친구로 등록되지 않은 대화 상대가 해외번호 가입자일 경우 나타나는 주황색 지구본 모양의 명칭이다</a:t>
            </a:r>
            <a:r>
              <a:rPr lang="en-US" altLang="ko-KR" kern="0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.</a:t>
            </a:r>
            <a:endParaRPr lang="ko-KR" altLang="en-US" kern="0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B8622A2-7F3D-4426-B671-114AF56ED5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1" y="916225"/>
            <a:ext cx="11249571" cy="612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9649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8" grpId="0"/>
      <p:bldP spid="6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350351" y="111366"/>
            <a:ext cx="91938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글로브 시그널 이외의 방안 제시</a:t>
            </a:r>
            <a:endParaRPr lang="en-US" altLang="ko-KR" sz="3200" b="1" kern="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81000" y="1475564"/>
            <a:ext cx="11551920" cy="4424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글로브 시그널은 처음 대화창이 열릴 때만 뜨고 사라지기 때문에 돈을 </a:t>
            </a:r>
            <a:r>
              <a:rPr lang="ko-KR" altLang="en-US" sz="24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송금할때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실질적인 </a:t>
            </a:r>
            <a:endParaRPr lang="en-US" altLang="ko-KR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방안이 되기 어려움</a:t>
            </a:r>
            <a:endParaRPr lang="en-US" altLang="ko-KR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직접적으로 돈을 </a:t>
            </a:r>
            <a:r>
              <a:rPr lang="ko-KR" altLang="en-US" sz="24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송금할때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최종 결제 인증창이 뜨기 직전에 </a:t>
            </a:r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＇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피싱 주의 문구</a:t>
            </a:r>
            <a:r>
              <a:rPr lang="en-US" altLang="ko-KR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’ 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를 </a:t>
            </a:r>
            <a:endParaRPr lang="en-US" altLang="ko-KR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띄우는 방안</a:t>
            </a:r>
            <a:endParaRPr lang="en-US" altLang="ko-KR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실제로 많은 피해자들이 돈을 송금하고 돌아서 보니 사기인 것을 </a:t>
            </a:r>
            <a:r>
              <a:rPr lang="ko-KR" altLang="en-US" sz="2400" b="1" dirty="0" err="1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깨달았다고</a:t>
            </a: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 이야기 하는 </a:t>
            </a:r>
            <a:endParaRPr lang="en-US" altLang="ko-KR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200000"/>
              </a:lnSpc>
            </a:pPr>
            <a:r>
              <a:rPr lang="ko-KR" altLang="en-US" sz="24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만큼 직전에 확인창을 띄우는 것이 중요</a:t>
            </a:r>
            <a:endParaRPr lang="en-US" altLang="ko-KR" sz="24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089836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1350351" y="111366"/>
            <a:ext cx="919382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200" dirty="0">
                <a:solidFill>
                  <a:schemeClr val="bg1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가장 높은 비율의 피해자 집단에 대한 현황 조사</a:t>
            </a:r>
            <a:endParaRPr lang="en-US" altLang="ko-KR" sz="3200" b="1" kern="0" dirty="0">
              <a:solidFill>
                <a:schemeClr val="bg1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724525" y="1582244"/>
            <a:ext cx="6067425" cy="4119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en-US" altLang="ko-KR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60</a:t>
            </a: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대 이상 장년층에게 금융사기 비율이 가장 높음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특히 장년층에게 보이스 피싱으로 송금을 유도하는 경우가 많음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월별 피해건수와 피해금액도 지속적으로 증가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200000"/>
              </a:lnSpc>
              <a:buFont typeface="Arial" pitchFamily="34" charset="0"/>
              <a:buChar char="•"/>
            </a:pPr>
            <a:r>
              <a:rPr lang="ko-KR" altLang="en-US" sz="2000" b="1" dirty="0"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교육만으로는 경각심을 심고 실제 상황에 대처가 어려울 수 있기 때문에 보다 현실적 방안을 제시하고자 함</a:t>
            </a:r>
            <a:endParaRPr lang="en-US" altLang="ko-KR" sz="2000" b="1" dirty="0"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altLang="ko-KR" sz="1600" b="1" dirty="0">
              <a:solidFill>
                <a:schemeClr val="bg1"/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4D047A4-A411-4172-98A3-6D36DDCD1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647" y="696141"/>
            <a:ext cx="4936578" cy="6050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64286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8000">
              <a:srgbClr val="EDECEA"/>
            </a:gs>
            <a:gs pos="88000">
              <a:srgbClr val="A2B9C9"/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원형 42"/>
          <p:cNvSpPr/>
          <p:nvPr/>
        </p:nvSpPr>
        <p:spPr>
          <a:xfrm>
            <a:off x="258971" y="1685090"/>
            <a:ext cx="4702628" cy="4702628"/>
          </a:xfrm>
          <a:prstGeom prst="pie">
            <a:avLst>
              <a:gd name="adj1" fmla="val 15211612"/>
              <a:gd name="adj2" fmla="val 16200000"/>
            </a:avLst>
          </a:prstGeom>
          <a:solidFill>
            <a:srgbClr val="E5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793E5-1BD7-4050-AABF-8C968C516967}"/>
              </a:ext>
            </a:extLst>
          </p:cNvPr>
          <p:cNvSpPr/>
          <p:nvPr/>
        </p:nvSpPr>
        <p:spPr>
          <a:xfrm>
            <a:off x="2693377" y="172326"/>
            <a:ext cx="680524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3200" kern="0" dirty="0" err="1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모바일</a:t>
            </a:r>
            <a:r>
              <a:rPr lang="ko-KR" altLang="en-US" sz="3200" kern="0" dirty="0">
                <a:solidFill>
                  <a:prstClr val="white"/>
                </a:solidFill>
                <a:latin typeface="배달의민족 도현" panose="020B0600000101010101" pitchFamily="50" charset="-127"/>
                <a:ea typeface="배달의민족 도현" panose="020B0600000101010101" pitchFamily="50" charset="-127"/>
              </a:rPr>
              <a:t> 금융서비스 이용경험 비율</a:t>
            </a:r>
            <a:endParaRPr lang="en-US" altLang="ko-KR" sz="4000" b="1" kern="0" dirty="0">
              <a:solidFill>
                <a:prstClr val="white"/>
              </a:solidFill>
              <a:latin typeface="배달의민족 도현" panose="020B0600000101010101" pitchFamily="50" charset="-127"/>
              <a:ea typeface="배달의민족 도현" panose="020B0600000101010101" pitchFamily="50" charset="-127"/>
            </a:endParaRPr>
          </a:p>
        </p:txBody>
      </p:sp>
      <p:graphicFrame>
        <p:nvGraphicFramePr>
          <p:cNvPr id="42" name="차트 41"/>
          <p:cNvGraphicFramePr/>
          <p:nvPr>
            <p:extLst>
              <p:ext uri="{D42A27DB-BD31-4B8C-83A1-F6EECF244321}">
                <p14:modId xmlns:p14="http://schemas.microsoft.com/office/powerpoint/2010/main" val="1784530074"/>
              </p:ext>
            </p:extLst>
          </p:nvPr>
        </p:nvGraphicFramePr>
        <p:xfrm>
          <a:off x="-888566" y="2225506"/>
          <a:ext cx="7175066" cy="44451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4" name="타원 43"/>
          <p:cNvSpPr/>
          <p:nvPr/>
        </p:nvSpPr>
        <p:spPr>
          <a:xfrm>
            <a:off x="5511301" y="4155693"/>
            <a:ext cx="209550" cy="209550"/>
          </a:xfrm>
          <a:prstGeom prst="ellipse">
            <a:avLst/>
          </a:prstGeom>
          <a:solidFill>
            <a:srgbClr val="E54C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/>
          <p:cNvSpPr/>
          <p:nvPr/>
        </p:nvSpPr>
        <p:spPr>
          <a:xfrm>
            <a:off x="5855136" y="3806825"/>
            <a:ext cx="996427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300000"/>
              </a:lnSpc>
            </a:pPr>
            <a:r>
              <a:rPr lang="en-US" altLang="ko-KR" sz="1400" dirty="0">
                <a:solidFill>
                  <a:srgbClr val="687180"/>
                </a:solidFill>
              </a:rPr>
              <a:t>60</a:t>
            </a:r>
            <a:r>
              <a:rPr lang="ko-KR" altLang="en-US" sz="1400" dirty="0">
                <a:solidFill>
                  <a:srgbClr val="687180"/>
                </a:solidFill>
              </a:rPr>
              <a:t>대 이상</a:t>
            </a:r>
            <a:endParaRPr lang="en-US" altLang="ko-KR" sz="1400" dirty="0">
              <a:solidFill>
                <a:srgbClr val="687180"/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1400" dirty="0">
                <a:solidFill>
                  <a:srgbClr val="687180"/>
                </a:solidFill>
              </a:rPr>
              <a:t>20~30</a:t>
            </a:r>
            <a:r>
              <a:rPr lang="ko-KR" altLang="en-US" sz="1400" dirty="0">
                <a:solidFill>
                  <a:srgbClr val="687180"/>
                </a:solidFill>
              </a:rPr>
              <a:t>대</a:t>
            </a:r>
            <a:endParaRPr lang="en-US" altLang="ko-KR" sz="1400" dirty="0">
              <a:solidFill>
                <a:srgbClr val="687180"/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1400" dirty="0">
                <a:solidFill>
                  <a:srgbClr val="687180"/>
                </a:solidFill>
              </a:rPr>
              <a:t>40</a:t>
            </a:r>
            <a:r>
              <a:rPr lang="ko-KR" altLang="en-US" sz="1400" dirty="0">
                <a:solidFill>
                  <a:srgbClr val="687180"/>
                </a:solidFill>
              </a:rPr>
              <a:t>대</a:t>
            </a:r>
            <a:endParaRPr lang="en-US" altLang="ko-KR" sz="1400" dirty="0">
              <a:solidFill>
                <a:srgbClr val="687180"/>
              </a:solidFill>
            </a:endParaRPr>
          </a:p>
          <a:p>
            <a:pPr>
              <a:lnSpc>
                <a:spcPct val="300000"/>
              </a:lnSpc>
            </a:pPr>
            <a:r>
              <a:rPr lang="en-US" altLang="ko-KR" sz="1400" dirty="0">
                <a:solidFill>
                  <a:srgbClr val="687180"/>
                </a:solidFill>
              </a:rPr>
              <a:t>50</a:t>
            </a:r>
            <a:r>
              <a:rPr lang="ko-KR" altLang="en-US" sz="1400" dirty="0">
                <a:solidFill>
                  <a:srgbClr val="687180"/>
                </a:solidFill>
              </a:rPr>
              <a:t>대</a:t>
            </a:r>
            <a:endParaRPr lang="en-US" altLang="ko-KR" sz="1400" dirty="0">
              <a:solidFill>
                <a:srgbClr val="687180"/>
              </a:solidFill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5511301" y="4812918"/>
            <a:ext cx="209550" cy="2095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타원 46"/>
          <p:cNvSpPr/>
          <p:nvPr/>
        </p:nvSpPr>
        <p:spPr>
          <a:xfrm>
            <a:off x="5511301" y="5432043"/>
            <a:ext cx="209550" cy="209550"/>
          </a:xfrm>
          <a:prstGeom prst="ellipse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/>
          <p:cNvSpPr/>
          <p:nvPr/>
        </p:nvSpPr>
        <p:spPr>
          <a:xfrm>
            <a:off x="5511301" y="6089268"/>
            <a:ext cx="209550" cy="209550"/>
          </a:xfrm>
          <a:prstGeom prst="ellipse">
            <a:avLst/>
          </a:pr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716461" y="1437224"/>
            <a:ext cx="3957379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지불 수단으로 현금 선호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701220" y="5117566"/>
            <a:ext cx="3957379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은행에서 제공하는 피싱 방지 서비스 제안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7731700" y="3906960"/>
            <a:ext cx="4371452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보안에 가장 취약한 계층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7716460" y="2648204"/>
            <a:ext cx="3957379" cy="9712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은행에 직접 가서 송금하는 것은 선호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BA20FAE-CD89-400A-AB64-135FA00D028A}"/>
              </a:ext>
            </a:extLst>
          </p:cNvPr>
          <p:cNvGrpSpPr/>
          <p:nvPr/>
        </p:nvGrpSpPr>
        <p:grpSpPr>
          <a:xfrm>
            <a:off x="7685180" y="1685090"/>
            <a:ext cx="1" cy="4604336"/>
            <a:chOff x="7685180" y="1685090"/>
            <a:chExt cx="1" cy="4604336"/>
          </a:xfrm>
        </p:grpSpPr>
        <p:cxnSp>
          <p:nvCxnSpPr>
            <p:cNvPr id="50" name="직선 연결선 49"/>
            <p:cNvCxnSpPr>
              <a:cxnSpLocks/>
            </p:cNvCxnSpPr>
            <p:nvPr/>
          </p:nvCxnSpPr>
          <p:spPr>
            <a:xfrm rot="10800000">
              <a:off x="7685180" y="1685090"/>
              <a:ext cx="0" cy="1260000"/>
            </a:xfrm>
            <a:prstGeom prst="line">
              <a:avLst/>
            </a:prstGeom>
            <a:ln>
              <a:solidFill>
                <a:srgbClr val="E54C4F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>
              <a:cxnSpLocks/>
            </p:cNvCxnSpPr>
            <p:nvPr/>
          </p:nvCxnSpPr>
          <p:spPr>
            <a:xfrm rot="10800000">
              <a:off x="7685181" y="2914470"/>
              <a:ext cx="0" cy="1260000"/>
            </a:xfrm>
            <a:prstGeom prst="line">
              <a:avLst/>
            </a:prstGeom>
            <a:ln>
              <a:solidFill>
                <a:srgbClr val="181717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연결선 56"/>
            <p:cNvCxnSpPr>
              <a:cxnSpLocks/>
            </p:cNvCxnSpPr>
            <p:nvPr/>
          </p:nvCxnSpPr>
          <p:spPr>
            <a:xfrm rot="10800000">
              <a:off x="7685181" y="4170204"/>
              <a:ext cx="0" cy="1260000"/>
            </a:xfrm>
            <a:prstGeom prst="line">
              <a:avLst/>
            </a:prstGeom>
            <a:ln>
              <a:solidFill>
                <a:srgbClr val="40404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연결선 58"/>
            <p:cNvCxnSpPr>
              <a:cxnSpLocks/>
            </p:cNvCxnSpPr>
            <p:nvPr/>
          </p:nvCxnSpPr>
          <p:spPr>
            <a:xfrm rot="10800000">
              <a:off x="7685181" y="5389426"/>
              <a:ext cx="0" cy="900000"/>
            </a:xfrm>
            <a:prstGeom prst="line">
              <a:avLst/>
            </a:prstGeom>
            <a:ln>
              <a:solidFill>
                <a:srgbClr val="595959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모서리가 둥근 사각형 설명선 59"/>
          <p:cNvSpPr/>
          <p:nvPr/>
        </p:nvSpPr>
        <p:spPr>
          <a:xfrm>
            <a:off x="2966898" y="1443790"/>
            <a:ext cx="1695741" cy="482600"/>
          </a:xfrm>
          <a:prstGeom prst="wedgeRoundRectCallout">
            <a:avLst>
              <a:gd name="adj1" fmla="val -83382"/>
              <a:gd name="adj2" fmla="val 72085"/>
              <a:gd name="adj3" fmla="val 16667"/>
            </a:avLst>
          </a:prstGeom>
          <a:solidFill>
            <a:schemeClr val="bg1"/>
          </a:solidFill>
          <a:ln>
            <a:noFill/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rgbClr val="A17D60"/>
                </a:solidFill>
              </a:rPr>
              <a:t>60</a:t>
            </a:r>
            <a:r>
              <a:rPr lang="ko-KR" altLang="en-US" b="1" dirty="0">
                <a:solidFill>
                  <a:srgbClr val="A17D60"/>
                </a:solidFill>
              </a:rPr>
              <a:t>대 이상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3BAB54-97BE-4154-A4CA-5756A9B0BF30}"/>
              </a:ext>
            </a:extLst>
          </p:cNvPr>
          <p:cNvSpPr/>
          <p:nvPr/>
        </p:nvSpPr>
        <p:spPr>
          <a:xfrm>
            <a:off x="67315" y="6200206"/>
            <a:ext cx="1929126" cy="5096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prstClr val="black">
                    <a:lumMod val="75000"/>
                    <a:lumOff val="25000"/>
                  </a:prstClr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출처 금융감독원</a:t>
            </a:r>
            <a:endParaRPr lang="en-US" altLang="ko-KR" sz="2000" b="1" dirty="0">
              <a:solidFill>
                <a:prstClr val="black">
                  <a:lumMod val="75000"/>
                  <a:lumOff val="25000"/>
                </a:prstClr>
              </a:solidFill>
              <a:latin typeface="나눔스퀘어라운드 Bold" panose="020B0600000101010101" pitchFamily="50" charset="-127"/>
              <a:ea typeface="나눔스퀘어라운드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263484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537</Words>
  <Application>Microsoft Office PowerPoint</Application>
  <PresentationFormat>와이드스크린</PresentationFormat>
  <Paragraphs>77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나눔스퀘어라운드 Bold</vt:lpstr>
      <vt:lpstr>Arial</vt:lpstr>
      <vt:lpstr>배달의민족 도현</vt:lpstr>
      <vt:lpstr>나눔스퀘어라운드 ExtraBold</vt:lpstr>
      <vt:lpstr>3_Office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김 어진</cp:lastModifiedBy>
  <cp:revision>308</cp:revision>
  <dcterms:created xsi:type="dcterms:W3CDTF">2019-02-08T07:37:09Z</dcterms:created>
  <dcterms:modified xsi:type="dcterms:W3CDTF">2019-05-30T05:54:54Z</dcterms:modified>
</cp:coreProperties>
</file>