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61" r:id="rId2"/>
    <p:sldId id="259" r:id="rId3"/>
    <p:sldId id="266" r:id="rId4"/>
    <p:sldId id="271" r:id="rId5"/>
    <p:sldId id="260" r:id="rId6"/>
    <p:sldId id="268" r:id="rId7"/>
    <p:sldId id="270" r:id="rId8"/>
    <p:sldId id="272" r:id="rId9"/>
    <p:sldId id="269" r:id="rId10"/>
    <p:sldId id="276" r:id="rId11"/>
    <p:sldId id="275" r:id="rId12"/>
    <p:sldId id="274" r:id="rId13"/>
    <p:sldId id="264" r:id="rId14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16"/>
      <p:bold r:id="rId17"/>
    </p:embeddedFont>
    <p:embeddedFont>
      <p:font typeface="함초롬바탕" panose="02030604000101010101" pitchFamily="18" charset="-127"/>
      <p:regular r:id="rId18"/>
      <p:bold r:id="rId1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910A2B"/>
    <a:srgbClr val="2F211F"/>
    <a:srgbClr val="003B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9E0BD-E437-4633-AF9F-6CEADD48D491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071A30-78A4-419A-BCAB-7290A42B1D2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565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A04-CF4B-494E-864A-0F7148A327A8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2713-F33C-4A96-9183-9C06D50D98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A04-CF4B-494E-864A-0F7148A327A8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2713-F33C-4A96-9183-9C06D50D98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A04-CF4B-494E-864A-0F7148A327A8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2713-F33C-4A96-9183-9C06D50D98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A04-CF4B-494E-864A-0F7148A327A8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2713-F33C-4A96-9183-9C06D50D98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A04-CF4B-494E-864A-0F7148A327A8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2713-F33C-4A96-9183-9C06D50D98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A04-CF4B-494E-864A-0F7148A327A8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2713-F33C-4A96-9183-9C06D50D98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A04-CF4B-494E-864A-0F7148A327A8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2713-F33C-4A96-9183-9C06D50D98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A04-CF4B-494E-864A-0F7148A327A8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2713-F33C-4A96-9183-9C06D50D98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A04-CF4B-494E-864A-0F7148A327A8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2713-F33C-4A96-9183-9C06D50D98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A04-CF4B-494E-864A-0F7148A327A8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2713-F33C-4A96-9183-9C06D50D98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FCA04-CF4B-494E-864A-0F7148A327A8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B2713-F33C-4A96-9183-9C06D50D98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FCA04-CF4B-494E-864A-0F7148A327A8}" type="datetimeFigureOut">
              <a:rPr lang="ko-KR" altLang="en-US" smtClean="0"/>
              <a:pPr/>
              <a:t>2019-05-30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B2713-F33C-4A96-9183-9C06D50D98C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619672" y="2387770"/>
            <a:ext cx="5694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3600" b="1" dirty="0">
                <a:solidFill>
                  <a:schemeClr val="bg1"/>
                </a:solidFill>
              </a:rPr>
              <a:t>생체인식을 </a:t>
            </a:r>
            <a:r>
              <a:rPr lang="ko-KR" altLang="en-US" sz="3600" b="1">
                <a:solidFill>
                  <a:schemeClr val="bg1"/>
                </a:solidFill>
              </a:rPr>
              <a:t>통한 </a:t>
            </a:r>
            <a:r>
              <a:rPr lang="en-US" altLang="ko-KR" sz="3600" b="1" dirty="0">
                <a:solidFill>
                  <a:schemeClr val="bg1"/>
                </a:solidFill>
              </a:rPr>
              <a:t>ATM</a:t>
            </a:r>
            <a:r>
              <a:rPr lang="ko-KR" altLang="en-US" sz="3600" b="1" dirty="0">
                <a:solidFill>
                  <a:schemeClr val="bg1"/>
                </a:solidFill>
              </a:rPr>
              <a:t>기기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0" y="6572864"/>
            <a:ext cx="6643702" cy="2851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/>
          <p:cNvSpPr/>
          <p:nvPr/>
        </p:nvSpPr>
        <p:spPr>
          <a:xfrm>
            <a:off x="6643702" y="6572864"/>
            <a:ext cx="217037" cy="28513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 rot="10800000">
            <a:off x="2500298" y="0"/>
            <a:ext cx="6643702" cy="2851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/>
        </p:nvSpPr>
        <p:spPr>
          <a:xfrm rot="10800000">
            <a:off x="2285984" y="0"/>
            <a:ext cx="217037" cy="28513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826739" y="3357562"/>
            <a:ext cx="156841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1500" b="1" dirty="0">
                <a:solidFill>
                  <a:schemeClr val="bg1"/>
                </a:solidFill>
              </a:rPr>
              <a:t>13</a:t>
            </a:r>
            <a:r>
              <a:rPr lang="ko-KR" altLang="en-US" sz="1500" b="1" dirty="0">
                <a:solidFill>
                  <a:schemeClr val="bg1"/>
                </a:solidFill>
              </a:rPr>
              <a:t>조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algn="dist"/>
            <a:endParaRPr lang="en-US" altLang="ko-KR" sz="1500" b="1" dirty="0">
              <a:solidFill>
                <a:schemeClr val="bg1"/>
              </a:solidFill>
            </a:endParaRPr>
          </a:p>
          <a:p>
            <a:pPr algn="dist"/>
            <a:r>
              <a:rPr lang="ko-KR" altLang="en-US" sz="1500" b="1" dirty="0">
                <a:solidFill>
                  <a:schemeClr val="bg1"/>
                </a:solidFill>
              </a:rPr>
              <a:t>김보현</a:t>
            </a:r>
            <a:endParaRPr lang="en-US" altLang="ko-KR" sz="1500" b="1" dirty="0">
              <a:solidFill>
                <a:schemeClr val="bg1"/>
              </a:solidFill>
            </a:endParaRPr>
          </a:p>
          <a:p>
            <a:pPr algn="dist"/>
            <a:endParaRPr lang="en-US" altLang="ko-KR" sz="1500" b="1" dirty="0">
              <a:solidFill>
                <a:schemeClr val="bg1"/>
              </a:solidFill>
            </a:endParaRPr>
          </a:p>
          <a:p>
            <a:pPr algn="dist"/>
            <a:r>
              <a:rPr lang="ko-KR" altLang="en-US" sz="1500" b="1" dirty="0" err="1">
                <a:solidFill>
                  <a:schemeClr val="bg1"/>
                </a:solidFill>
              </a:rPr>
              <a:t>황채원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14" name="직각 삼각형 13"/>
          <p:cNvSpPr/>
          <p:nvPr/>
        </p:nvSpPr>
        <p:spPr>
          <a:xfrm rot="16200000" flipH="1">
            <a:off x="6669523" y="6603010"/>
            <a:ext cx="290668" cy="22919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6929454" y="6572272"/>
            <a:ext cx="2214546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294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  <a:solidFill>
            <a:schemeClr val="bg1">
              <a:lumMod val="85000"/>
            </a:schemeClr>
          </a:solidFill>
        </p:grpSpPr>
        <p:sp>
          <p:nvSpPr>
            <p:cNvPr id="24" name="직사각형 23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81156" y="6741368"/>
            <a:ext cx="8820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6560E4D-CBEE-4F08-B17B-F85752575C94}"/>
              </a:ext>
            </a:extLst>
          </p:cNvPr>
          <p:cNvSpPr txBox="1"/>
          <p:nvPr/>
        </p:nvSpPr>
        <p:spPr>
          <a:xfrm>
            <a:off x="340184" y="862265"/>
            <a:ext cx="886719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(3) </a:t>
            </a:r>
            <a:r>
              <a:rPr lang="ko-KR" altLang="en-US" sz="2400" b="1" dirty="0"/>
              <a:t>기존 암호 방식 대체 </a:t>
            </a:r>
            <a:endParaRPr lang="en-US" altLang="ko-KR" sz="2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패스워드를 이용한 사용자 인증 방법의 단점</a:t>
            </a: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망각이나 타인에게 노출되기 쉬움</a:t>
            </a:r>
            <a:r>
              <a:rPr lang="en-US" altLang="ko-KR" sz="2400" dirty="0"/>
              <a:t> </a:t>
            </a:r>
            <a:r>
              <a:rPr lang="ko-KR" altLang="en-US" sz="2400" dirty="0"/>
              <a:t>→ 정보보호 및 개인 인증의 좋은 수단이 못됨</a:t>
            </a:r>
            <a:r>
              <a:rPr lang="en-US" altLang="ko-KR" sz="2400" dirty="0"/>
              <a:t>, </a:t>
            </a:r>
            <a:r>
              <a:rPr lang="ko-KR" altLang="en-US" sz="2400" dirty="0"/>
              <a:t>신체는 타인에게 대여 및 도난 복사가 불가 → 생체인식은 차세대 보안 산업의 핵심기술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(4)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스마트카드와 생체인식의 결합</a:t>
            </a:r>
            <a:endParaRPr lang="en-US" altLang="ko-KR" sz="2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기존 문자 암호체계 대체</a:t>
            </a:r>
            <a:r>
              <a:rPr lang="en-US" altLang="ko-KR" sz="2400" dirty="0"/>
              <a:t>, </a:t>
            </a:r>
          </a:p>
          <a:p>
            <a:r>
              <a:rPr lang="en-US" altLang="ko-KR" sz="2400" dirty="0"/>
              <a:t>   </a:t>
            </a:r>
            <a:r>
              <a:rPr lang="ko-KR" altLang="en-US" sz="2400" dirty="0"/>
              <a:t>주민카드 대체</a:t>
            </a:r>
            <a:r>
              <a:rPr lang="en-US" altLang="ko-KR" sz="2400" dirty="0"/>
              <a:t>, </a:t>
            </a:r>
          </a:p>
          <a:p>
            <a:r>
              <a:rPr lang="en-US" altLang="ko-KR" sz="2400" dirty="0"/>
              <a:t>   </a:t>
            </a:r>
            <a:r>
              <a:rPr lang="ko-KR" altLang="en-US" sz="2400" dirty="0"/>
              <a:t>전자상거래 활용 가능</a:t>
            </a:r>
          </a:p>
          <a:p>
            <a:endParaRPr lang="en-US" altLang="ko-KR" dirty="0"/>
          </a:p>
        </p:txBody>
      </p:sp>
      <p:pic>
        <p:nvPicPr>
          <p:cNvPr id="12" name="그림 11" descr="개체, 현금지급기, 벽, 캐비닛이(가) 표시된 사진&#10;&#10;자동 생성된 설명">
            <a:extLst>
              <a:ext uri="{FF2B5EF4-FFF2-40B4-BE49-F238E27FC236}">
                <a16:creationId xmlns:a16="http://schemas.microsoft.com/office/drawing/2014/main" id="{2A872C41-9C0E-4101-822C-8F0BF0211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996952"/>
            <a:ext cx="3137080" cy="348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2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  <a:solidFill>
            <a:schemeClr val="bg1">
              <a:lumMod val="85000"/>
            </a:schemeClr>
          </a:solidFill>
        </p:grpSpPr>
        <p:sp>
          <p:nvSpPr>
            <p:cNvPr id="24" name="직사각형 23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81156" y="6741368"/>
            <a:ext cx="8820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87A113F-0CA4-48B0-9DEA-AF3A2C868749}"/>
              </a:ext>
            </a:extLst>
          </p:cNvPr>
          <p:cNvSpPr txBox="1"/>
          <p:nvPr/>
        </p:nvSpPr>
        <p:spPr>
          <a:xfrm>
            <a:off x="323528" y="761834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생체인식 융복합 기술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E2066D7-89A4-49BE-A31E-7D3BA0A1BE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561173"/>
              </p:ext>
            </p:extLst>
          </p:nvPr>
        </p:nvGraphicFramePr>
        <p:xfrm>
          <a:off x="323528" y="1412780"/>
          <a:ext cx="7920880" cy="3807080"/>
        </p:xfrm>
        <a:graphic>
          <a:graphicData uri="http://schemas.openxmlformats.org/drawingml/2006/table">
            <a:tbl>
              <a:tblPr/>
              <a:tblGrid>
                <a:gridCol w="944692">
                  <a:extLst>
                    <a:ext uri="{9D8B030D-6E8A-4147-A177-3AD203B41FA5}">
                      <a16:colId xmlns:a16="http://schemas.microsoft.com/office/drawing/2014/main" val="462941943"/>
                    </a:ext>
                  </a:extLst>
                </a:gridCol>
                <a:gridCol w="6976188">
                  <a:extLst>
                    <a:ext uri="{9D8B030D-6E8A-4147-A177-3AD203B41FA5}">
                      <a16:colId xmlns:a16="http://schemas.microsoft.com/office/drawing/2014/main" val="1720038356"/>
                    </a:ext>
                  </a:extLst>
                </a:gridCol>
              </a:tblGrid>
              <a:tr h="3616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i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기술요소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i="1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내용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628365"/>
                  </a:ext>
                </a:extLst>
              </a:tr>
              <a:tr h="3616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센서공학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영상센서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(CCD, CMOS,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적외선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초음파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), </a:t>
                      </a:r>
                    </a:p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광학시스템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프리즘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렌즈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홀로그램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992203"/>
                  </a:ext>
                </a:extLst>
              </a:tr>
              <a:tr h="6939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신호처리</a:t>
                      </a:r>
                      <a:b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</a:b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영상처리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아날로그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디지털 신호 변환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음성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영상 신호의 처리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·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분석 및 암호화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4320722"/>
                  </a:ext>
                </a:extLst>
              </a:tr>
              <a:tr h="6939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데이터베이스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생체특징자료의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관리 및 보관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406560"/>
                  </a:ext>
                </a:extLst>
              </a:tr>
              <a:tr h="3616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패턴인식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생체특징 정보의 비교 및 판단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26495"/>
                  </a:ext>
                </a:extLst>
              </a:tr>
              <a:tr h="69395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컴퓨터통신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센서와 프로세서 사이의 자료 통신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원격지 생체인식 및 인증을 위한 통신</a:t>
                      </a:r>
                      <a:endParaRPr lang="en-US" altLang="ko-KR" sz="1600" kern="0" spc="0" dirty="0">
                        <a:solidFill>
                          <a:srgbClr val="000000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006054"/>
                  </a:ext>
                </a:extLst>
              </a:tr>
              <a:tr h="36163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기타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마이크로프로세서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,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인체 </a:t>
                      </a:r>
                      <a:r>
                        <a:rPr lang="ko-KR" altLang="en-US" sz="1600" kern="0" spc="0" dirty="0" err="1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생체학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법의학 등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 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5416491"/>
                  </a:ext>
                </a:extLst>
              </a:tr>
            </a:tbl>
          </a:graphicData>
        </a:graphic>
      </p:graphicFrame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2DFCF2DD-A711-464D-9416-3CDD5C482A7F}"/>
              </a:ext>
            </a:extLst>
          </p:cNvPr>
          <p:cNvSpPr/>
          <p:nvPr/>
        </p:nvSpPr>
        <p:spPr>
          <a:xfrm>
            <a:off x="2641592" y="1269718"/>
            <a:ext cx="6084186" cy="3671814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7FB7C0-B5B0-4258-BCB2-3D3908F12C4C}"/>
              </a:ext>
            </a:extLst>
          </p:cNvPr>
          <p:cNvSpPr txBox="1"/>
          <p:nvPr/>
        </p:nvSpPr>
        <p:spPr>
          <a:xfrm>
            <a:off x="2813428" y="1801124"/>
            <a:ext cx="596541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우리가 이 중에 </a:t>
            </a:r>
            <a:r>
              <a:rPr lang="en-US" altLang="ko-KR" sz="2400" dirty="0"/>
              <a:t>ATM </a:t>
            </a:r>
            <a:r>
              <a:rPr lang="ko-KR" altLang="en-US" sz="2400" dirty="0"/>
              <a:t>기기에 </a:t>
            </a:r>
            <a:endParaRPr lang="en-US" altLang="ko-KR" sz="2400" dirty="0"/>
          </a:p>
          <a:p>
            <a:pPr algn="ctr"/>
            <a:r>
              <a:rPr lang="ko-KR" altLang="en-US" sz="2400" dirty="0"/>
              <a:t>접목 시키고자 하는 기술은</a:t>
            </a:r>
            <a:endParaRPr lang="en-US" altLang="ko-KR" sz="2400" dirty="0"/>
          </a:p>
          <a:p>
            <a:pPr algn="ctr"/>
            <a:r>
              <a:rPr lang="ko-KR" altLang="en-US" sz="2400" b="1" dirty="0"/>
              <a:t>센서공학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신호처리</a:t>
            </a:r>
            <a:r>
              <a:rPr lang="en-US" altLang="ko-KR" sz="2400" b="1" dirty="0"/>
              <a:t>/</a:t>
            </a:r>
            <a:r>
              <a:rPr lang="ko-KR" altLang="en-US" sz="2400" b="1" dirty="0"/>
              <a:t>영상처리 </a:t>
            </a:r>
            <a:r>
              <a:rPr lang="ko-KR" altLang="en-US" sz="2400" dirty="0"/>
              <a:t>기술이다</a:t>
            </a:r>
            <a:endParaRPr lang="en-US" altLang="ko-KR" sz="2400" dirty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/>
              <a:t>CCTV</a:t>
            </a:r>
            <a:r>
              <a:rPr lang="ko-KR" altLang="en-US" sz="2400" b="1" dirty="0"/>
              <a:t>에 활용되는 기술을 </a:t>
            </a:r>
            <a:r>
              <a:rPr lang="en-US" altLang="ko-KR" sz="2400" b="1" dirty="0"/>
              <a:t>ATM</a:t>
            </a:r>
            <a:r>
              <a:rPr lang="ko-KR" altLang="en-US" sz="2400" b="1" dirty="0"/>
              <a:t>에 삽입 </a:t>
            </a:r>
            <a:endParaRPr lang="en-US" altLang="ko-KR" sz="2400" b="1" dirty="0"/>
          </a:p>
          <a:p>
            <a:pPr marL="342900" indent="-342900" algn="ctr">
              <a:buFont typeface="Symbol" panose="05050102010706020507" pitchFamily="18" charset="2"/>
              <a:buChar char="Þ"/>
            </a:pPr>
            <a:r>
              <a:rPr lang="ko-KR" altLang="en-US" sz="2400" b="1" dirty="0"/>
              <a:t>얼굴 </a:t>
            </a:r>
            <a:r>
              <a:rPr lang="en-US" altLang="ko-KR" sz="2400" b="1" dirty="0"/>
              <a:t>+ </a:t>
            </a:r>
            <a:r>
              <a:rPr lang="ko-KR" altLang="en-US" sz="2400" b="1" dirty="0"/>
              <a:t>음성 인식 동시 가능</a:t>
            </a:r>
            <a:r>
              <a:rPr lang="en-US" altLang="ko-KR" sz="2400" b="1" dirty="0"/>
              <a:t>, </a:t>
            </a:r>
          </a:p>
          <a:p>
            <a:pPr marL="342900" indent="-342900" algn="ctr">
              <a:buFont typeface="Symbol" panose="05050102010706020507" pitchFamily="18" charset="2"/>
              <a:buChar char="Þ"/>
            </a:pPr>
            <a:r>
              <a:rPr lang="ko-KR" altLang="en-US" sz="2400" b="1" dirty="0"/>
              <a:t>보안성 상승</a:t>
            </a:r>
            <a:endParaRPr lang="en-US" altLang="ko-KR" sz="2400" b="1" dirty="0"/>
          </a:p>
          <a:p>
            <a:endParaRPr lang="en-US" altLang="ko-KR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5DCD8-020D-4F31-9DEE-6C81AE8EBB5D}"/>
              </a:ext>
            </a:extLst>
          </p:cNvPr>
          <p:cNvSpPr txBox="1"/>
          <p:nvPr/>
        </p:nvSpPr>
        <p:spPr>
          <a:xfrm>
            <a:off x="323528" y="5380449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r>
              <a:rPr lang="ko-KR" altLang="en-US" dirty="0"/>
              <a:t>체취 </a:t>
            </a:r>
            <a:r>
              <a:rPr lang="en-US" altLang="ko-KR" dirty="0"/>
              <a:t>: </a:t>
            </a:r>
            <a:r>
              <a:rPr lang="ko-KR" altLang="en-US" dirty="0"/>
              <a:t>새롭게 발전시키고 있는 고급 기술이다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</a:t>
            </a:r>
            <a:r>
              <a:rPr lang="ko-KR" altLang="en-US" dirty="0"/>
              <a:t>사람마다 지닌 체취는 높은 유일성과 영구성을 가지나 </a:t>
            </a:r>
            <a:endParaRPr lang="en-US" altLang="ko-KR" dirty="0"/>
          </a:p>
          <a:p>
            <a:r>
              <a:rPr lang="en-US" altLang="ko-KR" dirty="0"/>
              <a:t>          </a:t>
            </a:r>
            <a:r>
              <a:rPr lang="ko-KR" altLang="en-US" dirty="0"/>
              <a:t>주변 환경에</a:t>
            </a:r>
            <a:r>
              <a:rPr lang="en-US" altLang="ko-KR" dirty="0"/>
              <a:t> </a:t>
            </a:r>
            <a:r>
              <a:rPr lang="ko-KR" altLang="en-US" dirty="0"/>
              <a:t>따라서 정확성과 수용성이 떨어질 수 있으므로 </a:t>
            </a:r>
            <a:endParaRPr lang="en-US" altLang="ko-KR" dirty="0"/>
          </a:p>
          <a:p>
            <a:r>
              <a:rPr lang="en-US" altLang="ko-KR" dirty="0"/>
              <a:t>          </a:t>
            </a:r>
            <a:r>
              <a:rPr lang="ko-KR" altLang="en-US" dirty="0"/>
              <a:t>아직은 개발이 더 필요해 보인다</a:t>
            </a:r>
          </a:p>
        </p:txBody>
      </p:sp>
    </p:spTree>
    <p:extLst>
      <p:ext uri="{BB962C8B-B14F-4D97-AF65-F5344CB8AC3E}">
        <p14:creationId xmlns:p14="http://schemas.microsoft.com/office/powerpoint/2010/main" val="302907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  <a:solidFill>
            <a:schemeClr val="bg1">
              <a:lumMod val="85000"/>
            </a:schemeClr>
          </a:solidFill>
        </p:grpSpPr>
        <p:sp>
          <p:nvSpPr>
            <p:cNvPr id="24" name="직사각형 23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81156" y="6741368"/>
            <a:ext cx="8820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A10C173-E21F-481C-B84B-1D7CAA1A4C39}"/>
              </a:ext>
            </a:extLst>
          </p:cNvPr>
          <p:cNvSpPr txBox="1"/>
          <p:nvPr/>
        </p:nvSpPr>
        <p:spPr>
          <a:xfrm>
            <a:off x="3743908" y="94442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기대효과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51EB7B-6C70-4D34-B98D-5638F67977EC}"/>
              </a:ext>
            </a:extLst>
          </p:cNvPr>
          <p:cNvSpPr txBox="1"/>
          <p:nvPr/>
        </p:nvSpPr>
        <p:spPr>
          <a:xfrm>
            <a:off x="1331640" y="2060848"/>
            <a:ext cx="68407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arenBoth"/>
            </a:pPr>
            <a:r>
              <a:rPr lang="ko-KR" altLang="en-US" sz="3200" dirty="0"/>
              <a:t>개인 정보 보호 강화</a:t>
            </a:r>
            <a:endParaRPr lang="en-US" altLang="ko-KR" sz="3200" dirty="0"/>
          </a:p>
          <a:p>
            <a:pPr marL="342900" indent="-342900" algn="ctr">
              <a:buAutoNum type="arabicParenBoth"/>
            </a:pPr>
            <a:endParaRPr lang="en-US" altLang="ko-KR" sz="3200" dirty="0"/>
          </a:p>
          <a:p>
            <a:pPr marL="342900" indent="-342900" algn="ctr">
              <a:buAutoNum type="arabicParenBoth"/>
            </a:pPr>
            <a:r>
              <a:rPr lang="ko-KR" altLang="en-US" sz="3200" dirty="0"/>
              <a:t>비밀번호 유출 사례 감소</a:t>
            </a:r>
            <a:endParaRPr lang="en-US" altLang="ko-KR" sz="3200" dirty="0"/>
          </a:p>
          <a:p>
            <a:pPr marL="342900" indent="-342900" algn="ctr">
              <a:buAutoNum type="arabicParenBoth"/>
            </a:pPr>
            <a:endParaRPr lang="en-US" altLang="ko-KR" sz="3200" dirty="0"/>
          </a:p>
          <a:p>
            <a:pPr marL="342900" indent="-342900" algn="ctr">
              <a:buAutoNum type="arabicParenBoth"/>
            </a:pPr>
            <a:r>
              <a:rPr lang="ko-KR" altLang="en-US" sz="3200" dirty="0"/>
              <a:t>편리성 및 안정성 증가</a:t>
            </a:r>
            <a:endParaRPr lang="en-US" altLang="ko-KR" sz="3200" dirty="0"/>
          </a:p>
          <a:p>
            <a:pPr marL="342900" indent="-342900" algn="ctr">
              <a:buAutoNum type="arabicParenBoth"/>
            </a:pPr>
            <a:endParaRPr lang="en-US" altLang="ko-KR" sz="3200" dirty="0"/>
          </a:p>
          <a:p>
            <a:pPr marL="342900" indent="-342900" algn="ctr">
              <a:buAutoNum type="arabicParenBoth"/>
            </a:pPr>
            <a:r>
              <a:rPr lang="ko-KR" altLang="en-US" sz="3200" dirty="0"/>
              <a:t>상용화 시 경쟁력 있는 기술로써 전망이 밝음</a:t>
            </a:r>
          </a:p>
        </p:txBody>
      </p:sp>
    </p:spTree>
    <p:extLst>
      <p:ext uri="{BB962C8B-B14F-4D97-AF65-F5344CB8AC3E}">
        <p14:creationId xmlns:p14="http://schemas.microsoft.com/office/powerpoint/2010/main" val="651932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59832" y="3068960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3635896" y="3789040"/>
            <a:ext cx="2304256" cy="45719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2F211F"/>
                </a:solidFill>
              </a:ln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635897" y="2780928"/>
            <a:ext cx="561600" cy="2851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635897" y="2803718"/>
            <a:ext cx="934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THE</a:t>
            </a:r>
            <a:endParaRPr lang="ko-KR" altLang="en-US" sz="11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직각 삼각형 6"/>
          <p:cNvSpPr/>
          <p:nvPr/>
        </p:nvSpPr>
        <p:spPr>
          <a:xfrm>
            <a:off x="4193712" y="2780928"/>
            <a:ext cx="217037" cy="28513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rot="16200000" flipH="1">
            <a:off x="4188144" y="2811666"/>
            <a:ext cx="290668" cy="229193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427984" y="2780928"/>
            <a:ext cx="1512168" cy="284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04048" y="2780928"/>
            <a:ext cx="9344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100" b="1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END</a:t>
            </a:r>
            <a:endParaRPr lang="ko-KR" altLang="en-US" sz="11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18104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37608" y="37400"/>
            <a:ext cx="9106392" cy="6791772"/>
          </a:xfrm>
          <a:prstGeom prst="roundRect">
            <a:avLst>
              <a:gd name="adj" fmla="val 1045"/>
            </a:avLst>
          </a:prstGeom>
          <a:solidFill>
            <a:schemeClr val="bg1">
              <a:lumMod val="8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" y="6558990"/>
            <a:ext cx="9144000" cy="261610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2F211F"/>
                </a:solidFill>
              </a:ln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0" y="-17161"/>
            <a:ext cx="4644008" cy="57586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6868" y="-1105"/>
            <a:ext cx="4665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n>
                  <a:solidFill>
                    <a:schemeClr val="bg1">
                      <a:lumMod val="95000"/>
                      <a:alpha val="10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rPr>
              <a:t>INDEX</a:t>
            </a:r>
            <a:endParaRPr lang="ko-KR" altLang="en-US" sz="2800" b="1" dirty="0">
              <a:ln>
                <a:solidFill>
                  <a:schemeClr val="bg1">
                    <a:lumMod val="95000"/>
                    <a:alpha val="1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직각 삼각형 14"/>
          <p:cNvSpPr/>
          <p:nvPr/>
        </p:nvSpPr>
        <p:spPr>
          <a:xfrm>
            <a:off x="4571998" y="-17163"/>
            <a:ext cx="755577" cy="575863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/>
          <p:cNvSpPr/>
          <p:nvPr/>
        </p:nvSpPr>
        <p:spPr>
          <a:xfrm rot="16200000" flipH="1">
            <a:off x="4669781" y="-114942"/>
            <a:ext cx="560015" cy="755576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327575" y="0"/>
            <a:ext cx="3816425" cy="5587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771BC-FAC7-4117-8876-1E549C7BD914}"/>
              </a:ext>
            </a:extLst>
          </p:cNvPr>
          <p:cNvSpPr txBox="1"/>
          <p:nvPr/>
        </p:nvSpPr>
        <p:spPr>
          <a:xfrm>
            <a:off x="268720" y="989870"/>
            <a:ext cx="58874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01</a:t>
            </a:r>
            <a:r>
              <a:rPr lang="en-US" altLang="ko-KR" sz="2400" dirty="0"/>
              <a:t> </a:t>
            </a:r>
            <a:r>
              <a:rPr lang="ko-KR" altLang="en-US" sz="2400" b="1" dirty="0"/>
              <a:t>문제점</a:t>
            </a:r>
            <a:endParaRPr lang="en-US" altLang="ko-KR" sz="2400" b="1" dirty="0"/>
          </a:p>
          <a:p>
            <a:r>
              <a:rPr lang="en-US" altLang="ko-KR" sz="2400" dirty="0"/>
              <a:t>    -</a:t>
            </a:r>
            <a:r>
              <a:rPr lang="ko-KR" altLang="en-US" sz="2400" dirty="0"/>
              <a:t>현재 </a:t>
            </a:r>
            <a:r>
              <a:rPr lang="en-US" altLang="ko-KR" sz="2400" dirty="0"/>
              <a:t>ATM</a:t>
            </a:r>
            <a:r>
              <a:rPr lang="ko-KR" altLang="en-US" sz="2400" dirty="0"/>
              <a:t>의 보안 문제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b="1" dirty="0"/>
              <a:t>02 </a:t>
            </a:r>
            <a:r>
              <a:rPr lang="ko-KR" altLang="en-US" sz="2400" b="1" dirty="0" err="1"/>
              <a:t>생체인식기술이란</a:t>
            </a:r>
            <a:r>
              <a:rPr lang="en-US" altLang="ko-KR" sz="2400" b="1" dirty="0"/>
              <a:t>?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03 </a:t>
            </a:r>
            <a:r>
              <a:rPr lang="ko-KR" altLang="en-US" sz="2400" b="1" dirty="0"/>
              <a:t>스마트 </a:t>
            </a:r>
            <a:r>
              <a:rPr lang="en-US" altLang="ko-KR" sz="2400" b="1" dirty="0"/>
              <a:t>ATM</a:t>
            </a:r>
          </a:p>
          <a:p>
            <a:r>
              <a:rPr lang="en-US" altLang="ko-KR" sz="2400" dirty="0"/>
              <a:t>    -</a:t>
            </a:r>
            <a:r>
              <a:rPr lang="ko-KR" altLang="en-US" sz="2400" dirty="0"/>
              <a:t>발전 가능성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b="1" dirty="0"/>
              <a:t>04 </a:t>
            </a:r>
            <a:r>
              <a:rPr lang="ko-KR" altLang="en-US" sz="2400" b="1" dirty="0"/>
              <a:t>마무리</a:t>
            </a:r>
            <a:endParaRPr lang="en-US" altLang="ko-KR" sz="2400" b="1" dirty="0"/>
          </a:p>
          <a:p>
            <a:r>
              <a:rPr lang="en-US" altLang="ko-KR" sz="2400" dirty="0"/>
              <a:t>    -</a:t>
            </a:r>
            <a:r>
              <a:rPr lang="ko-KR" altLang="en-US" sz="2400" dirty="0"/>
              <a:t>기대효과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  <a:solidFill>
            <a:schemeClr val="bg1">
              <a:lumMod val="85000"/>
            </a:schemeClr>
          </a:solidFill>
        </p:grpSpPr>
        <p:sp>
          <p:nvSpPr>
            <p:cNvPr id="24" name="직사각형 23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796136" y="208146"/>
            <a:ext cx="32167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01 </a:t>
            </a:r>
            <a:r>
              <a:rPr lang="ko-KR" altLang="en-US" sz="1050" dirty="0">
                <a:ln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문제점</a:t>
            </a:r>
            <a:endParaRPr lang="ko-KR" altLang="en-US" sz="1050" dirty="0">
              <a:ln>
                <a:solidFill>
                  <a:schemeClr val="tx1">
                    <a:lumMod val="65000"/>
                    <a:lumOff val="35000"/>
                    <a:alpha val="1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181156" y="6741368"/>
            <a:ext cx="8820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키보드, 컴퓨터, 실내, 전자기기이(가) 표시된 사진&#10;&#10;자동 생성된 설명">
            <a:extLst>
              <a:ext uri="{FF2B5EF4-FFF2-40B4-BE49-F238E27FC236}">
                <a16:creationId xmlns:a16="http://schemas.microsoft.com/office/drawing/2014/main" id="{A78B0557-CACE-4321-8276-6BB985DF8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70" y="534380"/>
            <a:ext cx="8879955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81156" y="6741368"/>
            <a:ext cx="8820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FABF94C7-B8BE-48C6-BC73-FA89FDE4E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" y="20223"/>
            <a:ext cx="9081962" cy="9379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A6EE771-9F75-48EF-9438-61FEF32A4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2" y="958128"/>
            <a:ext cx="9111118" cy="723963"/>
          </a:xfrm>
          <a:prstGeom prst="rect">
            <a:avLst/>
          </a:prstGeom>
        </p:spPr>
      </p:pic>
      <p:pic>
        <p:nvPicPr>
          <p:cNvPr id="7" name="그림 6" descr="사람, 실내이(가) 표시된 사진&#10;&#10;자동 생성된 설명">
            <a:extLst>
              <a:ext uri="{FF2B5EF4-FFF2-40B4-BE49-F238E27FC236}">
                <a16:creationId xmlns:a16="http://schemas.microsoft.com/office/drawing/2014/main" id="{DB9FDFB5-02D0-4575-A033-D68CC503B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4" y="1608407"/>
            <a:ext cx="9122686" cy="522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  <a:solidFill>
            <a:schemeClr val="bg1">
              <a:lumMod val="85000"/>
            </a:schemeClr>
          </a:solidFill>
        </p:grpSpPr>
        <p:sp>
          <p:nvSpPr>
            <p:cNvPr id="32" name="직사각형 31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각 삼각형 32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181156" y="6741368"/>
            <a:ext cx="8820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362036A-6C42-4F8B-9F98-0094D90118C2}"/>
              </a:ext>
            </a:extLst>
          </p:cNvPr>
          <p:cNvSpPr txBox="1"/>
          <p:nvPr/>
        </p:nvSpPr>
        <p:spPr>
          <a:xfrm>
            <a:off x="350652" y="763235"/>
            <a:ext cx="3563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생체인식 기술이란</a:t>
            </a:r>
            <a:r>
              <a:rPr lang="en-US" altLang="ko-KR" sz="2800" b="1" dirty="0"/>
              <a:t>?</a:t>
            </a:r>
            <a:endParaRPr lang="ko-KR" alt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B789D-EF57-4DFC-B23B-303FF77B372F}"/>
              </a:ext>
            </a:extLst>
          </p:cNvPr>
          <p:cNvSpPr txBox="1"/>
          <p:nvPr/>
        </p:nvSpPr>
        <p:spPr>
          <a:xfrm>
            <a:off x="589595" y="1444040"/>
            <a:ext cx="7947053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생체인식은 사람의 측정 가능한 신체적</a:t>
            </a:r>
            <a:r>
              <a:rPr lang="en-US" altLang="ko-KR" sz="2000" dirty="0"/>
              <a:t>, </a:t>
            </a:r>
            <a:r>
              <a:rPr lang="ko-KR" altLang="en-US" sz="2000" dirty="0"/>
              <a:t>행동적 특성을 추출하여 </a:t>
            </a:r>
            <a:endParaRPr lang="en-US" altLang="ko-KR" sz="2000" dirty="0"/>
          </a:p>
          <a:p>
            <a:r>
              <a:rPr lang="ko-KR" altLang="en-US" sz="2000" dirty="0"/>
              <a:t>본인 여부를 비교</a:t>
            </a:r>
            <a:r>
              <a:rPr lang="en-US" altLang="ko-KR" sz="2000" dirty="0"/>
              <a:t>, </a:t>
            </a:r>
            <a:r>
              <a:rPr lang="ko-KR" altLang="en-US" sz="2000" dirty="0"/>
              <a:t>확인하는 기술을 말한다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즉</a:t>
            </a:r>
            <a:r>
              <a:rPr lang="en-US" altLang="ko-KR" sz="2000" dirty="0"/>
              <a:t>, Biometrics</a:t>
            </a:r>
            <a:r>
              <a:rPr lang="ko-KR" altLang="en-US" sz="2000" dirty="0"/>
              <a:t>는 신체특성 또는 행위특성을 자동적으로 측정하여 </a:t>
            </a:r>
            <a:endParaRPr lang="en-US" altLang="ko-KR" sz="2000" dirty="0"/>
          </a:p>
          <a:p>
            <a:r>
              <a:rPr lang="ko-KR" altLang="en-US" sz="2000" dirty="0"/>
              <a:t>신원을 파악하는 것으로 정의된다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ko-KR" altLang="en-US" sz="2000" dirty="0"/>
              <a:t>국내의 생체인식포럼에서는 행동적</a:t>
            </a:r>
            <a:r>
              <a:rPr lang="en-US" altLang="ko-KR" sz="2000" dirty="0"/>
              <a:t>, </a:t>
            </a:r>
            <a:r>
              <a:rPr lang="ko-KR" altLang="en-US" sz="2000" dirty="0"/>
              <a:t>생물학적</a:t>
            </a:r>
            <a:r>
              <a:rPr lang="en-US" altLang="ko-KR" sz="2000" dirty="0"/>
              <a:t>(</a:t>
            </a:r>
            <a:r>
              <a:rPr lang="ko-KR" altLang="en-US" sz="2000" dirty="0"/>
              <a:t>해부학적</a:t>
            </a:r>
            <a:r>
              <a:rPr lang="en-US" altLang="ko-KR" sz="2000" dirty="0"/>
              <a:t>, </a:t>
            </a:r>
            <a:r>
              <a:rPr lang="ko-KR" altLang="en-US" sz="2000" dirty="0"/>
              <a:t>생리학적</a:t>
            </a:r>
            <a:r>
              <a:rPr lang="en-US" altLang="ko-KR" sz="2000" dirty="0"/>
              <a:t>) </a:t>
            </a:r>
            <a:r>
              <a:rPr lang="ko-KR" altLang="en-US" sz="2000" dirty="0"/>
              <a:t>특징의 관찰에 기반한 사람의 인식으로 정의하고 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C47346-ADBF-4010-BB04-330A34FF9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96" y="4149080"/>
            <a:ext cx="8227977" cy="236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03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각 삼각형 29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1" name="그룹 30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  <a:solidFill>
            <a:schemeClr val="bg1">
              <a:lumMod val="85000"/>
            </a:schemeClr>
          </a:solidFill>
        </p:grpSpPr>
        <p:sp>
          <p:nvSpPr>
            <p:cNvPr id="32" name="직사각형 31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각 삼각형 32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181156" y="6741368"/>
            <a:ext cx="8820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래픽 10" descr="눈">
            <a:extLst>
              <a:ext uri="{FF2B5EF4-FFF2-40B4-BE49-F238E27FC236}">
                <a16:creationId xmlns:a16="http://schemas.microsoft.com/office/drawing/2014/main" id="{BA0DDD41-3F3F-4F4A-9884-B682D889A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410" y="1967684"/>
            <a:ext cx="1710435" cy="12606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BB4E19-1DD1-4C16-9BC9-C064111B45BB}"/>
              </a:ext>
            </a:extLst>
          </p:cNvPr>
          <p:cNvSpPr txBox="1"/>
          <p:nvPr/>
        </p:nvSpPr>
        <p:spPr>
          <a:xfrm>
            <a:off x="2500010" y="1489162"/>
            <a:ext cx="619268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1. </a:t>
            </a:r>
            <a:r>
              <a:rPr lang="ko-KR" altLang="en-US" sz="2400" b="1" dirty="0"/>
              <a:t>홍채인식 </a:t>
            </a:r>
            <a:r>
              <a:rPr lang="en-US" altLang="ko-KR" sz="2400" b="1" dirty="0"/>
              <a:t>(Iris-scan)</a:t>
            </a:r>
            <a:r>
              <a:rPr lang="ko-KR" altLang="en-US" sz="2400" b="1" dirty="0"/>
              <a:t> </a:t>
            </a:r>
            <a:endParaRPr lang="en-US" altLang="ko-KR" sz="2400" b="1" dirty="0"/>
          </a:p>
          <a:p>
            <a:r>
              <a:rPr lang="en-US" altLang="ko-KR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 err="1"/>
              <a:t>홍채란</a:t>
            </a:r>
            <a:r>
              <a:rPr lang="ko-KR" altLang="en-US" sz="2000" dirty="0"/>
              <a:t> 동공의 크기 변화를 </a:t>
            </a:r>
            <a:r>
              <a:rPr lang="ko-KR" altLang="en-US" sz="2000" dirty="0" err="1"/>
              <a:t>이끔</a:t>
            </a: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/>
              <a:t>홍채의 무늬는 생후 </a:t>
            </a:r>
            <a:r>
              <a:rPr lang="en-US" altLang="ko-KR" sz="2000" dirty="0"/>
              <a:t>6</a:t>
            </a:r>
            <a:r>
              <a:rPr lang="ko-KR" altLang="en-US" sz="2000" dirty="0"/>
              <a:t>개월경부터 만들어져 </a:t>
            </a:r>
            <a:endParaRPr lang="en-US" altLang="ko-KR" sz="2000" dirty="0"/>
          </a:p>
          <a:p>
            <a:r>
              <a:rPr lang="en-US" altLang="ko-KR" sz="2000" dirty="0"/>
              <a:t>   18</a:t>
            </a:r>
            <a:r>
              <a:rPr lang="ko-KR" altLang="en-US" sz="2000" dirty="0"/>
              <a:t>개월에 완성된 후 평생 변하지 않음</a:t>
            </a: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/>
              <a:t>왼쪽 눈과 오른쪽 눈 홍채의 무늬 역시 각각 다름</a:t>
            </a: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/>
              <a:t>어떤 두 사람의 홍채가 같을 확률 </a:t>
            </a:r>
            <a:r>
              <a:rPr lang="en-US" altLang="ko-KR" sz="2000" dirty="0"/>
              <a:t>10</a:t>
            </a:r>
            <a:r>
              <a:rPr lang="ko-KR" altLang="en-US" sz="2000" dirty="0"/>
              <a:t>억 분의 </a:t>
            </a:r>
            <a:r>
              <a:rPr lang="en-US" altLang="ko-KR" sz="2000" dirty="0"/>
              <a:t>1</a:t>
            </a:r>
          </a:p>
        </p:txBody>
      </p:sp>
      <p:pic>
        <p:nvPicPr>
          <p:cNvPr id="13" name="그래픽 12" descr="지문">
            <a:extLst>
              <a:ext uri="{FF2B5EF4-FFF2-40B4-BE49-F238E27FC236}">
                <a16:creationId xmlns:a16="http://schemas.microsoft.com/office/drawing/2014/main" id="{14144C67-8E35-47BF-B5B7-71FFF9D0A2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0448" y="4258704"/>
            <a:ext cx="1260630" cy="12606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7BA90F-DDB0-498A-A942-C78BD95C127D}"/>
              </a:ext>
            </a:extLst>
          </p:cNvPr>
          <p:cNvSpPr txBox="1"/>
          <p:nvPr/>
        </p:nvSpPr>
        <p:spPr>
          <a:xfrm>
            <a:off x="2513872" y="4097679"/>
            <a:ext cx="568863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2. </a:t>
            </a:r>
            <a:r>
              <a:rPr lang="ko-KR" altLang="en-US" sz="2400" b="1" dirty="0"/>
              <a:t>지문인식</a:t>
            </a:r>
            <a:endParaRPr lang="en-US" altLang="ko-KR" sz="2400" b="1" dirty="0"/>
          </a:p>
          <a:p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/>
              <a:t>출생부터 사망까지 같은 형태를 유지함</a:t>
            </a:r>
            <a:endParaRPr lang="en-US" altLang="ko-KR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/>
              <a:t>타인과 지문이 같을 확률 </a:t>
            </a:r>
            <a:r>
              <a:rPr lang="en-US" altLang="ko-KR" sz="2000" dirty="0"/>
              <a:t>10</a:t>
            </a:r>
            <a:r>
              <a:rPr lang="ko-KR" altLang="en-US" sz="2000" dirty="0"/>
              <a:t>억 분의 </a:t>
            </a:r>
            <a:r>
              <a:rPr lang="en-US" altLang="ko-KR" sz="2000" dirty="0"/>
              <a:t>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/>
              <a:t>상당히 빠른 인식 속도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89123F-97FA-46BF-A2E6-F391043F4BC4}"/>
              </a:ext>
            </a:extLst>
          </p:cNvPr>
          <p:cNvSpPr txBox="1"/>
          <p:nvPr/>
        </p:nvSpPr>
        <p:spPr>
          <a:xfrm>
            <a:off x="1341189" y="6181273"/>
            <a:ext cx="7176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* </a:t>
            </a:r>
            <a:r>
              <a:rPr lang="ko-KR" altLang="en-US" sz="2000" dirty="0"/>
              <a:t>이 외에도 망막 인식</a:t>
            </a:r>
            <a:r>
              <a:rPr lang="en-US" altLang="ko-KR" sz="2000" dirty="0"/>
              <a:t>, </a:t>
            </a:r>
            <a:r>
              <a:rPr lang="ko-KR" altLang="en-US" sz="2000" dirty="0"/>
              <a:t>손 모양</a:t>
            </a:r>
            <a:r>
              <a:rPr lang="en-US" altLang="ko-KR" sz="2000" dirty="0"/>
              <a:t>, </a:t>
            </a:r>
            <a:r>
              <a:rPr lang="ko-KR" altLang="en-US" sz="2000" dirty="0"/>
              <a:t>안면 인식</a:t>
            </a:r>
            <a:r>
              <a:rPr lang="en-US" altLang="ko-KR" sz="2000" dirty="0"/>
              <a:t> </a:t>
            </a:r>
            <a:r>
              <a:rPr lang="ko-KR" altLang="en-US" sz="2000" dirty="0"/>
              <a:t>등의 방법이 있다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A7A42-14D9-413F-955F-AE610136BC4B}"/>
              </a:ext>
            </a:extLst>
          </p:cNvPr>
          <p:cNvSpPr txBox="1"/>
          <p:nvPr/>
        </p:nvSpPr>
        <p:spPr>
          <a:xfrm>
            <a:off x="425530" y="726767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생체인식 기술의 종류</a:t>
            </a:r>
          </a:p>
        </p:txBody>
      </p:sp>
    </p:spTree>
    <p:extLst>
      <p:ext uri="{BB962C8B-B14F-4D97-AF65-F5344CB8AC3E}">
        <p14:creationId xmlns:p14="http://schemas.microsoft.com/office/powerpoint/2010/main" val="2701612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  <a:solidFill>
            <a:schemeClr val="bg1">
              <a:lumMod val="85000"/>
            </a:schemeClr>
          </a:solidFill>
        </p:grpSpPr>
        <p:sp>
          <p:nvSpPr>
            <p:cNvPr id="24" name="직사각형 23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81156" y="6741368"/>
            <a:ext cx="8820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FF7D3A9-D3CB-4B00-9E7B-37CA9156BD35}"/>
              </a:ext>
            </a:extLst>
          </p:cNvPr>
          <p:cNvSpPr txBox="1"/>
          <p:nvPr/>
        </p:nvSpPr>
        <p:spPr>
          <a:xfrm>
            <a:off x="350162" y="734300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생체인식 기술의 특성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792294-AD69-4D36-B09C-26E6344190CB}"/>
              </a:ext>
            </a:extLst>
          </p:cNvPr>
          <p:cNvSpPr txBox="1"/>
          <p:nvPr/>
        </p:nvSpPr>
        <p:spPr>
          <a:xfrm>
            <a:off x="538380" y="1892107"/>
            <a:ext cx="86056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(1) </a:t>
            </a:r>
            <a:r>
              <a:rPr lang="ko-KR" altLang="en-US" sz="2800" b="1" dirty="0"/>
              <a:t>보편성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모든 사람이 가지고 있는 특성인가</a:t>
            </a:r>
            <a:r>
              <a:rPr lang="en-US" altLang="ko-KR" sz="2800" dirty="0"/>
              <a:t>?</a:t>
            </a:r>
          </a:p>
          <a:p>
            <a:r>
              <a:rPr lang="en-US" altLang="ko-KR" sz="2800" b="1" dirty="0"/>
              <a:t>(2) </a:t>
            </a:r>
            <a:r>
              <a:rPr lang="ko-KR" altLang="en-US" sz="2800" b="1" dirty="0"/>
              <a:t>유일성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동일한 특성을 가진 타인이 없는가</a:t>
            </a:r>
            <a:r>
              <a:rPr lang="en-US" altLang="ko-KR" sz="2800" dirty="0"/>
              <a:t>?</a:t>
            </a:r>
          </a:p>
          <a:p>
            <a:r>
              <a:rPr lang="en-US" altLang="ko-KR" sz="2800" b="1" dirty="0"/>
              <a:t>(3) </a:t>
            </a:r>
            <a:r>
              <a:rPr lang="ko-KR" altLang="en-US" sz="2800" b="1" dirty="0"/>
              <a:t>영구성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시간에 따른 변화가 없는 특성인가</a:t>
            </a:r>
            <a:r>
              <a:rPr lang="en-US" altLang="ko-KR" sz="2800" dirty="0"/>
              <a:t>?</a:t>
            </a:r>
          </a:p>
          <a:p>
            <a:r>
              <a:rPr lang="en-US" altLang="ko-KR" sz="2800" b="1" dirty="0"/>
              <a:t>(4) </a:t>
            </a:r>
            <a:r>
              <a:rPr lang="ko-KR" altLang="en-US" sz="2800" b="1" dirty="0" err="1"/>
              <a:t>획득성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정량적으로 계측이 가능한 특성인가</a:t>
            </a:r>
            <a:r>
              <a:rPr lang="en-US" altLang="ko-KR" sz="2800" dirty="0"/>
              <a:t>?</a:t>
            </a:r>
          </a:p>
          <a:p>
            <a:r>
              <a:rPr lang="en-US" altLang="ko-KR" sz="2800" b="1" dirty="0"/>
              <a:t>(5) </a:t>
            </a:r>
            <a:r>
              <a:rPr lang="ko-KR" altLang="en-US" sz="2800" b="1" dirty="0"/>
              <a:t>정확성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환경변화와 무관하게 높은 정확성을 </a:t>
            </a:r>
            <a:endParaRPr lang="en-US" altLang="ko-KR" sz="2800" dirty="0"/>
          </a:p>
          <a:p>
            <a:r>
              <a:rPr lang="en-US" altLang="ko-KR" sz="2800" dirty="0"/>
              <a:t>                </a:t>
            </a:r>
            <a:r>
              <a:rPr lang="ko-KR" altLang="en-US" sz="2800" dirty="0"/>
              <a:t>얻을 수 있는가</a:t>
            </a:r>
            <a:r>
              <a:rPr lang="en-US" altLang="ko-KR" sz="2800" dirty="0"/>
              <a:t>?</a:t>
            </a:r>
          </a:p>
          <a:p>
            <a:r>
              <a:rPr lang="en-US" altLang="ko-KR" sz="2800" b="1" dirty="0"/>
              <a:t>(6) </a:t>
            </a:r>
            <a:r>
              <a:rPr lang="ko-KR" altLang="en-US" sz="2800" b="1" dirty="0"/>
              <a:t>수용성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사용자의 거부감은 없는가</a:t>
            </a:r>
            <a:r>
              <a:rPr lang="en-US" altLang="ko-KR" sz="2800" dirty="0"/>
              <a:t>?</a:t>
            </a:r>
            <a:br>
              <a:rPr lang="ko-KR" altLang="en-US" sz="2800" dirty="0"/>
            </a:br>
            <a:r>
              <a:rPr lang="en-US" altLang="ko-KR" sz="2800" b="1" dirty="0"/>
              <a:t>(7) </a:t>
            </a:r>
            <a:r>
              <a:rPr lang="ko-KR" altLang="en-US" sz="2800" b="1" dirty="0"/>
              <a:t>기만성</a:t>
            </a:r>
            <a:r>
              <a:rPr lang="ko-KR" altLang="en-US" sz="2800" dirty="0"/>
              <a:t> </a:t>
            </a:r>
            <a:r>
              <a:rPr lang="en-US" altLang="ko-KR" sz="2800" dirty="0"/>
              <a:t>: </a:t>
            </a:r>
            <a:r>
              <a:rPr lang="ko-KR" altLang="en-US" sz="2800" dirty="0"/>
              <a:t>작위적인 부정사용으로부터 안전한 </a:t>
            </a:r>
            <a:endParaRPr lang="en-US" altLang="ko-KR" sz="2800" dirty="0"/>
          </a:p>
          <a:p>
            <a:r>
              <a:rPr lang="en-US" altLang="ko-KR" sz="2800" dirty="0"/>
              <a:t>                </a:t>
            </a:r>
            <a:r>
              <a:rPr lang="ko-KR" altLang="en-US" sz="2800" dirty="0"/>
              <a:t>특성인가</a:t>
            </a:r>
            <a:r>
              <a:rPr lang="en-US" altLang="ko-KR" sz="2800" dirty="0"/>
              <a:t>?</a:t>
            </a:r>
            <a:endParaRPr lang="ko-KR" altLang="en-US" sz="28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4804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  <a:solidFill>
            <a:schemeClr val="bg1">
              <a:lumMod val="85000"/>
            </a:schemeClr>
          </a:solidFill>
        </p:grpSpPr>
        <p:sp>
          <p:nvSpPr>
            <p:cNvPr id="24" name="직사각형 23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81156" y="6741368"/>
            <a:ext cx="8820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458AA08-E377-485B-A094-DC6723F2707E}"/>
              </a:ext>
            </a:extLst>
          </p:cNvPr>
          <p:cNvSpPr txBox="1"/>
          <p:nvPr/>
        </p:nvSpPr>
        <p:spPr>
          <a:xfrm>
            <a:off x="210784" y="764704"/>
            <a:ext cx="3744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생체인식 기술의 장점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733EE2-F025-469E-B8BE-71D13A48BC7B}"/>
              </a:ext>
            </a:extLst>
          </p:cNvPr>
          <p:cNvSpPr txBox="1"/>
          <p:nvPr/>
        </p:nvSpPr>
        <p:spPr>
          <a:xfrm>
            <a:off x="842300" y="1428539"/>
            <a:ext cx="7497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비밀번호나 카드</a:t>
            </a:r>
            <a:r>
              <a:rPr lang="en-US" altLang="ko-KR" sz="2400" dirty="0"/>
              <a:t>, </a:t>
            </a:r>
            <a:r>
              <a:rPr lang="ko-KR" altLang="en-US" sz="2400" dirty="0"/>
              <a:t>키를 지니고 다니는 것보다 </a:t>
            </a:r>
            <a:endParaRPr lang="en-US" altLang="ko-KR" sz="2400" dirty="0"/>
          </a:p>
          <a:p>
            <a:r>
              <a:rPr lang="ko-KR" altLang="en-US" sz="2400" dirty="0"/>
              <a:t>망각</a:t>
            </a:r>
            <a:r>
              <a:rPr lang="en-US" altLang="ko-KR" sz="2400" dirty="0"/>
              <a:t>, </a:t>
            </a:r>
            <a:r>
              <a:rPr lang="ko-KR" altLang="en-US" sz="2400" dirty="0"/>
              <a:t>분실</a:t>
            </a:r>
            <a:r>
              <a:rPr lang="en-US" altLang="ko-KR" sz="2400" dirty="0"/>
              <a:t>, </a:t>
            </a:r>
            <a:r>
              <a:rPr lang="ko-KR" altLang="en-US" sz="2400" dirty="0"/>
              <a:t>도난</a:t>
            </a:r>
            <a:r>
              <a:rPr lang="en-US" altLang="ko-KR" sz="2400" dirty="0"/>
              <a:t>, </a:t>
            </a:r>
            <a:r>
              <a:rPr lang="ko-KR" altLang="en-US" sz="2400" dirty="0"/>
              <a:t>복제의 위험성이 적다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51C296-AD90-4988-94A7-97A793F1C56C}"/>
              </a:ext>
            </a:extLst>
          </p:cNvPr>
          <p:cNvSpPr txBox="1"/>
          <p:nvPr/>
        </p:nvSpPr>
        <p:spPr>
          <a:xfrm>
            <a:off x="323528" y="2880768"/>
            <a:ext cx="5121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생체인식 기술의 문제점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EA949-5574-42FF-A954-16EB8652B070}"/>
              </a:ext>
            </a:extLst>
          </p:cNvPr>
          <p:cNvSpPr txBox="1"/>
          <p:nvPr/>
        </p:nvSpPr>
        <p:spPr>
          <a:xfrm>
            <a:off x="783364" y="3715622"/>
            <a:ext cx="8217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지문인식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불균일</a:t>
            </a:r>
            <a:r>
              <a:rPr lang="ko-KR" altLang="en-US" sz="2400" dirty="0"/>
              <a:t> 왜곡</a:t>
            </a:r>
            <a:r>
              <a:rPr lang="en-US" altLang="ko-KR" sz="2400" dirty="0"/>
              <a:t>, </a:t>
            </a:r>
            <a:r>
              <a:rPr lang="ko-KR" altLang="en-US" sz="2400" dirty="0"/>
              <a:t>잠상</a:t>
            </a:r>
            <a:r>
              <a:rPr lang="en-US" altLang="ko-KR" sz="2400" dirty="0"/>
              <a:t>, </a:t>
            </a:r>
            <a:r>
              <a:rPr lang="ko-KR" altLang="en-US" sz="2400" dirty="0"/>
              <a:t>모방</a:t>
            </a:r>
            <a:endParaRPr lang="en-US" altLang="ko-KR" sz="2400" dirty="0"/>
          </a:p>
          <a:p>
            <a:r>
              <a:rPr lang="ko-KR" altLang="en-US" sz="2400" dirty="0"/>
              <a:t>얼굴인식</a:t>
            </a:r>
            <a:r>
              <a:rPr lang="en-US" altLang="ko-KR" sz="2400" dirty="0"/>
              <a:t>: </a:t>
            </a:r>
            <a:r>
              <a:rPr lang="ko-KR" altLang="en-US" sz="2400" dirty="0"/>
              <a:t>노화</a:t>
            </a:r>
            <a:r>
              <a:rPr lang="en-US" altLang="ko-KR" sz="2400" dirty="0"/>
              <a:t>, </a:t>
            </a:r>
            <a:r>
              <a:rPr lang="ko-KR" altLang="en-US" sz="2400" dirty="0"/>
              <a:t>조명</a:t>
            </a:r>
            <a:r>
              <a:rPr lang="en-US" altLang="ko-KR" sz="2400" dirty="0"/>
              <a:t>, </a:t>
            </a:r>
            <a:r>
              <a:rPr lang="ko-KR" altLang="en-US" sz="2400" dirty="0"/>
              <a:t>배경</a:t>
            </a:r>
            <a:r>
              <a:rPr lang="en-US" altLang="ko-KR" sz="2400" dirty="0"/>
              <a:t>, </a:t>
            </a:r>
            <a:r>
              <a:rPr lang="ko-KR" altLang="en-US" sz="2400" dirty="0"/>
              <a:t>가발</a:t>
            </a:r>
            <a:r>
              <a:rPr lang="en-US" altLang="ko-KR" sz="2400" dirty="0"/>
              <a:t>, </a:t>
            </a:r>
            <a:r>
              <a:rPr lang="ko-KR" altLang="en-US" sz="2400" dirty="0"/>
              <a:t>안경</a:t>
            </a:r>
            <a:r>
              <a:rPr lang="en-US" altLang="ko-KR" sz="2400" dirty="0"/>
              <a:t>, </a:t>
            </a:r>
            <a:r>
              <a:rPr lang="ko-KR" altLang="en-US" sz="2400" dirty="0"/>
              <a:t>메이크업</a:t>
            </a:r>
            <a:endParaRPr lang="en-US" altLang="ko-KR" sz="2400" dirty="0"/>
          </a:p>
          <a:p>
            <a:r>
              <a:rPr lang="ko-KR" altLang="en-US" sz="2400" dirty="0"/>
              <a:t>음성인식</a:t>
            </a:r>
            <a:r>
              <a:rPr lang="en-US" altLang="ko-KR" sz="2400" dirty="0"/>
              <a:t>: </a:t>
            </a:r>
            <a:r>
              <a:rPr lang="ko-KR" altLang="en-US" sz="2400" dirty="0"/>
              <a:t>감정 및 질병</a:t>
            </a:r>
            <a:r>
              <a:rPr lang="en-US" altLang="ko-KR" sz="2400" dirty="0"/>
              <a:t>, </a:t>
            </a:r>
            <a:r>
              <a:rPr lang="ko-KR" altLang="en-US" sz="2400" dirty="0"/>
              <a:t>환경 소음</a:t>
            </a:r>
            <a:r>
              <a:rPr lang="en-US" altLang="ko-KR" sz="2400" dirty="0"/>
              <a:t>, </a:t>
            </a:r>
            <a:r>
              <a:rPr lang="ko-KR" altLang="en-US" sz="2400" dirty="0"/>
              <a:t>재생 공격에 따른 변화</a:t>
            </a:r>
            <a:endParaRPr lang="en-US" altLang="ko-KR" sz="2400" dirty="0"/>
          </a:p>
          <a:p>
            <a:r>
              <a:rPr lang="ko-KR" altLang="en-US" sz="2400" dirty="0"/>
              <a:t>홍채인식</a:t>
            </a:r>
            <a:r>
              <a:rPr lang="en-US" altLang="ko-KR" sz="2400" dirty="0"/>
              <a:t>: </a:t>
            </a:r>
            <a:r>
              <a:rPr lang="ko-KR" altLang="en-US" sz="2400" dirty="0"/>
              <a:t>비용</a:t>
            </a:r>
            <a:r>
              <a:rPr lang="en-US" altLang="ko-KR" sz="2400" dirty="0"/>
              <a:t>, </a:t>
            </a:r>
            <a:r>
              <a:rPr lang="ko-KR" altLang="en-US" sz="2400" dirty="0"/>
              <a:t>수용성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집중성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958361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98626" y="60348"/>
            <a:ext cx="8928992" cy="72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8625" y="168851"/>
            <a:ext cx="1872207" cy="32354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각 삼각형 21"/>
          <p:cNvSpPr/>
          <p:nvPr/>
        </p:nvSpPr>
        <p:spPr>
          <a:xfrm>
            <a:off x="1970832" y="168850"/>
            <a:ext cx="323546" cy="32354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>
            <a:off x="2016206" y="168846"/>
            <a:ext cx="7011412" cy="323548"/>
            <a:chOff x="2016206" y="168846"/>
            <a:chExt cx="7011412" cy="323548"/>
          </a:xfrm>
          <a:solidFill>
            <a:schemeClr val="bg1">
              <a:lumMod val="85000"/>
            </a:schemeClr>
          </a:solidFill>
        </p:grpSpPr>
        <p:sp>
          <p:nvSpPr>
            <p:cNvPr id="24" name="직사각형 23"/>
            <p:cNvSpPr/>
            <p:nvPr/>
          </p:nvSpPr>
          <p:spPr>
            <a:xfrm flipH="1" flipV="1">
              <a:off x="2339752" y="168846"/>
              <a:ext cx="6687866" cy="32354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각 삼각형 24"/>
            <p:cNvSpPr/>
            <p:nvPr/>
          </p:nvSpPr>
          <p:spPr>
            <a:xfrm flipH="1" flipV="1">
              <a:off x="2016206" y="168848"/>
              <a:ext cx="323546" cy="323546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160427" y="198012"/>
            <a:ext cx="50357" cy="2553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181156" y="6741368"/>
            <a:ext cx="8820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053E9C1-527A-467D-9A68-5FED85B60C69}"/>
              </a:ext>
            </a:extLst>
          </p:cNvPr>
          <p:cNvSpPr txBox="1"/>
          <p:nvPr/>
        </p:nvSpPr>
        <p:spPr>
          <a:xfrm>
            <a:off x="195928" y="764704"/>
            <a:ext cx="511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생체인식 기술의 발전 가능성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AD403D-64D5-4BFB-B1BF-7403C72DFFE8}"/>
              </a:ext>
            </a:extLst>
          </p:cNvPr>
          <p:cNvSpPr txBox="1"/>
          <p:nvPr/>
        </p:nvSpPr>
        <p:spPr>
          <a:xfrm>
            <a:off x="395536" y="1352830"/>
            <a:ext cx="820891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sz="2400" dirty="0"/>
              <a:t> </a:t>
            </a:r>
            <a:r>
              <a:rPr lang="ko-KR" altLang="en-US" sz="2400" b="1" dirty="0"/>
              <a:t>여러 생체인식 기술의 접목</a:t>
            </a:r>
            <a:endParaRPr lang="en-US" altLang="ko-KR" sz="2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사용자와 적용환경에 맞는 생체인식 방법 적용</a:t>
            </a:r>
            <a:endParaRPr lang="en-US" altLang="ko-KR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여러 생체인식 기술을 함께 도입하여 개인 인증 능력 향상</a:t>
            </a:r>
            <a:r>
              <a:rPr lang="en-US" altLang="ko-KR" sz="2400" dirty="0"/>
              <a:t>→</a:t>
            </a:r>
            <a:r>
              <a:rPr lang="ko-KR" altLang="en-US" sz="2400" dirty="0"/>
              <a:t>보안능력 향상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(2) </a:t>
            </a:r>
            <a:r>
              <a:rPr lang="ko-KR" altLang="en-US" sz="2400" b="1" dirty="0"/>
              <a:t>표준화</a:t>
            </a:r>
            <a:endParaRPr lang="en-US" altLang="ko-KR" sz="24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400" dirty="0"/>
              <a:t>생체정보를 교환하기 위한 표준안 마련</a:t>
            </a:r>
            <a:r>
              <a:rPr lang="en-US" altLang="ko-KR" sz="2400" dirty="0"/>
              <a:t>(ANSI/NIST-ITL 1-2000, </a:t>
            </a:r>
          </a:p>
          <a:p>
            <a:r>
              <a:rPr lang="en-US" altLang="ko-KR" sz="2400" dirty="0"/>
              <a:t>    Human Recognition Services(HRS), Common Biometric Exchange </a:t>
            </a:r>
          </a:p>
          <a:p>
            <a:r>
              <a:rPr lang="en-US" altLang="ko-KR" sz="2400" dirty="0"/>
              <a:t>    File Format(CBEFF), </a:t>
            </a:r>
            <a:r>
              <a:rPr lang="ko-KR" altLang="en-US" sz="2400" dirty="0"/>
              <a:t>표준함수 정의</a:t>
            </a:r>
            <a:r>
              <a:rPr lang="en-US" altLang="ko-KR" sz="2400" dirty="0"/>
              <a:t>(</a:t>
            </a:r>
            <a:r>
              <a:rPr lang="en-US" altLang="ko-KR" sz="2400" dirty="0" err="1"/>
              <a:t>BioAPI</a:t>
            </a:r>
            <a:r>
              <a:rPr lang="en-US" altLang="ko-KR" sz="2400" dirty="0"/>
              <a:t>) </a:t>
            </a:r>
          </a:p>
          <a:p>
            <a:endParaRPr lang="en-US" altLang="ko-KR" sz="2400" dirty="0"/>
          </a:p>
          <a:p>
            <a:r>
              <a:rPr lang="en-US" altLang="ko-KR" dirty="0"/>
              <a:t>*</a:t>
            </a:r>
            <a:r>
              <a:rPr lang="ko-KR" altLang="en-US" dirty="0"/>
              <a:t>표준화의 이점</a:t>
            </a:r>
            <a:r>
              <a:rPr lang="en-US" altLang="ko-KR" dirty="0"/>
              <a:t> : </a:t>
            </a:r>
            <a:r>
              <a:rPr lang="ko-KR" altLang="en-US" dirty="0"/>
              <a:t>표준화로 인해 초기시장 형성 유리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           </a:t>
            </a:r>
            <a:r>
              <a:rPr lang="ko-KR" altLang="en-US" dirty="0"/>
              <a:t>국제적 경쟁력을 갖추어 시장 확대 가능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           </a:t>
            </a:r>
            <a:r>
              <a:rPr lang="ko-KR" altLang="en-US" dirty="0"/>
              <a:t>사용자로부터 신뢰성 확보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95595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910A2B"/>
      </a:dk2>
      <a:lt2>
        <a:srgbClr val="BD714D"/>
      </a:lt2>
      <a:accent1>
        <a:srgbClr val="E8D1C9"/>
      </a:accent1>
      <a:accent2>
        <a:srgbClr val="F5A4A3"/>
      </a:accent2>
      <a:accent3>
        <a:srgbClr val="D95E7A"/>
      </a:accent3>
      <a:accent4>
        <a:srgbClr val="5A3B87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601</Words>
  <Application>Microsoft Office PowerPoint</Application>
  <PresentationFormat>화면 슬라이드 쇼(4:3)</PresentationFormat>
  <Paragraphs>118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굴림</vt:lpstr>
      <vt:lpstr>함초롬바탕</vt:lpstr>
      <vt:lpstr>Wingdings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Compro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Administrator</dc:creator>
  <cp:lastModifiedBy>hwang inha</cp:lastModifiedBy>
  <cp:revision>24</cp:revision>
  <dcterms:created xsi:type="dcterms:W3CDTF">2015-11-17T15:15:40Z</dcterms:created>
  <dcterms:modified xsi:type="dcterms:W3CDTF">2019-05-30T05:37:47Z</dcterms:modified>
</cp:coreProperties>
</file>