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75" r:id="rId4"/>
    <p:sldId id="290" r:id="rId5"/>
    <p:sldId id="288" r:id="rId6"/>
    <p:sldId id="289" r:id="rId7"/>
    <p:sldId id="505" r:id="rId8"/>
    <p:sldId id="282" r:id="rId9"/>
    <p:sldId id="283" r:id="rId10"/>
    <p:sldId id="285" r:id="rId11"/>
    <p:sldId id="286" r:id="rId12"/>
    <p:sldId id="291" r:id="rId13"/>
    <p:sldId id="287" r:id="rId14"/>
    <p:sldId id="292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3E1"/>
    <a:srgbClr val="F3DED3"/>
    <a:srgbClr val="F3DDE1"/>
    <a:srgbClr val="EFB7BC"/>
    <a:srgbClr val="DDECF7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7" autoAdjust="0"/>
    <p:restoredTop sz="94660"/>
  </p:normalViewPr>
  <p:slideViewPr>
    <p:cSldViewPr snapToGrid="0">
      <p:cViewPr>
        <p:scale>
          <a:sx n="141" d="100"/>
          <a:sy n="141" d="100"/>
        </p:scale>
        <p:origin x="824" y="3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6701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6CF6A8-6AA6-4784-940D-F52BCA743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6"/>
          <a:stretch/>
        </p:blipFill>
        <p:spPr>
          <a:xfrm>
            <a:off x="11822603" y="6229350"/>
            <a:ext cx="313504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0.png"/><Relationship Id="rId21" Type="http://schemas.openxmlformats.org/officeDocument/2006/relationships/image" Target="../media/image175.png"/><Relationship Id="rId42" Type="http://schemas.openxmlformats.org/officeDocument/2006/relationships/image" Target="../media/image7.png"/><Relationship Id="rId47" Type="http://schemas.openxmlformats.org/officeDocument/2006/relationships/image" Target="../media/image202.png"/><Relationship Id="rId63" Type="http://schemas.openxmlformats.org/officeDocument/2006/relationships/image" Target="../media/image217.png"/><Relationship Id="rId68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0.png"/><Relationship Id="rId29" Type="http://schemas.openxmlformats.org/officeDocument/2006/relationships/image" Target="../media/image183.png"/><Relationship Id="rId11" Type="http://schemas.openxmlformats.org/officeDocument/2006/relationships/image" Target="../media/image165.png"/><Relationship Id="rId24" Type="http://schemas.openxmlformats.org/officeDocument/2006/relationships/image" Target="../media/image178.png"/><Relationship Id="rId32" Type="http://schemas.openxmlformats.org/officeDocument/2006/relationships/image" Target="../media/image6.png"/><Relationship Id="rId37" Type="http://schemas.openxmlformats.org/officeDocument/2006/relationships/image" Target="../media/image191.png"/><Relationship Id="rId40" Type="http://schemas.openxmlformats.org/officeDocument/2006/relationships/image" Target="../media/image194.png"/><Relationship Id="rId45" Type="http://schemas.openxmlformats.org/officeDocument/2006/relationships/image" Target="../media/image199.png"/><Relationship Id="rId53" Type="http://schemas.openxmlformats.org/officeDocument/2006/relationships/image" Target="../media/image8.png"/><Relationship Id="rId58" Type="http://schemas.openxmlformats.org/officeDocument/2006/relationships/image" Target="../media/image13.png"/><Relationship Id="rId66" Type="http://schemas.openxmlformats.org/officeDocument/2006/relationships/image" Target="../media/image220.png"/><Relationship Id="rId74" Type="http://schemas.openxmlformats.org/officeDocument/2006/relationships/image" Target="../media/image26.png"/><Relationship Id="rId5" Type="http://schemas.openxmlformats.org/officeDocument/2006/relationships/image" Target="../media/image159.png"/><Relationship Id="rId61" Type="http://schemas.openxmlformats.org/officeDocument/2006/relationships/image" Target="../media/image16.png"/><Relationship Id="rId19" Type="http://schemas.openxmlformats.org/officeDocument/2006/relationships/image" Target="../media/image173.png"/><Relationship Id="rId14" Type="http://schemas.openxmlformats.org/officeDocument/2006/relationships/image" Target="../media/image168.png"/><Relationship Id="rId22" Type="http://schemas.openxmlformats.org/officeDocument/2006/relationships/image" Target="../media/image176.png"/><Relationship Id="rId27" Type="http://schemas.openxmlformats.org/officeDocument/2006/relationships/image" Target="../media/image181.png"/><Relationship Id="rId30" Type="http://schemas.openxmlformats.org/officeDocument/2006/relationships/image" Target="../media/image184.png"/><Relationship Id="rId35" Type="http://schemas.openxmlformats.org/officeDocument/2006/relationships/image" Target="../media/image189.png"/><Relationship Id="rId43" Type="http://schemas.openxmlformats.org/officeDocument/2006/relationships/image" Target="../media/image197.png"/><Relationship Id="rId48" Type="http://schemas.openxmlformats.org/officeDocument/2006/relationships/image" Target="../media/image203.png"/><Relationship Id="rId56" Type="http://schemas.openxmlformats.org/officeDocument/2006/relationships/image" Target="../media/image11.png"/><Relationship Id="rId64" Type="http://schemas.openxmlformats.org/officeDocument/2006/relationships/image" Target="../media/image18.png"/><Relationship Id="rId69" Type="http://schemas.openxmlformats.org/officeDocument/2006/relationships/image" Target="../media/image22.png"/><Relationship Id="rId8" Type="http://schemas.openxmlformats.org/officeDocument/2006/relationships/image" Target="../media/image162.png"/><Relationship Id="rId51" Type="http://schemas.openxmlformats.org/officeDocument/2006/relationships/image" Target="../media/image206.png"/><Relationship Id="rId72" Type="http://schemas.openxmlformats.org/officeDocument/2006/relationships/image" Target="../media/image25.png"/><Relationship Id="rId3" Type="http://schemas.openxmlformats.org/officeDocument/2006/relationships/image" Target="../media/image157.png"/><Relationship Id="rId12" Type="http://schemas.openxmlformats.org/officeDocument/2006/relationships/image" Target="../media/image166.png"/><Relationship Id="rId17" Type="http://schemas.openxmlformats.org/officeDocument/2006/relationships/image" Target="../media/image171.png"/><Relationship Id="rId25" Type="http://schemas.openxmlformats.org/officeDocument/2006/relationships/image" Target="../media/image179.png"/><Relationship Id="rId33" Type="http://schemas.openxmlformats.org/officeDocument/2006/relationships/image" Target="../media/image187.png"/><Relationship Id="rId38" Type="http://schemas.openxmlformats.org/officeDocument/2006/relationships/image" Target="../media/image192.png"/><Relationship Id="rId46" Type="http://schemas.openxmlformats.org/officeDocument/2006/relationships/image" Target="../media/image201.png"/><Relationship Id="rId59" Type="http://schemas.openxmlformats.org/officeDocument/2006/relationships/image" Target="../media/image14.png"/><Relationship Id="rId67" Type="http://schemas.openxmlformats.org/officeDocument/2006/relationships/image" Target="../media/image20.png"/><Relationship Id="rId20" Type="http://schemas.openxmlformats.org/officeDocument/2006/relationships/image" Target="../media/image174.png"/><Relationship Id="rId41" Type="http://schemas.openxmlformats.org/officeDocument/2006/relationships/image" Target="../media/image195.png"/><Relationship Id="rId54" Type="http://schemas.openxmlformats.org/officeDocument/2006/relationships/image" Target="../media/image9.png"/><Relationship Id="rId62" Type="http://schemas.openxmlformats.org/officeDocument/2006/relationships/image" Target="../media/image17.png"/><Relationship Id="rId7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15" Type="http://schemas.openxmlformats.org/officeDocument/2006/relationships/image" Target="../media/image169.png"/><Relationship Id="rId23" Type="http://schemas.openxmlformats.org/officeDocument/2006/relationships/image" Target="../media/image177.png"/><Relationship Id="rId28" Type="http://schemas.openxmlformats.org/officeDocument/2006/relationships/image" Target="../media/image182.png"/><Relationship Id="rId36" Type="http://schemas.openxmlformats.org/officeDocument/2006/relationships/image" Target="../media/image190.png"/><Relationship Id="rId49" Type="http://schemas.openxmlformats.org/officeDocument/2006/relationships/image" Target="../media/image204.png"/><Relationship Id="rId57" Type="http://schemas.openxmlformats.org/officeDocument/2006/relationships/image" Target="../media/image12.png"/><Relationship Id="rId10" Type="http://schemas.openxmlformats.org/officeDocument/2006/relationships/image" Target="../media/image164.png"/><Relationship Id="rId31" Type="http://schemas.openxmlformats.org/officeDocument/2006/relationships/image" Target="../media/image5.png"/><Relationship Id="rId44" Type="http://schemas.openxmlformats.org/officeDocument/2006/relationships/image" Target="../media/image198.png"/><Relationship Id="rId52" Type="http://schemas.openxmlformats.org/officeDocument/2006/relationships/image" Target="../media/image207.png"/><Relationship Id="rId60" Type="http://schemas.openxmlformats.org/officeDocument/2006/relationships/image" Target="../media/image15.png"/><Relationship Id="rId65" Type="http://schemas.openxmlformats.org/officeDocument/2006/relationships/image" Target="../media/image19.png"/><Relationship Id="rId73" Type="http://schemas.openxmlformats.org/officeDocument/2006/relationships/image" Target="../media/image1790.png"/><Relationship Id="rId4" Type="http://schemas.openxmlformats.org/officeDocument/2006/relationships/image" Target="../media/image158.png"/><Relationship Id="rId9" Type="http://schemas.openxmlformats.org/officeDocument/2006/relationships/image" Target="../media/image163.png"/><Relationship Id="rId13" Type="http://schemas.openxmlformats.org/officeDocument/2006/relationships/image" Target="../media/image167.png"/><Relationship Id="rId18" Type="http://schemas.openxmlformats.org/officeDocument/2006/relationships/image" Target="../media/image172.png"/><Relationship Id="rId39" Type="http://schemas.openxmlformats.org/officeDocument/2006/relationships/image" Target="../media/image193.png"/><Relationship Id="rId34" Type="http://schemas.openxmlformats.org/officeDocument/2006/relationships/image" Target="../media/image188.png"/><Relationship Id="rId50" Type="http://schemas.openxmlformats.org/officeDocument/2006/relationships/image" Target="../media/image205.png"/><Relationship Id="rId55" Type="http://schemas.openxmlformats.org/officeDocument/2006/relationships/image" Target="../media/image10.png"/><Relationship Id="rId7" Type="http://schemas.openxmlformats.org/officeDocument/2006/relationships/image" Target="../media/image161.png"/><Relationship Id="rId7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Quantum neural distinguisher for S-PRESENT</a:t>
            </a:r>
            <a:br>
              <a:rPr lang="en-US" altLang="ko-KR" sz="3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3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</a:t>
            </a:r>
            <a:br>
              <a:rPr lang="en-US" altLang="ko-KR" sz="3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sz="3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암호연구회 실험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/>
              <a:t>/L4M10DJxt_s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9DDA4-2BA9-A877-8831-23620242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Epoch</a:t>
            </a:r>
            <a:r>
              <a:rPr kumimoji="1" lang="ko-KR" altLang="en-US" dirty="0"/>
              <a:t>별 취약 비트 </a:t>
            </a:r>
            <a:r>
              <a:rPr kumimoji="1" lang="en-US" altLang="ko-KR" dirty="0"/>
              <a:t>(</a:t>
            </a:r>
            <a:r>
              <a:rPr kumimoji="1" lang="ko-KR" altLang="en-US" dirty="0"/>
              <a:t>중첩</a:t>
            </a:r>
            <a:r>
              <a:rPr kumimoji="1" lang="en-US" altLang="ko-KR" dirty="0"/>
              <a:t>+</a:t>
            </a:r>
            <a:r>
              <a:rPr kumimoji="1" lang="ko-KR" altLang="en-US" dirty="0"/>
              <a:t>얽힘 있는 경우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표 30">
                <a:extLst>
                  <a:ext uri="{FF2B5EF4-FFF2-40B4-BE49-F238E27FC236}">
                    <a16:creationId xmlns:a16="http://schemas.microsoft.com/office/drawing/2014/main" id="{1E5DD815-BEC1-4BFC-5E39-585BFC522B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947584"/>
                  </p:ext>
                </p:extLst>
              </p:nvPr>
            </p:nvGraphicFramePr>
            <p:xfrm>
              <a:off x="999231" y="1044018"/>
              <a:ext cx="4830416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516">
                      <a:extLst>
                        <a:ext uri="{9D8B030D-6E8A-4147-A177-3AD203B41FA5}">
                          <a16:colId xmlns:a16="http://schemas.microsoft.com/office/drawing/2014/main" val="2852470890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932245260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785722807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490394123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1482308344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3362047323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952089760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518405510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3737015773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585970034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641282932"/>
                        </a:ext>
                      </a:extLst>
                    </a:gridCol>
                  </a:tblGrid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000534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942565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7323624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149709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070103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78585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rgbClr val="F3E3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3144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표 30">
                <a:extLst>
                  <a:ext uri="{FF2B5EF4-FFF2-40B4-BE49-F238E27FC236}">
                    <a16:creationId xmlns:a16="http://schemas.microsoft.com/office/drawing/2014/main" id="{1E5DD815-BEC1-4BFC-5E39-585BFC522B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0947584"/>
                  </p:ext>
                </p:extLst>
              </p:nvPr>
            </p:nvGraphicFramePr>
            <p:xfrm>
              <a:off x="999231" y="1044018"/>
              <a:ext cx="4830416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516">
                      <a:extLst>
                        <a:ext uri="{9D8B030D-6E8A-4147-A177-3AD203B41FA5}">
                          <a16:colId xmlns:a16="http://schemas.microsoft.com/office/drawing/2014/main" val="2852470890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932245260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785722807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490394123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1482308344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3362047323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952089760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518405510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3737015773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585970034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64128293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47059" t="-3448" r="-882353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54545" t="-3448" r="-80909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54545" t="-3448" r="-70909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54545" t="-3448" r="-60909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38235" t="-3448" r="-491176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57576" t="-3448" r="-40606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57576" t="-3448" r="-30606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857576" t="-3448" r="-20606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29412" t="-3448" r="-100000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60606" t="-3448" r="-3030" b="-6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000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41" t="-103448" r="-681633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94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41" t="-203448" r="-681633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73236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41" t="-314286" r="-681633" b="-3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1497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41" t="-400000" r="-681633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0701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41" t="-500000" r="-681633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785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41" t="-600000" r="-68163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rgbClr val="F3E3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3144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2" name="그룹 31">
            <a:extLst>
              <a:ext uri="{FF2B5EF4-FFF2-40B4-BE49-F238E27FC236}">
                <a16:creationId xmlns:a16="http://schemas.microsoft.com/office/drawing/2014/main" id="{A8EDDE76-B3D0-348B-377E-5E3C3C856B48}"/>
              </a:ext>
            </a:extLst>
          </p:cNvPr>
          <p:cNvGrpSpPr/>
          <p:nvPr/>
        </p:nvGrpSpPr>
        <p:grpSpPr>
          <a:xfrm>
            <a:off x="6738244" y="3785338"/>
            <a:ext cx="5074573" cy="1342624"/>
            <a:chOff x="6548121" y="3919688"/>
            <a:chExt cx="5074573" cy="1342624"/>
          </a:xfrm>
        </p:grpSpPr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07438BA2-6F59-EC89-757D-6F16F386D887}"/>
                </a:ext>
              </a:extLst>
            </p:cNvPr>
            <p:cNvSpPr/>
            <p:nvPr/>
          </p:nvSpPr>
          <p:spPr>
            <a:xfrm>
              <a:off x="6548121" y="3919688"/>
              <a:ext cx="4830416" cy="1342624"/>
            </a:xfrm>
            <a:prstGeom prst="roundRect">
              <a:avLst>
                <a:gd name="adj" fmla="val 61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    </a:t>
              </a:r>
              <a:endParaRPr kumimoji="1"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633BBB-9E64-9D47-CB3C-91CA0EA107BC}"/>
                </a:ext>
              </a:extLst>
            </p:cNvPr>
            <p:cNvSpPr txBox="1"/>
            <p:nvPr/>
          </p:nvSpPr>
          <p:spPr>
            <a:xfrm>
              <a:off x="6677326" y="4201010"/>
              <a:ext cx="494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일 후 완료 됨</a:t>
              </a:r>
              <a:endPara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FA9E512-0ED4-9737-5F52-05D9787E5312}"/>
              </a:ext>
            </a:extLst>
          </p:cNvPr>
          <p:cNvGrpSpPr/>
          <p:nvPr/>
        </p:nvGrpSpPr>
        <p:grpSpPr>
          <a:xfrm>
            <a:off x="1943023" y="5127961"/>
            <a:ext cx="8686199" cy="1613176"/>
            <a:chOff x="1720158" y="5444761"/>
            <a:chExt cx="8686199" cy="1613176"/>
          </a:xfrm>
        </p:grpSpPr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E4FEBF2-7134-276C-6A6A-9B2A1C9A4046}"/>
                </a:ext>
              </a:extLst>
            </p:cNvPr>
            <p:cNvSpPr/>
            <p:nvPr/>
          </p:nvSpPr>
          <p:spPr>
            <a:xfrm>
              <a:off x="1720158" y="5583276"/>
              <a:ext cx="8686199" cy="1474661"/>
            </a:xfrm>
            <a:prstGeom prst="roundRect">
              <a:avLst>
                <a:gd name="adj" fmla="val 61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3178B6-D902-3AB8-D1AF-D24F9D24B404}"/>
                </a:ext>
              </a:extLst>
            </p:cNvPr>
            <p:cNvSpPr txBox="1"/>
            <p:nvPr/>
          </p:nvSpPr>
          <p:spPr>
            <a:xfrm>
              <a:off x="2000816" y="5730631"/>
              <a:ext cx="8144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…</a:t>
              </a:r>
              <a:endPara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42" name="아래쪽 화살표[D] 41">
              <a:extLst>
                <a:ext uri="{FF2B5EF4-FFF2-40B4-BE49-F238E27FC236}">
                  <a16:creationId xmlns:a16="http://schemas.microsoft.com/office/drawing/2014/main" id="{BC2C205B-FE2D-6126-1278-53718611997A}"/>
                </a:ext>
              </a:extLst>
            </p:cNvPr>
            <p:cNvSpPr/>
            <p:nvPr/>
          </p:nvSpPr>
          <p:spPr>
            <a:xfrm>
              <a:off x="5883681" y="5444761"/>
              <a:ext cx="347870" cy="28081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17E45C1-7138-B599-6E0E-5A83C2CD40EB}"/>
              </a:ext>
            </a:extLst>
          </p:cNvPr>
          <p:cNvSpPr/>
          <p:nvPr/>
        </p:nvSpPr>
        <p:spPr>
          <a:xfrm>
            <a:off x="6867449" y="3678446"/>
            <a:ext cx="4505452" cy="373074"/>
          </a:xfrm>
          <a:prstGeom prst="roundRect">
            <a:avLst>
              <a:gd name="adj" fmla="val 18927"/>
            </a:avLst>
          </a:prstGeom>
          <a:solidFill>
            <a:srgbClr val="F3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C00000"/>
                </a:solidFill>
                <a:latin typeface="Georgia" panose="02040502050405020303" pitchFamily="18" charset="0"/>
              </a:rPr>
              <a:t>Quantum</a:t>
            </a:r>
            <a:r>
              <a:rPr kumimoji="1" lang="en-US" altLang="ko-KR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kumimoji="1" lang="en-US" altLang="ko-KR" dirty="0">
                <a:solidFill>
                  <a:srgbClr val="C00000"/>
                </a:solidFill>
                <a:latin typeface="Georgia" panose="02040502050405020303" pitchFamily="18" charset="0"/>
              </a:rPr>
              <a:t>NN </a:t>
            </a:r>
            <a:r>
              <a:rPr kumimoji="1" lang="en-US" altLang="ko-KR" sz="1600" dirty="0">
                <a:solidFill>
                  <a:srgbClr val="C00000"/>
                </a:solidFill>
                <a:latin typeface="Georgia" panose="02040502050405020303" pitchFamily="18" charset="0"/>
              </a:rPr>
              <a:t>(</a:t>
            </a:r>
            <a:r>
              <a:rPr kumimoji="1" lang="en-US" altLang="ko-KR" sz="1600" dirty="0">
                <a:solidFill>
                  <a:srgbClr val="C00000"/>
                </a:solidFill>
                <a:latin typeface="Georgia" panose="02040502050405020303" pitchFamily="18" charset="0"/>
                <a:ea typeface="Apple SD Gothic Neo" panose="02000300000000000000" pitchFamily="2" charset="-127"/>
              </a:rPr>
              <a:t>Entanglement + Superposition</a:t>
            </a:r>
            <a:r>
              <a:rPr kumimoji="1" lang="en-US" altLang="ko-KR" sz="1600" dirty="0">
                <a:solidFill>
                  <a:srgbClr val="C00000"/>
                </a:solidFill>
                <a:latin typeface="Georgia" panose="02040502050405020303" pitchFamily="18" charset="0"/>
              </a:rPr>
              <a:t>)</a:t>
            </a:r>
            <a:endParaRPr kumimoji="1" lang="ko-KR" alt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4" name="표 4">
                <a:extLst>
                  <a:ext uri="{FF2B5EF4-FFF2-40B4-BE49-F238E27FC236}">
                    <a16:creationId xmlns:a16="http://schemas.microsoft.com/office/drawing/2014/main" id="{40AB01D1-D5A6-8AF2-D1AF-F6E9A533EC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651046"/>
                  </p:ext>
                </p:extLst>
              </p:nvPr>
            </p:nvGraphicFramePr>
            <p:xfrm>
              <a:off x="6738244" y="1044018"/>
              <a:ext cx="4830419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889">
                      <a:extLst>
                        <a:ext uri="{9D8B030D-6E8A-4147-A177-3AD203B41FA5}">
                          <a16:colId xmlns:a16="http://schemas.microsoft.com/office/drawing/2014/main" val="285247089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93224526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785722807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49039412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1482308344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336204732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95208976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51840551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373701577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585970034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641282932"/>
                        </a:ext>
                      </a:extLst>
                    </a:gridCol>
                  </a:tblGrid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000534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2942565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7323624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2149709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6070103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78585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1450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4" name="표 4">
                <a:extLst>
                  <a:ext uri="{FF2B5EF4-FFF2-40B4-BE49-F238E27FC236}">
                    <a16:creationId xmlns:a16="http://schemas.microsoft.com/office/drawing/2014/main" id="{40AB01D1-D5A6-8AF2-D1AF-F6E9A533EC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651046"/>
                  </p:ext>
                </p:extLst>
              </p:nvPr>
            </p:nvGraphicFramePr>
            <p:xfrm>
              <a:off x="6738244" y="1044018"/>
              <a:ext cx="4830419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889">
                      <a:extLst>
                        <a:ext uri="{9D8B030D-6E8A-4147-A177-3AD203B41FA5}">
                          <a16:colId xmlns:a16="http://schemas.microsoft.com/office/drawing/2014/main" val="285247089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93224526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785722807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49039412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1482308344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336204732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95208976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51840551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373701577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585970034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64128293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51515" t="-3448" r="-912121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44118" t="-3448" r="-785294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4545" t="-3448" r="-709091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4545" t="-3448" r="-609091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54545" t="-3448" r="-509091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54545" t="-3448" r="-409091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54545" t="-3448" r="-309091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29412" t="-3448" r="-200000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57576" t="-3448" r="-106061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57576" t="-3448" r="-6061" b="-6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000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103448" r="-681633" b="-5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294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203448" r="-681633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73236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314286" r="-681633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21497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400000" r="-68163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60701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500000" r="-6816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785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600000" r="-68163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14500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1419669A-8291-9671-534F-2DA14ECC31E9}"/>
              </a:ext>
            </a:extLst>
          </p:cNvPr>
          <p:cNvSpPr/>
          <p:nvPr/>
        </p:nvSpPr>
        <p:spPr>
          <a:xfrm>
            <a:off x="379183" y="3785338"/>
            <a:ext cx="5459587" cy="1342623"/>
          </a:xfrm>
          <a:prstGeom prst="roundRect">
            <a:avLst>
              <a:gd name="adj" fmla="val 619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569AB24-95D6-5FED-A52D-598A3CEE308F}"/>
              </a:ext>
            </a:extLst>
          </p:cNvPr>
          <p:cNvSpPr txBox="1"/>
          <p:nvPr/>
        </p:nvSpPr>
        <p:spPr>
          <a:xfrm>
            <a:off x="501463" y="4066660"/>
            <a:ext cx="57062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 every epoch, 4,7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안전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 every epoch, 6,9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취약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 35 epoch,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4,5,7,8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안전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6, 9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취약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 100 epoch,</a:t>
            </a:r>
            <a:r>
              <a:rPr kumimoji="1" lang="en-US" altLang="ko-KR" sz="1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5, 8</a:t>
            </a:r>
            <a:r>
              <a:rPr kumimoji="1" lang="ko-KR" altLang="en-US" sz="1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안전 비트 탈락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en-US" altLang="ko-KR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</a:t>
            </a:r>
            <a:r>
              <a:rPr kumimoji="1" lang="ko-KR" altLang="en-US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kumimoji="1" lang="en-US" altLang="ko-KR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취약</a:t>
            </a:r>
            <a:r>
              <a:rPr kumimoji="1" lang="en-US" altLang="ko-KR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비트로 검출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DFED5348-2ABA-F34A-CEB5-79E49988080D}"/>
              </a:ext>
            </a:extLst>
          </p:cNvPr>
          <p:cNvSpPr/>
          <p:nvPr/>
        </p:nvSpPr>
        <p:spPr>
          <a:xfrm>
            <a:off x="508392" y="3678446"/>
            <a:ext cx="1675674" cy="373074"/>
          </a:xfrm>
          <a:prstGeom prst="roundRect">
            <a:avLst>
              <a:gd name="adj" fmla="val 1892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0070C0"/>
                </a:solidFill>
                <a:latin typeface="Georgia" panose="02040502050405020303" pitchFamily="18" charset="0"/>
              </a:rPr>
              <a:t>Classical NN</a:t>
            </a:r>
            <a:endParaRPr kumimoji="1" lang="ko-KR" altLang="en-US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87FC86-65AE-3243-F98B-9F67A7F5F2AA}"/>
              </a:ext>
            </a:extLst>
          </p:cNvPr>
          <p:cNvSpPr txBox="1"/>
          <p:nvPr/>
        </p:nvSpPr>
        <p:spPr>
          <a:xfrm>
            <a:off x="896294" y="1187122"/>
            <a:ext cx="6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>
                <a:latin typeface="Georgia" panose="02040502050405020303" pitchFamily="18" charset="0"/>
              </a:rPr>
              <a:t>Epoch</a:t>
            </a:r>
            <a:endParaRPr kumimoji="1" lang="ko-KR" altLang="en-US" sz="1050" dirty="0">
              <a:latin typeface="Georgia" panose="02040502050405020303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D5E92D-6047-57EE-2DB6-02BDB857F949}"/>
              </a:ext>
            </a:extLst>
          </p:cNvPr>
          <p:cNvSpPr txBox="1"/>
          <p:nvPr/>
        </p:nvSpPr>
        <p:spPr>
          <a:xfrm>
            <a:off x="1131688" y="1035306"/>
            <a:ext cx="6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>
                <a:latin typeface="Georgia" panose="02040502050405020303" pitchFamily="18" charset="0"/>
              </a:rPr>
              <a:t>Bit</a:t>
            </a:r>
            <a:endParaRPr kumimoji="1" lang="ko-KR" altLang="en-US" sz="1050" dirty="0">
              <a:latin typeface="Georgia" panose="02040502050405020303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5B8C2C-6C1F-E61F-CD7A-D487ED49B1BA}"/>
              </a:ext>
            </a:extLst>
          </p:cNvPr>
          <p:cNvSpPr txBox="1"/>
          <p:nvPr/>
        </p:nvSpPr>
        <p:spPr>
          <a:xfrm>
            <a:off x="6683218" y="1187122"/>
            <a:ext cx="567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>
                <a:latin typeface="Georgia" panose="02040502050405020303" pitchFamily="18" charset="0"/>
              </a:rPr>
              <a:t>Epoch</a:t>
            </a:r>
            <a:endParaRPr kumimoji="1" lang="ko-KR" altLang="en-US" sz="1050" dirty="0">
              <a:latin typeface="Georgia" panose="02040502050405020303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BADA48-44C5-50D8-C75D-34718E2D893F}"/>
              </a:ext>
            </a:extLst>
          </p:cNvPr>
          <p:cNvSpPr txBox="1"/>
          <p:nvPr/>
        </p:nvSpPr>
        <p:spPr>
          <a:xfrm>
            <a:off x="7019365" y="1035306"/>
            <a:ext cx="36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>
                <a:latin typeface="Georgia" panose="02040502050405020303" pitchFamily="18" charset="0"/>
              </a:rPr>
              <a:t>Bit</a:t>
            </a:r>
            <a:endParaRPr kumimoji="1" lang="ko-KR" altLang="en-US" sz="1050" dirty="0">
              <a:latin typeface="Georgia" panose="02040502050405020303" pitchFamily="18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3EA58A3-C808-33BD-CCEF-CDB9732B2AE1}"/>
              </a:ext>
            </a:extLst>
          </p:cNvPr>
          <p:cNvSpPr/>
          <p:nvPr/>
        </p:nvSpPr>
        <p:spPr>
          <a:xfrm>
            <a:off x="-182880" y="-134754"/>
            <a:ext cx="12676472" cy="711307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02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9DDA4-2BA9-A877-8831-23620242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Epoch</a:t>
            </a:r>
            <a:r>
              <a:rPr kumimoji="1" lang="ko-KR" altLang="en-US" dirty="0"/>
              <a:t>별 취약 비트 </a:t>
            </a:r>
            <a:r>
              <a:rPr kumimoji="1" lang="en-US" altLang="ko-KR" dirty="0"/>
              <a:t>(</a:t>
            </a:r>
            <a:r>
              <a:rPr kumimoji="1" lang="ko-KR" altLang="en-US" dirty="0"/>
              <a:t>얽힘 </a:t>
            </a:r>
            <a:r>
              <a:rPr kumimoji="1" lang="en-US" altLang="ko-KR" dirty="0"/>
              <a:t>vs </a:t>
            </a:r>
            <a:r>
              <a:rPr kumimoji="1" lang="ko-KR" altLang="en-US" dirty="0"/>
              <a:t>중첩</a:t>
            </a:r>
            <a:r>
              <a:rPr kumimoji="1" lang="en-US" altLang="ko-KR" dirty="0"/>
              <a:t>+</a:t>
            </a:r>
            <a:r>
              <a:rPr kumimoji="1" lang="ko-KR" altLang="en-US" dirty="0"/>
              <a:t>얽힘 있는 경우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FAC7F52-821F-14BC-33E6-CEA268092F20}"/>
              </a:ext>
            </a:extLst>
          </p:cNvPr>
          <p:cNvGrpSpPr/>
          <p:nvPr/>
        </p:nvGrpSpPr>
        <p:grpSpPr>
          <a:xfrm>
            <a:off x="6738244" y="3785338"/>
            <a:ext cx="5074573" cy="1342624"/>
            <a:chOff x="6548121" y="3919688"/>
            <a:chExt cx="5074573" cy="1342624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08D5336C-D98D-263C-AACF-971525FD6C68}"/>
                </a:ext>
              </a:extLst>
            </p:cNvPr>
            <p:cNvSpPr/>
            <p:nvPr/>
          </p:nvSpPr>
          <p:spPr>
            <a:xfrm>
              <a:off x="6548121" y="3919688"/>
              <a:ext cx="4830416" cy="1342624"/>
            </a:xfrm>
            <a:prstGeom prst="roundRect">
              <a:avLst>
                <a:gd name="adj" fmla="val 61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    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357489-F6BA-40FA-6986-9F15EB174597}"/>
                </a:ext>
              </a:extLst>
            </p:cNvPr>
            <p:cNvSpPr txBox="1"/>
            <p:nvPr/>
          </p:nvSpPr>
          <p:spPr>
            <a:xfrm>
              <a:off x="6677326" y="4201010"/>
              <a:ext cx="49453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일 후 완료 됨</a:t>
              </a:r>
              <a:endPara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0FB88BF-5870-8B8B-1919-AE9D48815D0A}"/>
              </a:ext>
            </a:extLst>
          </p:cNvPr>
          <p:cNvSpPr/>
          <p:nvPr/>
        </p:nvSpPr>
        <p:spPr>
          <a:xfrm>
            <a:off x="6867449" y="3678446"/>
            <a:ext cx="4505452" cy="373074"/>
          </a:xfrm>
          <a:prstGeom prst="roundRect">
            <a:avLst>
              <a:gd name="adj" fmla="val 18927"/>
            </a:avLst>
          </a:prstGeom>
          <a:solidFill>
            <a:srgbClr val="F3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C00000"/>
                </a:solidFill>
                <a:latin typeface="Georgia" panose="02040502050405020303" pitchFamily="18" charset="0"/>
              </a:rPr>
              <a:t>Quantum</a:t>
            </a:r>
            <a:r>
              <a:rPr kumimoji="1" lang="en-US" altLang="ko-KR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kumimoji="1" lang="en-US" altLang="ko-KR" dirty="0">
                <a:solidFill>
                  <a:srgbClr val="C00000"/>
                </a:solidFill>
                <a:latin typeface="Georgia" panose="02040502050405020303" pitchFamily="18" charset="0"/>
              </a:rPr>
              <a:t>NN </a:t>
            </a:r>
            <a:r>
              <a:rPr kumimoji="1" lang="en-US" altLang="ko-KR" sz="1600" dirty="0">
                <a:solidFill>
                  <a:srgbClr val="C00000"/>
                </a:solidFill>
                <a:latin typeface="Georgia" panose="02040502050405020303" pitchFamily="18" charset="0"/>
              </a:rPr>
              <a:t>(</a:t>
            </a:r>
            <a:r>
              <a:rPr kumimoji="1" lang="en-US" altLang="ko-KR" sz="1600" dirty="0">
                <a:solidFill>
                  <a:srgbClr val="C00000"/>
                </a:solidFill>
                <a:latin typeface="Georgia" panose="02040502050405020303" pitchFamily="18" charset="0"/>
                <a:ea typeface="Apple SD Gothic Neo" panose="02000300000000000000" pitchFamily="2" charset="-127"/>
              </a:rPr>
              <a:t>Entanglement + Superposition</a:t>
            </a:r>
            <a:r>
              <a:rPr kumimoji="1" lang="en-US" altLang="ko-KR" sz="1600" dirty="0">
                <a:solidFill>
                  <a:srgbClr val="C00000"/>
                </a:solidFill>
                <a:latin typeface="Georgia" panose="02040502050405020303" pitchFamily="18" charset="0"/>
              </a:rPr>
              <a:t>)</a:t>
            </a:r>
            <a:endParaRPr kumimoji="1" lang="ko-KR" alt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DAE5699D-603C-4777-20F4-66B4D4085986}"/>
              </a:ext>
            </a:extLst>
          </p:cNvPr>
          <p:cNvSpPr/>
          <p:nvPr/>
        </p:nvSpPr>
        <p:spPr>
          <a:xfrm>
            <a:off x="709349" y="3785338"/>
            <a:ext cx="4830416" cy="1342624"/>
          </a:xfrm>
          <a:prstGeom prst="roundRect">
            <a:avLst>
              <a:gd name="adj" fmla="val 619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    </a:t>
            </a:r>
            <a:endParaRPr kumimoji="1"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24C50A-D22F-B662-4368-D602E604A391}"/>
              </a:ext>
            </a:extLst>
          </p:cNvPr>
          <p:cNvSpPr txBox="1"/>
          <p:nvPr/>
        </p:nvSpPr>
        <p:spPr>
          <a:xfrm>
            <a:off x="838554" y="4066660"/>
            <a:ext cx="4945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 every epoch, 4,5,7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안전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 every epoch, 6, 9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취약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 30 epoch,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</a:t>
            </a:r>
            <a:r>
              <a:rPr kumimoji="1" lang="ko-KR" altLang="en-US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kumimoji="1" lang="en-US" altLang="ko-KR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취약 비트로 검출</a:t>
            </a:r>
            <a:endParaRPr kumimoji="1" lang="en-US" altLang="ko-KR" sz="1600" b="1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 35 epoch, </a:t>
            </a:r>
            <a:r>
              <a:rPr kumimoji="1" lang="en-US" altLang="ko-KR" sz="1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</a:t>
            </a:r>
            <a:r>
              <a:rPr kumimoji="1" lang="ko-KR" altLang="en-US" sz="1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 안전 비트 탈락</a:t>
            </a:r>
            <a:endParaRPr kumimoji="1" lang="en-US" altLang="ko-KR" sz="1600" b="1" dirty="0">
              <a:solidFill>
                <a:srgbClr val="00206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6FE4E5E5-7BE8-7198-EF3B-C60F3262C5D1}"/>
              </a:ext>
            </a:extLst>
          </p:cNvPr>
          <p:cNvSpPr/>
          <p:nvPr/>
        </p:nvSpPr>
        <p:spPr>
          <a:xfrm>
            <a:off x="838553" y="3678446"/>
            <a:ext cx="3801445" cy="373074"/>
          </a:xfrm>
          <a:prstGeom prst="roundRect">
            <a:avLst>
              <a:gd name="adj" fmla="val 18927"/>
            </a:avLst>
          </a:prstGeom>
          <a:solidFill>
            <a:srgbClr val="F3E3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C00000"/>
                </a:solidFill>
                <a:latin typeface="Georgia" panose="02040502050405020303" pitchFamily="18" charset="0"/>
              </a:rPr>
              <a:t>Quantum</a:t>
            </a:r>
            <a:r>
              <a:rPr kumimoji="1" lang="en-US" altLang="ko-KR" dirty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kumimoji="1" lang="en-US" altLang="ko-KR" dirty="0">
                <a:solidFill>
                  <a:srgbClr val="C00000"/>
                </a:solidFill>
                <a:latin typeface="Georgia" panose="02040502050405020303" pitchFamily="18" charset="0"/>
              </a:rPr>
              <a:t>NN </a:t>
            </a:r>
            <a:r>
              <a:rPr kumimoji="1" lang="en-US" altLang="ko-KR" sz="1600" dirty="0">
                <a:solidFill>
                  <a:srgbClr val="C00000"/>
                </a:solidFill>
                <a:latin typeface="Georgia" panose="02040502050405020303" pitchFamily="18" charset="0"/>
              </a:rPr>
              <a:t>(Only entanglement) </a:t>
            </a:r>
            <a:endParaRPr kumimoji="1" lang="ko-KR" altLang="en-US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표 4">
                <a:extLst>
                  <a:ext uri="{FF2B5EF4-FFF2-40B4-BE49-F238E27FC236}">
                    <a16:creationId xmlns:a16="http://schemas.microsoft.com/office/drawing/2014/main" id="{61597245-7E21-2FA6-A5B1-6A7E19A5AC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97939"/>
                  </p:ext>
                </p:extLst>
              </p:nvPr>
            </p:nvGraphicFramePr>
            <p:xfrm>
              <a:off x="6738244" y="1044018"/>
              <a:ext cx="4830419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889">
                      <a:extLst>
                        <a:ext uri="{9D8B030D-6E8A-4147-A177-3AD203B41FA5}">
                          <a16:colId xmlns:a16="http://schemas.microsoft.com/office/drawing/2014/main" val="285247089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93224526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785722807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49039412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1482308344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336204732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95208976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51840551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373701577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585970034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641282932"/>
                        </a:ext>
                      </a:extLst>
                    </a:gridCol>
                  </a:tblGrid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000534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2942565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7323624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2149709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6070103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78585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1450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" name="표 4">
                <a:extLst>
                  <a:ext uri="{FF2B5EF4-FFF2-40B4-BE49-F238E27FC236}">
                    <a16:creationId xmlns:a16="http://schemas.microsoft.com/office/drawing/2014/main" id="{61597245-7E21-2FA6-A5B1-6A7E19A5AC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297939"/>
                  </p:ext>
                </p:extLst>
              </p:nvPr>
            </p:nvGraphicFramePr>
            <p:xfrm>
              <a:off x="6738244" y="1044018"/>
              <a:ext cx="4830419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889">
                      <a:extLst>
                        <a:ext uri="{9D8B030D-6E8A-4147-A177-3AD203B41FA5}">
                          <a16:colId xmlns:a16="http://schemas.microsoft.com/office/drawing/2014/main" val="285247089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93224526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785722807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49039412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1482308344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336204732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95208976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51840551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373701577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585970034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64128293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3448" r="-912121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44118" t="-3448" r="-785294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54545" t="-3448" r="-709091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54545" t="-3448" r="-609091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54545" t="-3448" r="-509091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54545" t="-3448" r="-409091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54545" t="-3448" r="-309091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829412" t="-3448" r="-200000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57576" t="-3448" r="-106061" b="-6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57576" t="-3448" r="-6061" b="-6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000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41" t="-103448" r="-681633" b="-5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294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41" t="-203448" r="-681633" b="-4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73236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41" t="-314286" r="-681633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21497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41" t="-400000" r="-68163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60701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41" t="-500000" r="-681633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785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41" t="-600000" r="-681633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14500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398DEEA-CD67-677C-C6A5-1D2EAFCF912B}"/>
              </a:ext>
            </a:extLst>
          </p:cNvPr>
          <p:cNvSpPr txBox="1"/>
          <p:nvPr/>
        </p:nvSpPr>
        <p:spPr>
          <a:xfrm>
            <a:off x="6683218" y="1187122"/>
            <a:ext cx="567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>
                <a:latin typeface="Georgia" panose="02040502050405020303" pitchFamily="18" charset="0"/>
              </a:rPr>
              <a:t>Epoch</a:t>
            </a:r>
            <a:endParaRPr kumimoji="1" lang="ko-KR" altLang="en-US" sz="1050" dirty="0"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235136-F11F-EB91-D9BA-FBC1B4B9CC46}"/>
              </a:ext>
            </a:extLst>
          </p:cNvPr>
          <p:cNvSpPr txBox="1"/>
          <p:nvPr/>
        </p:nvSpPr>
        <p:spPr>
          <a:xfrm>
            <a:off x="7019365" y="1035306"/>
            <a:ext cx="36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>
                <a:latin typeface="Georgia" panose="02040502050405020303" pitchFamily="18" charset="0"/>
              </a:rPr>
              <a:t>Bit</a:t>
            </a:r>
            <a:endParaRPr kumimoji="1" lang="ko-KR" altLang="en-US" sz="105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" name="표 4">
                <a:extLst>
                  <a:ext uri="{FF2B5EF4-FFF2-40B4-BE49-F238E27FC236}">
                    <a16:creationId xmlns:a16="http://schemas.microsoft.com/office/drawing/2014/main" id="{04522FA5-7475-0BD5-45C3-0F13795031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933596"/>
                  </p:ext>
                </p:extLst>
              </p:nvPr>
            </p:nvGraphicFramePr>
            <p:xfrm>
              <a:off x="709349" y="1044018"/>
              <a:ext cx="4830419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889">
                      <a:extLst>
                        <a:ext uri="{9D8B030D-6E8A-4147-A177-3AD203B41FA5}">
                          <a16:colId xmlns:a16="http://schemas.microsoft.com/office/drawing/2014/main" val="285247089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93224526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785722807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49039412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1482308344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336204732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95208976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51840551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373701577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585970034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641282932"/>
                        </a:ext>
                      </a:extLst>
                    </a:gridCol>
                  </a:tblGrid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000534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942565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7323624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149709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070103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rgbClr val="EFB7BC">
                            <a:alpha val="2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78585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+mn-ea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rgbClr val="F3E3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1450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0" name="표 4">
                <a:extLst>
                  <a:ext uri="{FF2B5EF4-FFF2-40B4-BE49-F238E27FC236}">
                    <a16:creationId xmlns:a16="http://schemas.microsoft.com/office/drawing/2014/main" id="{04522FA5-7475-0BD5-45C3-0F13795031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3933596"/>
                  </p:ext>
                </p:extLst>
              </p:nvPr>
            </p:nvGraphicFramePr>
            <p:xfrm>
              <a:off x="709349" y="1044018"/>
              <a:ext cx="4830419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889">
                      <a:extLst>
                        <a:ext uri="{9D8B030D-6E8A-4147-A177-3AD203B41FA5}">
                          <a16:colId xmlns:a16="http://schemas.microsoft.com/office/drawing/2014/main" val="285247089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93224526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785722807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49039412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1482308344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336204732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95208976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51840551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373701577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585970034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64128293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44118" t="-3448" r="-882353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1515" t="-3448" r="-80909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1515" t="-3448" r="-70909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1515" t="-3448" r="-60909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35294" t="-3448" r="-491176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54545" t="-3448" r="-40606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54545" t="-3448" r="-30606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54545" t="-3448" r="-20606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26471" t="-3448" r="-100000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57576" t="-3448" r="-3030" b="-6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000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03448" r="-681633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94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03448" r="-681633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73236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14286" r="-681633" b="-3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1497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00000" r="-681633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0701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500000" r="-681633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rgbClr val="EFB7BC">
                            <a:alpha val="2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785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600000" r="-68163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+mn-ea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rgbClr val="F3E3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14500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A4D8F55-8974-D841-2BA8-93578A182314}"/>
              </a:ext>
            </a:extLst>
          </p:cNvPr>
          <p:cNvSpPr txBox="1"/>
          <p:nvPr/>
        </p:nvSpPr>
        <p:spPr>
          <a:xfrm>
            <a:off x="654323" y="1187122"/>
            <a:ext cx="567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>
                <a:latin typeface="Georgia" panose="02040502050405020303" pitchFamily="18" charset="0"/>
              </a:rPr>
              <a:t>Epoch</a:t>
            </a:r>
            <a:endParaRPr kumimoji="1" lang="ko-KR" altLang="en-US" sz="1050" dirty="0">
              <a:latin typeface="Georgia" panose="02040502050405020303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A36D9B-5B9E-6E84-C835-975E56005383}"/>
              </a:ext>
            </a:extLst>
          </p:cNvPr>
          <p:cNvSpPr txBox="1"/>
          <p:nvPr/>
        </p:nvSpPr>
        <p:spPr>
          <a:xfrm>
            <a:off x="990470" y="1035306"/>
            <a:ext cx="36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>
                <a:latin typeface="Georgia" panose="02040502050405020303" pitchFamily="18" charset="0"/>
              </a:rPr>
              <a:t>Bit</a:t>
            </a:r>
            <a:endParaRPr kumimoji="1" lang="ko-KR" altLang="en-US" sz="1050" dirty="0">
              <a:latin typeface="Georgia" panose="02040502050405020303" pitchFamily="18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4DE9DFC-DC77-E6D7-EC24-3E9EA80FAB74}"/>
              </a:ext>
            </a:extLst>
          </p:cNvPr>
          <p:cNvGrpSpPr/>
          <p:nvPr/>
        </p:nvGrpSpPr>
        <p:grpSpPr>
          <a:xfrm>
            <a:off x="1943023" y="5127961"/>
            <a:ext cx="8686199" cy="1613176"/>
            <a:chOff x="1720158" y="5444761"/>
            <a:chExt cx="8686199" cy="1613176"/>
          </a:xfrm>
        </p:grpSpPr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14F90265-B7AE-024E-3C47-AEC2794B6331}"/>
                </a:ext>
              </a:extLst>
            </p:cNvPr>
            <p:cNvSpPr/>
            <p:nvPr/>
          </p:nvSpPr>
          <p:spPr>
            <a:xfrm>
              <a:off x="1720158" y="5583276"/>
              <a:ext cx="8686199" cy="1474661"/>
            </a:xfrm>
            <a:prstGeom prst="roundRect">
              <a:avLst>
                <a:gd name="adj" fmla="val 61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A4C81F-188D-1773-A5AE-1D6F47061F42}"/>
                </a:ext>
              </a:extLst>
            </p:cNvPr>
            <p:cNvSpPr txBox="1"/>
            <p:nvPr/>
          </p:nvSpPr>
          <p:spPr>
            <a:xfrm>
              <a:off x="2000816" y="5730631"/>
              <a:ext cx="8144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…</a:t>
              </a:r>
              <a:endPara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6" name="아래쪽 화살표[D] 35">
              <a:extLst>
                <a:ext uri="{FF2B5EF4-FFF2-40B4-BE49-F238E27FC236}">
                  <a16:creationId xmlns:a16="http://schemas.microsoft.com/office/drawing/2014/main" id="{C72095D2-8CBA-C073-AD39-64A51815E1C8}"/>
                </a:ext>
              </a:extLst>
            </p:cNvPr>
            <p:cNvSpPr/>
            <p:nvPr/>
          </p:nvSpPr>
          <p:spPr>
            <a:xfrm>
              <a:off x="5883681" y="5444761"/>
              <a:ext cx="347870" cy="280810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572832D-CDC6-A094-5FF7-13DDB7C39A79}"/>
              </a:ext>
            </a:extLst>
          </p:cNvPr>
          <p:cNvSpPr/>
          <p:nvPr/>
        </p:nvSpPr>
        <p:spPr>
          <a:xfrm>
            <a:off x="-182880" y="-134754"/>
            <a:ext cx="12676472" cy="7113070"/>
          </a:xfrm>
          <a:prstGeom prst="rect">
            <a:avLst/>
          </a:prstGeom>
          <a:solidFill>
            <a:schemeClr val="tx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588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5C56A-331A-9FF0-14C5-87C0AC87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노이즈 있는 경우에 대한 실험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E9F778-2205-0F81-7F55-E6F4CF9777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1800" dirty="0"/>
              <a:t>시뮬레이터 돌아가는지 확인하려고 얽힘만 있는 경우에 대해 실행했을 때</a:t>
            </a:r>
            <a:r>
              <a:rPr kumimoji="1" lang="en-US" altLang="ko-KR" sz="1800" dirty="0"/>
              <a:t> (</a:t>
            </a:r>
            <a:r>
              <a:rPr kumimoji="1" lang="ko-KR" altLang="en-US" sz="1800" dirty="0"/>
              <a:t>키 공간 줄여서 </a:t>
            </a:r>
            <a:r>
              <a:rPr kumimoji="1" lang="ko-KR" altLang="en-US" sz="1800" dirty="0" err="1"/>
              <a:t>실험했었음</a:t>
            </a:r>
            <a:r>
              <a:rPr kumimoji="1" lang="en-US" altLang="ko-KR" sz="1800" dirty="0"/>
              <a:t>), </a:t>
            </a:r>
            <a:br>
              <a:rPr kumimoji="1" lang="en-US" altLang="ko-KR" sz="1800" dirty="0"/>
            </a:br>
            <a:r>
              <a:rPr kumimoji="1" lang="ko-KR" altLang="en-US" sz="1800" b="1" dirty="0"/>
              <a:t>정확도가 비슷한 수준이어서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노이즈 모델을 지원하는 게 맞는지 확인 중</a:t>
            </a:r>
            <a:endParaRPr kumimoji="1" lang="en-US" altLang="ko-KR" sz="1800" b="1" dirty="0"/>
          </a:p>
          <a:p>
            <a:r>
              <a:rPr kumimoji="1" lang="ko-KR" altLang="en-US" sz="1800" dirty="0"/>
              <a:t>중첩 포함된 케이스에 대한 실험이 끝나면 다시 돌려볼 예정 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427119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1C06D-8F2E-B7AC-F057-4D902FD8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향후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0E3E9-2956-8488-BC05-8C3F1CA104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1800" dirty="0"/>
              <a:t>다음과 같은 내용 추가할 예정</a:t>
            </a:r>
            <a:endParaRPr kumimoji="1" lang="en-US" altLang="ko-KR" sz="1800" dirty="0"/>
          </a:p>
          <a:p>
            <a:r>
              <a:rPr kumimoji="1" lang="en-US" altLang="ko-KR" sz="1800" b="1" dirty="0"/>
              <a:t>S-AES</a:t>
            </a:r>
            <a:r>
              <a:rPr kumimoji="1" lang="ko-KR" altLang="en-US" sz="1800" dirty="0"/>
              <a:t>는 자원 부족 및 소요 시간으로 인해 현재로서는 불가능함을 보이기 위해 시간 및 자원 측정 예정</a:t>
            </a:r>
            <a:endParaRPr kumimoji="1" lang="en-US" altLang="ko-KR" sz="1800" dirty="0"/>
          </a:p>
          <a:p>
            <a:r>
              <a:rPr kumimoji="1" lang="ko-KR" altLang="en-US" sz="1800" b="1" dirty="0"/>
              <a:t>얽힘 </a:t>
            </a:r>
            <a:r>
              <a:rPr kumimoji="1" lang="en-US" altLang="ko-KR" sz="1800" b="1" dirty="0"/>
              <a:t>vs </a:t>
            </a:r>
            <a:r>
              <a:rPr kumimoji="1" lang="ko-KR" altLang="en-US" sz="1800" b="1" dirty="0"/>
              <a:t>얽힘 </a:t>
            </a:r>
            <a:r>
              <a:rPr kumimoji="1" lang="en-US" altLang="ko-KR" sz="1800" b="1" dirty="0"/>
              <a:t>+ </a:t>
            </a:r>
            <a:r>
              <a:rPr kumimoji="1" lang="ko-KR" altLang="en-US" sz="1800" b="1" dirty="0"/>
              <a:t>중첩</a:t>
            </a:r>
            <a:endParaRPr kumimoji="1" lang="en-US" altLang="ko-KR" sz="1800" b="1" dirty="0"/>
          </a:p>
          <a:p>
            <a:pPr lvl="1"/>
            <a:r>
              <a:rPr kumimoji="1" lang="ko-KR" altLang="en-US" sz="1600" dirty="0"/>
              <a:t>학습이 약 </a:t>
            </a:r>
            <a:r>
              <a:rPr kumimoji="1" lang="en-US" altLang="ko-KR" sz="1600" dirty="0"/>
              <a:t>50% </a:t>
            </a:r>
            <a:r>
              <a:rPr kumimoji="1" lang="ko-KR" altLang="en-US" sz="1600" dirty="0"/>
              <a:t>정도 진행 되었음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한 번 학습에 너무 오래 걸려서 여러 번 실험은 불가능할 것 같음</a:t>
            </a:r>
            <a:r>
              <a:rPr kumimoji="1" lang="en-US" altLang="ko-KR" sz="1600" dirty="0"/>
              <a:t>)</a:t>
            </a:r>
          </a:p>
          <a:p>
            <a:pPr lvl="1"/>
            <a:r>
              <a:rPr kumimoji="1" lang="ko-KR" altLang="en-US" sz="1600" dirty="0"/>
              <a:t>학습 다 되면 세미나에 넣으려고 했는데 학습이 다 안 끝나서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끝나면 한 번 정리해서 말씀드리겠습니다</a:t>
            </a:r>
            <a:r>
              <a:rPr kumimoji="1" lang="en-US" altLang="ko-KR" sz="1600" dirty="0"/>
              <a:t>..</a:t>
            </a:r>
            <a:br>
              <a:rPr kumimoji="1" lang="en-US" altLang="ko-KR" sz="1600" dirty="0"/>
            </a:br>
            <a:r>
              <a:rPr kumimoji="1" lang="en-US" altLang="ko-KR" sz="1600" dirty="0"/>
              <a:t>(10/11</a:t>
            </a:r>
            <a:r>
              <a:rPr kumimoji="1" lang="ko-KR" altLang="en-US" sz="1600" dirty="0"/>
              <a:t>일 기준</a:t>
            </a:r>
            <a:r>
              <a:rPr kumimoji="1" lang="en-US" altLang="ko-KR" sz="1600" dirty="0"/>
              <a:t>, 3~4</a:t>
            </a:r>
            <a:r>
              <a:rPr kumimoji="1" lang="ko-KR" altLang="en-US" sz="1600" dirty="0"/>
              <a:t>일이면 지금 학습 중인 것은 끝남</a:t>
            </a:r>
            <a:r>
              <a:rPr kumimoji="1" lang="en-US" altLang="ko-KR" sz="1600" dirty="0"/>
              <a:t>, 1 epoch</a:t>
            </a:r>
            <a:r>
              <a:rPr kumimoji="1" lang="ko-KR" altLang="en-US" sz="1600" dirty="0"/>
              <a:t>에 </a:t>
            </a:r>
            <a:r>
              <a:rPr kumimoji="1" lang="en-US" altLang="ko-KR" sz="1600" dirty="0"/>
              <a:t>25000</a:t>
            </a:r>
            <a:r>
              <a:rPr kumimoji="1" lang="ko-KR" altLang="en-US" sz="1600" dirty="0"/>
              <a:t>초 이상 소요</a:t>
            </a:r>
            <a:r>
              <a:rPr kumimoji="1" lang="en-US" altLang="ko-KR" sz="1600" dirty="0"/>
              <a:t>) </a:t>
            </a:r>
          </a:p>
          <a:p>
            <a:r>
              <a:rPr kumimoji="1" lang="ko-KR" altLang="en-US" sz="1800" dirty="0"/>
              <a:t>중첩 포함된 회로에는 </a:t>
            </a:r>
            <a:r>
              <a:rPr kumimoji="1" lang="en-US" altLang="ko-KR" sz="1800" b="1" dirty="0"/>
              <a:t>IQP, QAOA, </a:t>
            </a:r>
            <a:r>
              <a:rPr kumimoji="1" lang="en-US" altLang="ko-KR" sz="1800" b="1" dirty="0" err="1"/>
              <a:t>Hadamard+amplitude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 err="1"/>
              <a:t>임베딩</a:t>
            </a:r>
            <a:r>
              <a:rPr kumimoji="1" lang="ko-KR" altLang="en-US" sz="1800" dirty="0" err="1"/>
              <a:t>이</a:t>
            </a:r>
            <a:r>
              <a:rPr kumimoji="1" lang="ko-KR" altLang="en-US" sz="1800" dirty="0"/>
              <a:t> 있음</a:t>
            </a:r>
            <a:endParaRPr kumimoji="1" lang="en-US" altLang="ko-KR" sz="1800" dirty="0"/>
          </a:p>
          <a:p>
            <a:pPr lvl="1"/>
            <a:r>
              <a:rPr kumimoji="1" lang="ko-KR" altLang="en-US" sz="1800" dirty="0"/>
              <a:t>적은 </a:t>
            </a:r>
            <a:r>
              <a:rPr kumimoji="1" lang="en-US" altLang="ko-KR" sz="1800" dirty="0"/>
              <a:t>feature</a:t>
            </a:r>
            <a:r>
              <a:rPr kumimoji="1" lang="ko-KR" altLang="en-US" sz="1800" dirty="0"/>
              <a:t>만 </a:t>
            </a:r>
            <a:r>
              <a:rPr kumimoji="1" lang="ko-KR" altLang="en-US" sz="1800" dirty="0" err="1"/>
              <a:t>임베딩할</a:t>
            </a:r>
            <a:r>
              <a:rPr kumimoji="1" lang="ko-KR" altLang="en-US" sz="1800" dirty="0"/>
              <a:t> 수 있는 </a:t>
            </a:r>
            <a:r>
              <a:rPr kumimoji="1" lang="en-US" altLang="ko-KR" sz="1800" dirty="0"/>
              <a:t>IQP, QAOA</a:t>
            </a:r>
            <a:r>
              <a:rPr kumimoji="1" lang="ko-KR" altLang="en-US" sz="1800" dirty="0"/>
              <a:t>도 실험해보고 효과적인 것 같으면 중첩 </a:t>
            </a:r>
            <a:r>
              <a:rPr kumimoji="1" lang="ko-KR" altLang="en-US" sz="1800" dirty="0" err="1"/>
              <a:t>회로끼리도</a:t>
            </a:r>
            <a:r>
              <a:rPr kumimoji="1" lang="ko-KR" altLang="en-US" sz="1800" dirty="0"/>
              <a:t> 비교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9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E21EC8-0A7C-A883-C739-4AB0A3AB0BB6}"/>
              </a:ext>
            </a:extLst>
          </p:cNvPr>
          <p:cNvSpPr txBox="1"/>
          <p:nvPr/>
        </p:nvSpPr>
        <p:spPr>
          <a:xfrm>
            <a:off x="2164080" y="1890117"/>
            <a:ext cx="7863840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ko-KR" b="1" dirty="0"/>
          </a:p>
          <a:p>
            <a:pPr algn="ctr"/>
            <a:endParaRPr kumimoji="1" lang="en-US" altLang="ko-KR" b="1" dirty="0"/>
          </a:p>
          <a:p>
            <a:pPr algn="ctr"/>
            <a:endParaRPr kumimoji="1" lang="en-US" altLang="ko-KR" b="1" dirty="0"/>
          </a:p>
          <a:p>
            <a:pPr algn="ctr"/>
            <a:r>
              <a:rPr kumimoji="1" lang="ko-KR" altLang="en-US" sz="3200" b="1" dirty="0"/>
              <a:t>감사합니다</a:t>
            </a:r>
            <a:r>
              <a:rPr kumimoji="1" lang="en-US" altLang="ko-KR" sz="3200" b="1" dirty="0"/>
              <a:t>.</a:t>
            </a:r>
          </a:p>
          <a:p>
            <a:pPr algn="ctr"/>
            <a:endParaRPr kumimoji="1" lang="en-US" altLang="ko-KR" b="1" dirty="0"/>
          </a:p>
          <a:p>
            <a:pPr algn="ctr"/>
            <a:endParaRPr kumimoji="1" lang="en-US" altLang="ko-KR" b="1" dirty="0"/>
          </a:p>
          <a:p>
            <a:pPr algn="ctr"/>
            <a:r>
              <a:rPr kumimoji="1" lang="en-US" altLang="ko-KR" sz="1000" b="1" dirty="0"/>
              <a:t>(</a:t>
            </a:r>
            <a:r>
              <a:rPr kumimoji="1" lang="ko-KR" altLang="en-US" sz="1000" b="1" dirty="0"/>
              <a:t>세미나 늦지 않겠습니다</a:t>
            </a:r>
            <a:r>
              <a:rPr kumimoji="1" lang="en-US" altLang="ko-KR" sz="1000" b="1" dirty="0"/>
              <a:t> </a:t>
            </a:r>
            <a:r>
              <a:rPr kumimoji="1" lang="ko-KR" altLang="en-US" sz="1000" b="1" dirty="0"/>
              <a:t>죄송합니다</a:t>
            </a:r>
            <a:r>
              <a:rPr kumimoji="1" lang="en-US" altLang="ko-KR" sz="1000" b="1" dirty="0"/>
              <a:t>..</a:t>
            </a:r>
            <a:br>
              <a:rPr kumimoji="1" lang="en-US" altLang="ko-KR" sz="1000" b="1" dirty="0"/>
            </a:br>
            <a:r>
              <a:rPr kumimoji="1" lang="ko-KR" altLang="en-US" sz="1000" b="1" dirty="0"/>
              <a:t>실험도 빨리 진행하도록 하겠습니다</a:t>
            </a:r>
            <a:r>
              <a:rPr kumimoji="1" lang="en-US" altLang="ko-KR" sz="1000" b="1" dirty="0"/>
              <a:t>.)</a:t>
            </a:r>
          </a:p>
          <a:p>
            <a:pPr algn="ctr"/>
            <a:endParaRPr kumimoji="1" lang="en-US" altLang="ko-KR" b="1" dirty="0"/>
          </a:p>
          <a:p>
            <a:pPr algn="ctr"/>
            <a:endParaRPr kumimoji="1" lang="en-US" altLang="ko-KR" b="1" dirty="0"/>
          </a:p>
          <a:p>
            <a:pPr algn="ctr"/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Quantum neural distinguisher for S-PRESENT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암호연구회 실험 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A2D51C-7327-B778-362C-789236E29BEC}"/>
              </a:ext>
            </a:extLst>
          </p:cNvPr>
          <p:cNvSpPr/>
          <p:nvPr/>
        </p:nvSpPr>
        <p:spPr>
          <a:xfrm>
            <a:off x="943276" y="3907857"/>
            <a:ext cx="10299031" cy="1020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5F8642-8B70-C177-BE79-32DD8FDB22D2}"/>
              </a:ext>
            </a:extLst>
          </p:cNvPr>
          <p:cNvSpPr txBox="1"/>
          <p:nvPr/>
        </p:nvSpPr>
        <p:spPr>
          <a:xfrm>
            <a:off x="1852819" y="1659285"/>
            <a:ext cx="8486361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ko-KR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endParaRPr kumimoji="1" lang="en-US" altLang="ko-KR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endParaRPr kumimoji="1" lang="en-US" altLang="ko-KR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en-US" altLang="ko-KR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Quantum neural distinguisher for S-PRESENT</a:t>
            </a:r>
          </a:p>
          <a:p>
            <a:pPr algn="ctr"/>
            <a:endParaRPr kumimoji="1" lang="en-US" altLang="ko-KR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endParaRPr kumimoji="1" lang="en-US" altLang="ko-KR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endParaRPr kumimoji="1" lang="ko-KR" altLang="en-US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521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6F322-1FD4-C813-625C-ED5FA474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Quantum neural distinguisher for S-PRESENT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5A30D64-A7E0-F8FD-3B95-0EE8E3CA433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배경 지식 및 제안 기법 설명은 다른 세미나에서 많이 해서 </a:t>
                </a:r>
                <a:r>
                  <a:rPr kumimoji="1" lang="ko-KR" altLang="en-US" sz="20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스킵하고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실험 결과에 대해 </a:t>
                </a:r>
                <a:r>
                  <a:rPr kumimoji="1" lang="ko-KR" altLang="en-US" sz="20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설명드리겠습니다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.</a:t>
                </a:r>
              </a:p>
              <a:p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작성 중인 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SCIE 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논문에 추가할 예정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)</a:t>
                </a:r>
                <a:endParaRPr kumimoji="1" lang="ko-KR" altLang="en-US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r>
                  <a:rPr kumimoji="1" lang="en-US" altLang="ko-KR" sz="20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S-PRESENT 3</a:t>
                </a:r>
                <a:r>
                  <a:rPr kumimoji="1" lang="ko-KR" altLang="en-US" sz="20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라운드에 대한 실험 결과</a:t>
                </a:r>
                <a:b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</a:b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더 많은 라운드에 대해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클래식으로는 가능하지만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ko-KR" altLang="en-US" sz="20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퀀텀으로는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시간이 오래 걸려서 현재 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3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라운드만 검증됨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)</a:t>
                </a:r>
              </a:p>
              <a:p>
                <a:r>
                  <a:rPr kumimoji="1" lang="ko-KR" altLang="en-US" sz="2000" b="1" dirty="0">
                    <a:solidFill>
                      <a:srgbClr val="C00000"/>
                    </a:solidFill>
                    <a:ea typeface="Apple SD Gothic Neo" panose="02000300000000000000" pitchFamily="2" charset="-127"/>
                  </a:rPr>
                  <a:t>입력 차분 </a:t>
                </a:r>
                <a:r>
                  <a:rPr kumimoji="1" lang="en-US" altLang="ko-KR" sz="2000" b="1" dirty="0">
                    <a:solidFill>
                      <a:srgbClr val="C00000"/>
                    </a:solidFill>
                    <a:ea typeface="Apple SD Gothic Neo" panose="02000300000000000000" pitchFamily="2" charset="-127"/>
                  </a:rPr>
                  <a:t>: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𝟎</m:t>
                    </m:r>
                  </m:oMath>
                </a14:m>
                <a:r>
                  <a:rPr kumimoji="1" lang="en-US" altLang="ko-KR" sz="2000" b="1" dirty="0">
                    <a:solidFill>
                      <a:srgbClr val="C00000"/>
                    </a:solidFill>
                    <a:latin typeface="Georgia" panose="02040502050405020303" pitchFamily="18" charset="0"/>
                    <a:ea typeface="Apple SD Gothic Neo" panose="02000300000000000000" pitchFamily="2" charset="-127"/>
                  </a:rPr>
                  <a:t>x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𝟎𝟎𝟎𝟕</m:t>
                    </m:r>
                  </m:oMath>
                </a14:m>
                <a:endParaRPr kumimoji="1" lang="en-US" altLang="ko-KR" sz="2000" b="1" dirty="0">
                  <a:solidFill>
                    <a:srgbClr val="C00000"/>
                  </a:solidFill>
                  <a:latin typeface="Georgia" panose="02040502050405020303" pitchFamily="18" charset="0"/>
                  <a:ea typeface="Apple SD Gothic Neo" panose="02000300000000000000" pitchFamily="2" charset="-127"/>
                </a:endParaRPr>
              </a:p>
              <a:p>
                <a:r>
                  <a:rPr kumimoji="1" lang="ko-KR" altLang="en-US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정확도 </a:t>
                </a:r>
                <a:r>
                  <a:rPr kumimoji="1" lang="en-US" altLang="ko-KR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7% 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향상</a:t>
                </a:r>
                <a:r>
                  <a:rPr kumimoji="1" lang="en-US" altLang="ko-KR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:r>
                  <a:rPr kumimoji="1" lang="ko-KR" altLang="en-US" sz="2000" b="1" dirty="0" err="1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과적합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해결</a:t>
                </a:r>
                <a:r>
                  <a:rPr kumimoji="1" lang="en-US" altLang="ko-KR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파라미터 </a:t>
                </a:r>
                <a:r>
                  <a:rPr kumimoji="1" lang="en-US" altLang="ko-KR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32% 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감소</a:t>
                </a: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5A30D64-A7E0-F8FD-3B95-0EE8E3CA4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1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8">
                <a:extLst>
                  <a:ext uri="{FF2B5EF4-FFF2-40B4-BE49-F238E27FC236}">
                    <a16:creationId xmlns:a16="http://schemas.microsoft.com/office/drawing/2014/main" id="{16937F88-863B-3E9C-5956-20FFB369D6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878720"/>
                  </p:ext>
                </p:extLst>
              </p:nvPr>
            </p:nvGraphicFramePr>
            <p:xfrm>
              <a:off x="2032000" y="3510813"/>
              <a:ext cx="8128000" cy="3139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7791">
                      <a:extLst>
                        <a:ext uri="{9D8B030D-6E8A-4147-A177-3AD203B41FA5}">
                          <a16:colId xmlns:a16="http://schemas.microsoft.com/office/drawing/2014/main" val="3611302120"/>
                        </a:ext>
                      </a:extLst>
                    </a:gridCol>
                    <a:gridCol w="1888435">
                      <a:extLst>
                        <a:ext uri="{9D8B030D-6E8A-4147-A177-3AD203B41FA5}">
                          <a16:colId xmlns:a16="http://schemas.microsoft.com/office/drawing/2014/main" val="575847290"/>
                        </a:ext>
                      </a:extLst>
                    </a:gridCol>
                    <a:gridCol w="2524539">
                      <a:extLst>
                        <a:ext uri="{9D8B030D-6E8A-4147-A177-3AD203B41FA5}">
                          <a16:colId xmlns:a16="http://schemas.microsoft.com/office/drawing/2014/main" val="1283438886"/>
                        </a:ext>
                      </a:extLst>
                    </a:gridCol>
                    <a:gridCol w="2447235">
                      <a:extLst>
                        <a:ext uri="{9D8B030D-6E8A-4147-A177-3AD203B41FA5}">
                          <a16:colId xmlns:a16="http://schemas.microsoft.com/office/drawing/2014/main" val="290119222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Classical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Quantum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048175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Accuracy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Training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84.2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98.5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3630863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Validation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79.7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95.7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530222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Test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87.0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94.0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8277404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The number of parameters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37377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25393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8316966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Epoch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31713516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Description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" altLang="ko-KR" dirty="0">
                              <a:latin typeface="Georgia" panose="02040502050405020303" pitchFamily="18" charset="0"/>
                            </a:rPr>
                            <a:t>Accuracy improved by </a:t>
                          </a:r>
                          <a14:m>
                            <m:oMath xmlns:m="http://schemas.openxmlformats.org/officeDocument/2006/math">
                              <m:r>
                                <a:rPr lang="en" altLang="ko-KR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oMath>
                          </a14:m>
                          <a:r>
                            <a:rPr lang="en" altLang="ko-KR" dirty="0">
                              <a:latin typeface="Georgia" panose="02040502050405020303" pitchFamily="18" charset="0"/>
                            </a:rPr>
                            <a:t>%,</a:t>
                          </a:r>
                          <a:br>
                            <a:rPr lang="en" altLang="ko-KR" dirty="0">
                              <a:latin typeface="Georgia" panose="02040502050405020303" pitchFamily="18" charset="0"/>
                            </a:rPr>
                          </a:br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O</a:t>
                          </a:r>
                          <a:r>
                            <a:rPr lang="en" altLang="ko-KR" dirty="0">
                              <a:latin typeface="Georgia" panose="02040502050405020303" pitchFamily="18" charset="0"/>
                            </a:rPr>
                            <a:t>verfitting reduced, </a:t>
                          </a:r>
                          <a:br>
                            <a:rPr lang="en" altLang="ko-KR" dirty="0">
                              <a:latin typeface="Georgia" panose="02040502050405020303" pitchFamily="18" charset="0"/>
                            </a:rPr>
                          </a:br>
                          <a:r>
                            <a:rPr lang="en" altLang="ko-KR" dirty="0">
                              <a:latin typeface="Georgia" panose="02040502050405020303" pitchFamily="18" charset="0"/>
                            </a:rPr>
                            <a:t>The</a:t>
                          </a:r>
                          <a:r>
                            <a:rPr lang="en" altLang="ko-KR" baseline="0" dirty="0">
                              <a:latin typeface="Georgia" panose="02040502050405020303" pitchFamily="18" charset="0"/>
                            </a:rPr>
                            <a:t> number of p</a:t>
                          </a:r>
                          <a:r>
                            <a:rPr lang="en" altLang="ko-KR" dirty="0">
                              <a:latin typeface="Georgia" panose="02040502050405020303" pitchFamily="18" charset="0"/>
                            </a:rPr>
                            <a:t>arameters reduced by </a:t>
                          </a:r>
                          <a14:m>
                            <m:oMath xmlns:m="http://schemas.openxmlformats.org/officeDocument/2006/math">
                              <m:r>
                                <a:rPr lang="en" altLang="ko-KR" i="1" dirty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oMath>
                          </a14:m>
                          <a:r>
                            <a:rPr lang="en" altLang="ko-KR" dirty="0">
                              <a:latin typeface="Georgia" panose="02040502050405020303" pitchFamily="18" charset="0"/>
                            </a:rPr>
                            <a:t>%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056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8">
                <a:extLst>
                  <a:ext uri="{FF2B5EF4-FFF2-40B4-BE49-F238E27FC236}">
                    <a16:creationId xmlns:a16="http://schemas.microsoft.com/office/drawing/2014/main" id="{16937F88-863B-3E9C-5956-20FFB369D6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4878720"/>
                  </p:ext>
                </p:extLst>
              </p:nvPr>
            </p:nvGraphicFramePr>
            <p:xfrm>
              <a:off x="2032000" y="3510813"/>
              <a:ext cx="8128000" cy="3139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67791">
                      <a:extLst>
                        <a:ext uri="{9D8B030D-6E8A-4147-A177-3AD203B41FA5}">
                          <a16:colId xmlns:a16="http://schemas.microsoft.com/office/drawing/2014/main" val="3611302120"/>
                        </a:ext>
                      </a:extLst>
                    </a:gridCol>
                    <a:gridCol w="1888435">
                      <a:extLst>
                        <a:ext uri="{9D8B030D-6E8A-4147-A177-3AD203B41FA5}">
                          <a16:colId xmlns:a16="http://schemas.microsoft.com/office/drawing/2014/main" val="575847290"/>
                        </a:ext>
                      </a:extLst>
                    </a:gridCol>
                    <a:gridCol w="2524539">
                      <a:extLst>
                        <a:ext uri="{9D8B030D-6E8A-4147-A177-3AD203B41FA5}">
                          <a16:colId xmlns:a16="http://schemas.microsoft.com/office/drawing/2014/main" val="1283438886"/>
                        </a:ext>
                      </a:extLst>
                    </a:gridCol>
                    <a:gridCol w="2447235">
                      <a:extLst>
                        <a:ext uri="{9D8B030D-6E8A-4147-A177-3AD203B41FA5}">
                          <a16:colId xmlns:a16="http://schemas.microsoft.com/office/drawing/2014/main" val="2901192223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Classical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Quantum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0481758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Accuracy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Training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263" t="-103333" r="-98485" b="-65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124" t="-103333" r="-1036" b="-65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630863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Validation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263" t="-210345" r="-98485" b="-5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124" t="-210345" r="-1036" b="-5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530222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Test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263" t="-310345" r="-98485" b="-4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124" t="-310345" r="-1036" b="-4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8277404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The number of parameters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263" t="-410345" r="-98485" b="-3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124" t="-410345" r="-1036" b="-3793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8316966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Epoch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26263" t="-493333" r="-98485" b="-2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2124" t="-493333" r="-1036" b="-2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1713516"/>
                      </a:ext>
                    </a:extLst>
                  </a:tr>
                  <a:tr h="914400"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Description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3939" t="-247222" r="-512" b="-1111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85056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7070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5F8642-8B70-C177-BE79-32DD8FDB22D2}"/>
              </a:ext>
            </a:extLst>
          </p:cNvPr>
          <p:cNvSpPr txBox="1"/>
          <p:nvPr/>
        </p:nvSpPr>
        <p:spPr>
          <a:xfrm>
            <a:off x="3556552" y="1659285"/>
            <a:ext cx="5078896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ko-KR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endParaRPr kumimoji="1" lang="en-US" altLang="ko-KR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endParaRPr kumimoji="1" lang="en-US" altLang="ko-KR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ko-KR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암호연구회 실험 </a:t>
            </a:r>
            <a:r>
              <a:rPr kumimoji="1" lang="en-US" altLang="ko-KR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일부</a:t>
            </a:r>
            <a:r>
              <a:rPr kumimoji="1" lang="en-US" altLang="ko-KR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algn="ctr"/>
            <a:endParaRPr kumimoji="1" lang="en-US" altLang="ko-KR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endParaRPr kumimoji="1" lang="en-US" altLang="ko-KR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endParaRPr kumimoji="1" lang="ko-KR" altLang="en-US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590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AFBB5687-DC0D-8F8F-DB6F-1D2D1BF36195}"/>
              </a:ext>
            </a:extLst>
          </p:cNvPr>
          <p:cNvSpPr/>
          <p:nvPr/>
        </p:nvSpPr>
        <p:spPr>
          <a:xfrm>
            <a:off x="8251777" y="4750688"/>
            <a:ext cx="481198" cy="1756771"/>
          </a:xfrm>
          <a:prstGeom prst="roundRect">
            <a:avLst>
              <a:gd name="adj" fmla="val 7576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43" name="모서리가 둥근 직사각형 342">
            <a:extLst>
              <a:ext uri="{FF2B5EF4-FFF2-40B4-BE49-F238E27FC236}">
                <a16:creationId xmlns:a16="http://schemas.microsoft.com/office/drawing/2014/main" id="{8F51D8BA-FC7C-4FBB-54AA-70A0E076862B}"/>
              </a:ext>
            </a:extLst>
          </p:cNvPr>
          <p:cNvSpPr/>
          <p:nvPr/>
        </p:nvSpPr>
        <p:spPr>
          <a:xfrm>
            <a:off x="11529170" y="5342726"/>
            <a:ext cx="616442" cy="705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2" name="모서리가 둥근 직사각형 341">
            <a:extLst>
              <a:ext uri="{FF2B5EF4-FFF2-40B4-BE49-F238E27FC236}">
                <a16:creationId xmlns:a16="http://schemas.microsoft.com/office/drawing/2014/main" id="{CD72ED5A-9578-F482-93D8-7AFCBBE5B155}"/>
              </a:ext>
            </a:extLst>
          </p:cNvPr>
          <p:cNvSpPr/>
          <p:nvPr/>
        </p:nvSpPr>
        <p:spPr>
          <a:xfrm>
            <a:off x="11528099" y="3192171"/>
            <a:ext cx="616442" cy="70568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238ADA-C68E-11D5-94D6-BB6279B9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3485"/>
            <a:ext cx="11368160" cy="762163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Classical vs Quantum (New)</a:t>
            </a:r>
            <a:endParaRPr kumimoji="1" lang="ko-KR" altLang="en-US" sz="3200" dirty="0"/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6F874DDF-2AC5-F6BC-48A1-A8545389F821}"/>
              </a:ext>
            </a:extLst>
          </p:cNvPr>
          <p:cNvGrpSpPr/>
          <p:nvPr/>
        </p:nvGrpSpPr>
        <p:grpSpPr>
          <a:xfrm>
            <a:off x="6081303" y="33479"/>
            <a:ext cx="6527220" cy="1020591"/>
            <a:chOff x="9446592" y="995683"/>
            <a:chExt cx="3374610" cy="1237314"/>
          </a:xfrm>
        </p:grpSpPr>
        <p:sp>
          <p:nvSpPr>
            <p:cNvPr id="315" name="모서리가 둥근 직사각형 314">
              <a:extLst>
                <a:ext uri="{FF2B5EF4-FFF2-40B4-BE49-F238E27FC236}">
                  <a16:creationId xmlns:a16="http://schemas.microsoft.com/office/drawing/2014/main" id="{F53E1D47-FA88-2194-6849-E8F86DA628DA}"/>
                </a:ext>
              </a:extLst>
            </p:cNvPr>
            <p:cNvSpPr/>
            <p:nvPr/>
          </p:nvSpPr>
          <p:spPr>
            <a:xfrm>
              <a:off x="9446592" y="1004086"/>
              <a:ext cx="3130582" cy="1186664"/>
            </a:xfrm>
            <a:prstGeom prst="roundRect">
              <a:avLst>
                <a:gd name="adj" fmla="val 1046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314" name="그룹 313">
              <a:extLst>
                <a:ext uri="{FF2B5EF4-FFF2-40B4-BE49-F238E27FC236}">
                  <a16:creationId xmlns:a16="http://schemas.microsoft.com/office/drawing/2014/main" id="{51C05198-3424-015C-A463-F81856EA1BA8}"/>
                </a:ext>
              </a:extLst>
            </p:cNvPr>
            <p:cNvGrpSpPr/>
            <p:nvPr/>
          </p:nvGrpSpPr>
          <p:grpSpPr>
            <a:xfrm>
              <a:off x="9487540" y="995683"/>
              <a:ext cx="3333662" cy="1237314"/>
              <a:chOff x="9410394" y="1009952"/>
              <a:chExt cx="3688267" cy="1237314"/>
            </a:xfrm>
          </p:grpSpPr>
          <p:sp>
            <p:nvSpPr>
              <p:cNvPr id="309" name="모서리가 둥근 직사각형 308">
                <a:extLst>
                  <a:ext uri="{FF2B5EF4-FFF2-40B4-BE49-F238E27FC236}">
                    <a16:creationId xmlns:a16="http://schemas.microsoft.com/office/drawing/2014/main" id="{233D3172-D59F-CD09-EFB0-7B8C1C85B586}"/>
                  </a:ext>
                </a:extLst>
              </p:cNvPr>
              <p:cNvSpPr/>
              <p:nvPr/>
            </p:nvSpPr>
            <p:spPr>
              <a:xfrm flipH="1">
                <a:off x="9410394" y="1664115"/>
                <a:ext cx="112914" cy="208677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0" name="모서리가 둥근 직사각형 309">
                <a:extLst>
                  <a:ext uri="{FF2B5EF4-FFF2-40B4-BE49-F238E27FC236}">
                    <a16:creationId xmlns:a16="http://schemas.microsoft.com/office/drawing/2014/main" id="{4201798A-976A-9A8C-4668-45A8386DDBEC}"/>
                  </a:ext>
                </a:extLst>
              </p:cNvPr>
              <p:cNvSpPr/>
              <p:nvPr/>
            </p:nvSpPr>
            <p:spPr>
              <a:xfrm flipH="1">
                <a:off x="9410394" y="1939764"/>
                <a:ext cx="112914" cy="20867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47DD8E52-5A6B-5C39-E50C-36BA19D812A8}"/>
                  </a:ext>
                </a:extLst>
              </p:cNvPr>
              <p:cNvSpPr txBox="1"/>
              <p:nvPr/>
            </p:nvSpPr>
            <p:spPr>
              <a:xfrm>
                <a:off x="9501573" y="1570216"/>
                <a:ext cx="3597088" cy="410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rgbClr val="FFC000"/>
                    </a:solidFill>
                  </a:rPr>
                  <a:t>Classical (MLP, # of data : 19950, # of param : 55092)</a:t>
                </a:r>
                <a:endParaRPr kumimoji="1" lang="ko-KR" altLang="en-US" sz="1600" b="1" dirty="0">
                  <a:solidFill>
                    <a:srgbClr val="FFC000"/>
                  </a:solidFill>
                </a:endParaRPr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1464E8D6-8E5F-600D-1A70-C8C0DD33D91D}"/>
                  </a:ext>
                </a:extLst>
              </p:cNvPr>
              <p:cNvSpPr txBox="1"/>
              <p:nvPr/>
            </p:nvSpPr>
            <p:spPr>
              <a:xfrm>
                <a:off x="9501570" y="1836821"/>
                <a:ext cx="3460611" cy="410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chemeClr val="accent5"/>
                    </a:solidFill>
                  </a:rPr>
                  <a:t>Quantum (Strongly, # of data : 19950, # of param : 44276)</a:t>
                </a:r>
                <a:endParaRPr kumimoji="1" lang="ko-KR" altLang="en-US" sz="16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19" name="모서리가 둥근 직사각형 318">
                <a:extLst>
                  <a:ext uri="{FF2B5EF4-FFF2-40B4-BE49-F238E27FC236}">
                    <a16:creationId xmlns:a16="http://schemas.microsoft.com/office/drawing/2014/main" id="{EAB30EB5-0F9E-D20D-7828-35F0F2835AF1}"/>
                  </a:ext>
                </a:extLst>
              </p:cNvPr>
              <p:cNvSpPr/>
              <p:nvPr/>
            </p:nvSpPr>
            <p:spPr>
              <a:xfrm flipH="1">
                <a:off x="9410394" y="1399405"/>
                <a:ext cx="112914" cy="208677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00735B4B-A63E-F8B5-CD71-EF2CB4EB38A2}"/>
                  </a:ext>
                </a:extLst>
              </p:cNvPr>
              <p:cNvSpPr txBox="1"/>
              <p:nvPr/>
            </p:nvSpPr>
            <p:spPr>
              <a:xfrm>
                <a:off x="9501570" y="1296458"/>
                <a:ext cx="3460611" cy="410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chemeClr val="accent6"/>
                    </a:solidFill>
                  </a:rPr>
                  <a:t>Quantum (Random, # of data : 28500, # of param : 43956)</a:t>
                </a:r>
                <a:endParaRPr kumimoji="1" lang="ko-KR" altLang="en-US" sz="1600" b="1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29" name="모서리가 둥근 직사각형 328">
                <a:extLst>
                  <a:ext uri="{FF2B5EF4-FFF2-40B4-BE49-F238E27FC236}">
                    <a16:creationId xmlns:a16="http://schemas.microsoft.com/office/drawing/2014/main" id="{5F8A6DDA-9542-24D9-761C-F405DB6D1354}"/>
                  </a:ext>
                </a:extLst>
              </p:cNvPr>
              <p:cNvSpPr/>
              <p:nvPr/>
            </p:nvSpPr>
            <p:spPr>
              <a:xfrm flipH="1">
                <a:off x="9410394" y="1116029"/>
                <a:ext cx="112914" cy="20867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F3DAE6C4-34F1-6231-46FF-D890F962B1AF}"/>
                  </a:ext>
                </a:extLst>
              </p:cNvPr>
              <p:cNvSpPr txBox="1"/>
              <p:nvPr/>
            </p:nvSpPr>
            <p:spPr>
              <a:xfrm>
                <a:off x="9501573" y="1009952"/>
                <a:ext cx="3597088" cy="410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Classical (MLP, # of data : 28500, # of param : 55092)</a:t>
                </a:r>
                <a:endParaRPr kumimoji="1" lang="ko-KR" altLang="en-US" sz="16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</p:grpSp>
      <p:sp>
        <p:nvSpPr>
          <p:cNvPr id="321" name="TextBox 320">
            <a:extLst>
              <a:ext uri="{FF2B5EF4-FFF2-40B4-BE49-F238E27FC236}">
                <a16:creationId xmlns:a16="http://schemas.microsoft.com/office/drawing/2014/main" id="{A5A77E37-47A9-7C3C-02E6-FC7C83DAC4AE}"/>
              </a:ext>
            </a:extLst>
          </p:cNvPr>
          <p:cNvSpPr txBox="1"/>
          <p:nvPr/>
        </p:nvSpPr>
        <p:spPr>
          <a:xfrm>
            <a:off x="370106" y="1112987"/>
            <a:ext cx="118505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Quantum NN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학습 시간이 매우 오래 걸려서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Epoch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줄인 후 결과 비교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25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en-US" altLang="ko-KR" dirty="0">
                <a:solidFill>
                  <a:schemeClr val="accent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25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en-US" altLang="ko-KR" dirty="0">
                <a:solidFill>
                  <a:schemeClr val="accent4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35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en-US" altLang="ko-KR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35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Quantum NN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kumimoji="1" lang="ko-KR" altLang="en-US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파라미터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Classical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비해 </a:t>
            </a:r>
            <a:r>
              <a:rPr kumimoji="1" lang="ko-KR" altLang="en-US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약 </a:t>
            </a:r>
            <a:r>
              <a:rPr kumimoji="1" lang="en-US" altLang="ko-KR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19.7% </a:t>
            </a:r>
            <a:r>
              <a:rPr kumimoji="1" lang="ko-KR" altLang="en-US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감소</a:t>
            </a:r>
            <a:endParaRPr kumimoji="1" lang="en-US" altLang="ko-KR" b="1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수가 상대적으로 적은 경우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(19950)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quantum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평균적으로 </a:t>
            </a:r>
            <a:r>
              <a:rPr kumimoji="1" lang="en-US" altLang="ko-KR" b="1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3%</a:t>
            </a:r>
            <a:r>
              <a:rPr kumimoji="1" lang="ko-KR" altLang="en-US" b="1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더 높은 </a:t>
            </a:r>
            <a:r>
              <a:rPr kumimoji="1" lang="en-US" altLang="ko-KR" b="1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BAP</a:t>
            </a:r>
            <a:r>
              <a:rPr kumimoji="1" lang="ko-KR" altLang="en-US" b="1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달성</a:t>
            </a:r>
            <a:endParaRPr kumimoji="1" lang="en-US" altLang="ko-KR" b="1" dirty="0">
              <a:solidFill>
                <a:schemeClr val="accent5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Classical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에서는 </a:t>
            </a:r>
            <a:r>
              <a:rPr kumimoji="1" lang="ko-KR" altLang="en-US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검출되지 않던 취약 비트 검출 가능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전반적으로 높은 정확도</a:t>
            </a:r>
          </a:p>
        </p:txBody>
      </p: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618273CF-6F99-4D51-B341-00C66AE254DD}"/>
              </a:ext>
            </a:extLst>
          </p:cNvPr>
          <p:cNvGrpSpPr/>
          <p:nvPr/>
        </p:nvGrpSpPr>
        <p:grpSpPr>
          <a:xfrm>
            <a:off x="-269935" y="2209175"/>
            <a:ext cx="11746938" cy="4603872"/>
            <a:chOff x="139138" y="2276175"/>
            <a:chExt cx="11746938" cy="4603872"/>
          </a:xfrm>
        </p:grpSpPr>
        <p:grpSp>
          <p:nvGrpSpPr>
            <p:cNvPr id="322" name="그룹 321">
              <a:extLst>
                <a:ext uri="{FF2B5EF4-FFF2-40B4-BE49-F238E27FC236}">
                  <a16:creationId xmlns:a16="http://schemas.microsoft.com/office/drawing/2014/main" id="{16FF9F21-796C-F0C6-0B1A-53C31BCD20A4}"/>
                </a:ext>
              </a:extLst>
            </p:cNvPr>
            <p:cNvGrpSpPr/>
            <p:nvPr/>
          </p:nvGrpSpPr>
          <p:grpSpPr>
            <a:xfrm>
              <a:off x="139138" y="2365291"/>
              <a:ext cx="11746938" cy="4514756"/>
              <a:chOff x="24838" y="1593628"/>
              <a:chExt cx="11746938" cy="5266228"/>
            </a:xfrm>
          </p:grpSpPr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23E433C4-169C-25AD-30D5-57F576FE1086}"/>
                  </a:ext>
                </a:extLst>
              </p:cNvPr>
              <p:cNvGrpSpPr/>
              <p:nvPr/>
            </p:nvGrpSpPr>
            <p:grpSpPr>
              <a:xfrm>
                <a:off x="24838" y="1904370"/>
                <a:ext cx="11746938" cy="4955486"/>
                <a:chOff x="24838" y="1340701"/>
                <a:chExt cx="11746938" cy="5529770"/>
              </a:xfrm>
            </p:grpSpPr>
            <p:sp>
              <p:nvSpPr>
                <p:cNvPr id="303" name="모서리가 둥근 직사각형 302">
                  <a:extLst>
                    <a:ext uri="{FF2B5EF4-FFF2-40B4-BE49-F238E27FC236}">
                      <a16:creationId xmlns:a16="http://schemas.microsoft.com/office/drawing/2014/main" id="{A2C4330E-47CB-A6C9-F091-CF8D04C9D5E2}"/>
                    </a:ext>
                  </a:extLst>
                </p:cNvPr>
                <p:cNvSpPr/>
                <p:nvPr/>
              </p:nvSpPr>
              <p:spPr>
                <a:xfrm>
                  <a:off x="11220443" y="4205577"/>
                  <a:ext cx="510674" cy="2256622"/>
                </a:xfrm>
                <a:prstGeom prst="roundRect">
                  <a:avLst>
                    <a:gd name="adj" fmla="val 7576"/>
                  </a:avLst>
                </a:prstGeom>
                <a:solidFill>
                  <a:srgbClr val="F3E3E1"/>
                </a:solidFill>
                <a:ln w="28575"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  <p:grpSp>
              <p:nvGrpSpPr>
                <p:cNvPr id="167" name="그룹 166">
                  <a:extLst>
                    <a:ext uri="{FF2B5EF4-FFF2-40B4-BE49-F238E27FC236}">
                      <a16:creationId xmlns:a16="http://schemas.microsoft.com/office/drawing/2014/main" id="{80716552-0C73-BD9F-5B0A-C088070DA652}"/>
                    </a:ext>
                  </a:extLst>
                </p:cNvPr>
                <p:cNvGrpSpPr/>
                <p:nvPr/>
              </p:nvGrpSpPr>
              <p:grpSpPr>
                <a:xfrm>
                  <a:off x="780551" y="1453422"/>
                  <a:ext cx="10991225" cy="2622933"/>
                  <a:chOff x="781079" y="1461000"/>
                  <a:chExt cx="10999001" cy="5616081"/>
                </a:xfrm>
              </p:grpSpPr>
              <p:sp>
                <p:nvSpPr>
                  <p:cNvPr id="11" name="모서리가 둥근 직사각형 10">
                    <a:extLst>
                      <a:ext uri="{FF2B5EF4-FFF2-40B4-BE49-F238E27FC236}">
                        <a16:creationId xmlns:a16="http://schemas.microsoft.com/office/drawing/2014/main" id="{82DCC772-7925-9AC0-2656-303921AAF212}"/>
                      </a:ext>
                    </a:extLst>
                  </p:cNvPr>
                  <p:cNvSpPr/>
                  <p:nvPr/>
                </p:nvSpPr>
                <p:spPr>
                  <a:xfrm flipH="1">
                    <a:off x="1430939" y="1495424"/>
                    <a:ext cx="337525" cy="45953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12" name="그룹 11">
                    <a:extLst>
                      <a:ext uri="{FF2B5EF4-FFF2-40B4-BE49-F238E27FC236}">
                        <a16:creationId xmlns:a16="http://schemas.microsoft.com/office/drawing/2014/main" id="{3E81AFCA-9D47-5E20-63DB-8F3EFF42A88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430938" y="5063706"/>
                    <a:ext cx="337525" cy="1027082"/>
                    <a:chOff x="3338423" y="2242868"/>
                    <a:chExt cx="431320" cy="3657600"/>
                  </a:xfrm>
                </p:grpSpPr>
                <p:sp>
                  <p:nvSpPr>
                    <p:cNvPr id="13" name="모서리가 둥근 직사각형 12">
                      <a:extLst>
                        <a:ext uri="{FF2B5EF4-FFF2-40B4-BE49-F238E27FC236}">
                          <a16:creationId xmlns:a16="http://schemas.microsoft.com/office/drawing/2014/main" id="{9A5BD668-BE76-A89E-2C3D-A50AC177B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14" name="직사각형 13">
                      <a:extLst>
                        <a:ext uri="{FF2B5EF4-FFF2-40B4-BE49-F238E27FC236}">
                          <a16:creationId xmlns:a16="http://schemas.microsoft.com/office/drawing/2014/main" id="{B7599216-DC1E-AFC2-1B3C-F3BE3BDAFF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p:sp>
                <p:nvSpPr>
                  <p:cNvPr id="16" name="모서리가 둥근 직사각형 15">
                    <a:extLst>
                      <a:ext uri="{FF2B5EF4-FFF2-40B4-BE49-F238E27FC236}">
                        <a16:creationId xmlns:a16="http://schemas.microsoft.com/office/drawing/2014/main" id="{6E5544C5-5CD3-1DDE-4C87-30C48C3938FF}"/>
                      </a:ext>
                    </a:extLst>
                  </p:cNvPr>
                  <p:cNvSpPr/>
                  <p:nvPr/>
                </p:nvSpPr>
                <p:spPr>
                  <a:xfrm flipH="1">
                    <a:off x="930552" y="1487157"/>
                    <a:ext cx="337526" cy="45953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17" name="그룹 16">
                    <a:extLst>
                      <a:ext uri="{FF2B5EF4-FFF2-40B4-BE49-F238E27FC236}">
                        <a16:creationId xmlns:a16="http://schemas.microsoft.com/office/drawing/2014/main" id="{434BA0B7-0646-8F2E-C660-3D46FF21A55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930550" y="4920471"/>
                    <a:ext cx="337528" cy="1162050"/>
                    <a:chOff x="3338422" y="3969261"/>
                    <a:chExt cx="431323" cy="1931207"/>
                  </a:xfrm>
                </p:grpSpPr>
                <p:sp>
                  <p:nvSpPr>
                    <p:cNvPr id="18" name="모서리가 둥근 직사각형 17">
                      <a:extLst>
                        <a:ext uri="{FF2B5EF4-FFF2-40B4-BE49-F238E27FC236}">
                          <a16:creationId xmlns:a16="http://schemas.microsoft.com/office/drawing/2014/main" id="{A91D2EC6-325E-E677-B710-41588308DD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40157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19" name="직사각형 18">
                      <a:extLst>
                        <a:ext uri="{FF2B5EF4-FFF2-40B4-BE49-F238E27FC236}">
                          <a16:creationId xmlns:a16="http://schemas.microsoft.com/office/drawing/2014/main" id="{94F65D40-5B65-AA89-A07A-70DCC5A47A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726040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F353EAA7-8A51-715D-589E-70E736539EAB}"/>
                      </a:ext>
                    </a:extLst>
                  </p:cNvPr>
                  <p:cNvGrpSpPr/>
                  <p:nvPr/>
                </p:nvGrpSpPr>
                <p:grpSpPr>
                  <a:xfrm>
                    <a:off x="790014" y="1478530"/>
                    <a:ext cx="10990066" cy="4612256"/>
                    <a:chOff x="686155" y="1167263"/>
                    <a:chExt cx="10990066" cy="4612256"/>
                  </a:xfrm>
                </p:grpSpPr>
                <p:cxnSp>
                  <p:nvCxnSpPr>
                    <p:cNvPr id="26" name="직선 연결선[R] 25">
                      <a:extLst>
                        <a:ext uri="{FF2B5EF4-FFF2-40B4-BE49-F238E27FC236}">
                          <a16:creationId xmlns:a16="http://schemas.microsoft.com/office/drawing/2014/main" id="{3474E0B9-8F2B-757F-216B-77D1A67B18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6155" y="5771072"/>
                      <a:ext cx="10990066" cy="0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직선 연결선[R] 27">
                      <a:extLst>
                        <a:ext uri="{FF2B5EF4-FFF2-40B4-BE49-F238E27FC236}">
                          <a16:creationId xmlns:a16="http://schemas.microsoft.com/office/drawing/2014/main" id="{BBA25270-B4B2-477A-9B6D-8194BB69C3C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87948" y="1167263"/>
                      <a:ext cx="0" cy="4612256"/>
                    </a:xfrm>
                    <a:prstGeom prst="line">
                      <a:avLst/>
                    </a:prstGeom>
                    <a:ln w="1270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55548C4F-FC76-3471-5969-133E35FF18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1079" y="3487977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𝟔𝟐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55548C4F-FC76-3471-5969-133E35FF183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1079" y="3487977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r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A465AC1C-49EA-284B-231D-AC1AA1EA60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4199" y="6149265"/>
                        <a:ext cx="1095555" cy="927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A465AC1C-49EA-284B-231D-AC1AA1EA601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4199" y="6149265"/>
                        <a:ext cx="1095555" cy="927816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8B8BF8AC-C923-E461-0513-6B81413D3D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82013" y="6149265"/>
                        <a:ext cx="1095555" cy="927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8B8BF8AC-C923-E461-0513-6B81413D3D6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82013" y="6149265"/>
                        <a:ext cx="1095555" cy="927816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92F59AD0-F670-A1B1-5C0E-E9C630772D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9827" y="6149265"/>
                        <a:ext cx="1095555" cy="927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𝑟𝑑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92F59AD0-F670-A1B1-5C0E-E9C630772D8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9827" y="6149265"/>
                        <a:ext cx="1095555" cy="92781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63CEDB59-FD7D-06C5-318F-B0BCC9CB7A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57641" y="6149265"/>
                        <a:ext cx="1095555" cy="927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63CEDB59-FD7D-06C5-318F-B0BCC9CB7A6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57641" y="6149265"/>
                        <a:ext cx="1095555" cy="927816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119F6910-1766-802A-9EEE-A1B1617179E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45455" y="6149265"/>
                        <a:ext cx="1095555" cy="927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TextBox 46">
                        <a:extLst>
                          <a:ext uri="{FF2B5EF4-FFF2-40B4-BE49-F238E27FC236}">
                            <a16:creationId xmlns:a16="http://schemas.microsoft.com/office/drawing/2014/main" id="{119F6910-1766-802A-9EEE-A1B1617179E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45455" y="6149265"/>
                        <a:ext cx="1095555" cy="927816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2A9255B2-B6F4-7246-B85C-99CDE51CF26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33269" y="6149265"/>
                        <a:ext cx="1095555" cy="927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2A9255B2-B6F4-7246-B85C-99CDE51CF26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33269" y="6149265"/>
                        <a:ext cx="1095555" cy="927816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83A2C88A-F0CC-0084-FF7C-599FD7075A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21083" y="6149265"/>
                        <a:ext cx="1095555" cy="927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83A2C88A-F0CC-0084-FF7C-599FD7075A5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21083" y="6149265"/>
                        <a:ext cx="1095555" cy="927816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40490BD6-D447-9595-28D6-9927356534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08897" y="6149265"/>
                        <a:ext cx="1095555" cy="927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40490BD6-D447-9595-28D6-9927356534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08897" y="6149265"/>
                        <a:ext cx="1095555" cy="927816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4B7F5CA2-DD07-43DF-2449-E03F6DEB7E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31753" y="6149265"/>
                        <a:ext cx="1095555" cy="927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4B7F5CA2-DD07-43DF-2449-E03F6DEB7EF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1753" y="6149265"/>
                        <a:ext cx="1095555" cy="927816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BA6579CD-82D2-6C3D-D83E-A7D0C900FF8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84525" y="6149265"/>
                        <a:ext cx="1095555" cy="9278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BA6579CD-82D2-6C3D-D83E-A7D0C900FF8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84525" y="6149265"/>
                        <a:ext cx="1095555" cy="927816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4" name="직선 연결선[R] 53">
                    <a:extLst>
                      <a:ext uri="{FF2B5EF4-FFF2-40B4-BE49-F238E27FC236}">
                        <a16:creationId xmlns:a16="http://schemas.microsoft.com/office/drawing/2014/main" id="{B2F8B80A-6D5F-7F03-F293-FF1DBE295C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09385" y="1478531"/>
                    <a:ext cx="0" cy="460363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직선 연결선[R] 55">
                    <a:extLst>
                      <a:ext uri="{FF2B5EF4-FFF2-40B4-BE49-F238E27FC236}">
                        <a16:creationId xmlns:a16="http://schemas.microsoft.com/office/drawing/2014/main" id="{E0F0B2F5-66CE-9FF8-B20D-D260DACD8C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51690" y="1470265"/>
                    <a:ext cx="0" cy="460363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[R] 56">
                    <a:extLst>
                      <a:ext uri="{FF2B5EF4-FFF2-40B4-BE49-F238E27FC236}">
                        <a16:creationId xmlns:a16="http://schemas.microsoft.com/office/drawing/2014/main" id="{A49D8196-A4DE-ECE5-D461-F88A106C4B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46954" y="1470265"/>
                    <a:ext cx="0" cy="460363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직선 연결선[R] 57">
                    <a:extLst>
                      <a:ext uri="{FF2B5EF4-FFF2-40B4-BE49-F238E27FC236}">
                        <a16:creationId xmlns:a16="http://schemas.microsoft.com/office/drawing/2014/main" id="{48A55256-BE4A-B006-B7BE-D3A028EBB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29872" y="1470265"/>
                    <a:ext cx="0" cy="460363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연결선[R] 58">
                    <a:extLst>
                      <a:ext uri="{FF2B5EF4-FFF2-40B4-BE49-F238E27FC236}">
                        <a16:creationId xmlns:a16="http://schemas.microsoft.com/office/drawing/2014/main" id="{50325568-3CC1-C82B-D2E8-66B784C5F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34648" y="1486798"/>
                    <a:ext cx="0" cy="460363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직선 연결선[R] 59">
                    <a:extLst>
                      <a:ext uri="{FF2B5EF4-FFF2-40B4-BE49-F238E27FC236}">
                        <a16:creationId xmlns:a16="http://schemas.microsoft.com/office/drawing/2014/main" id="{85261A73-7BEF-7BDA-46C7-402E628C3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15316" y="1486798"/>
                    <a:ext cx="0" cy="460363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직선 연결선[R] 60">
                    <a:extLst>
                      <a:ext uri="{FF2B5EF4-FFF2-40B4-BE49-F238E27FC236}">
                        <a16:creationId xmlns:a16="http://schemas.microsoft.com/office/drawing/2014/main" id="{1AEDE1F4-3EBB-542E-4130-FE5233EA1D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505496" y="1486798"/>
                    <a:ext cx="0" cy="460363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직선 연결선[R] 61">
                    <a:extLst>
                      <a:ext uri="{FF2B5EF4-FFF2-40B4-BE49-F238E27FC236}">
                        <a16:creationId xmlns:a16="http://schemas.microsoft.com/office/drawing/2014/main" id="{48357791-E1C0-5076-7FA1-6AF0BF422F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79479" y="1486798"/>
                    <a:ext cx="0" cy="460363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직선 연결선[R] 62">
                    <a:extLst>
                      <a:ext uri="{FF2B5EF4-FFF2-40B4-BE49-F238E27FC236}">
                        <a16:creationId xmlns:a16="http://schemas.microsoft.com/office/drawing/2014/main" id="{4E834F82-99CF-5FD1-5D67-BD69562B1D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84525" y="1486798"/>
                    <a:ext cx="0" cy="4603630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12A82F94-3569-1764-B444-61DB3E880B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303906" y="3482790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12A82F94-3569-1764-B444-61DB3E880B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303906" y="3482790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5" name="모서리가 둥근 직사각형 64">
                    <a:extLst>
                      <a:ext uri="{FF2B5EF4-FFF2-40B4-BE49-F238E27FC236}">
                        <a16:creationId xmlns:a16="http://schemas.microsoft.com/office/drawing/2014/main" id="{BD4826CD-25BB-DBB9-0016-69DCFD10BE9B}"/>
                      </a:ext>
                    </a:extLst>
                  </p:cNvPr>
                  <p:cNvSpPr/>
                  <p:nvPr/>
                </p:nvSpPr>
                <p:spPr>
                  <a:xfrm flipH="1">
                    <a:off x="2012526" y="1461000"/>
                    <a:ext cx="337526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66" name="그룹 65">
                    <a:extLst>
                      <a:ext uri="{FF2B5EF4-FFF2-40B4-BE49-F238E27FC236}">
                        <a16:creationId xmlns:a16="http://schemas.microsoft.com/office/drawing/2014/main" id="{ECD68442-A9BA-E601-D197-16097618192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012524" y="5022880"/>
                    <a:ext cx="337528" cy="1043109"/>
                    <a:chOff x="3338422" y="3950865"/>
                    <a:chExt cx="431323" cy="1909774"/>
                  </a:xfrm>
                </p:grpSpPr>
                <p:sp>
                  <p:nvSpPr>
                    <p:cNvPr id="67" name="모서리가 둥근 직사각형 66">
                      <a:extLst>
                        <a:ext uri="{FF2B5EF4-FFF2-40B4-BE49-F238E27FC236}">
                          <a16:creationId xmlns:a16="http://schemas.microsoft.com/office/drawing/2014/main" id="{7B7293C9-A19F-DD1B-BC32-1AD936E855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00327"/>
                      <a:ext cx="431319" cy="1760312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68" name="직사각형 67">
                      <a:extLst>
                        <a:ext uri="{FF2B5EF4-FFF2-40B4-BE49-F238E27FC236}">
                          <a16:creationId xmlns:a16="http://schemas.microsoft.com/office/drawing/2014/main" id="{762006DA-C3F4-7A53-4496-E25648F4B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50865"/>
                      <a:ext cx="431319" cy="543346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22AC5676-1F3B-677D-0737-EF0C5759E73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57181" y="3487977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𝟔𝟏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22AC5676-1F3B-677D-0737-EF0C5759E73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57181" y="3487977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2" name="모서리가 둥근 직사각형 71">
                    <a:extLst>
                      <a:ext uri="{FF2B5EF4-FFF2-40B4-BE49-F238E27FC236}">
                        <a16:creationId xmlns:a16="http://schemas.microsoft.com/office/drawing/2014/main" id="{B689CA7C-C819-8F55-B938-5DA1976B47D3}"/>
                      </a:ext>
                    </a:extLst>
                  </p:cNvPr>
                  <p:cNvSpPr/>
                  <p:nvPr/>
                </p:nvSpPr>
                <p:spPr>
                  <a:xfrm flipH="1">
                    <a:off x="2545700" y="1485799"/>
                    <a:ext cx="337525" cy="45953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73" name="그룹 72">
                    <a:extLst>
                      <a:ext uri="{FF2B5EF4-FFF2-40B4-BE49-F238E27FC236}">
                        <a16:creationId xmlns:a16="http://schemas.microsoft.com/office/drawing/2014/main" id="{D0492A84-5DC4-CEAA-87C4-781441F2DA4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545698" y="4422284"/>
                    <a:ext cx="337525" cy="1658879"/>
                    <a:chOff x="3338423" y="2242868"/>
                    <a:chExt cx="431320" cy="3657600"/>
                  </a:xfrm>
                </p:grpSpPr>
                <p:sp>
                  <p:nvSpPr>
                    <p:cNvPr id="74" name="모서리가 둥근 직사각형 73">
                      <a:extLst>
                        <a:ext uri="{FF2B5EF4-FFF2-40B4-BE49-F238E27FC236}">
                          <a16:creationId xmlns:a16="http://schemas.microsoft.com/office/drawing/2014/main" id="{E72FFF1A-7510-6DEC-8C5B-E0E73DD9D7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75" name="직사각형 74">
                      <a:extLst>
                        <a:ext uri="{FF2B5EF4-FFF2-40B4-BE49-F238E27FC236}">
                          <a16:creationId xmlns:a16="http://schemas.microsoft.com/office/drawing/2014/main" id="{2BFCF331-AE32-E9C8-6B6E-4A3672A0E6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F6AF0377-9E5A-5108-9DB2-62FDA2391F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03672" y="3487977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𝟔𝟕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F6AF0377-9E5A-5108-9DB2-62FDA2391F4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03672" y="3487977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6" name="모서리가 둥근 직사각형 85">
                    <a:extLst>
                      <a:ext uri="{FF2B5EF4-FFF2-40B4-BE49-F238E27FC236}">
                        <a16:creationId xmlns:a16="http://schemas.microsoft.com/office/drawing/2014/main" id="{4E358B8B-4A31-6D36-805D-42041CA03977}"/>
                      </a:ext>
                    </a:extLst>
                  </p:cNvPr>
                  <p:cNvSpPr/>
                  <p:nvPr/>
                </p:nvSpPr>
                <p:spPr>
                  <a:xfrm flipH="1">
                    <a:off x="3694479" y="1495424"/>
                    <a:ext cx="337525" cy="45953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87" name="그룹 86">
                    <a:extLst>
                      <a:ext uri="{FF2B5EF4-FFF2-40B4-BE49-F238E27FC236}">
                        <a16:creationId xmlns:a16="http://schemas.microsoft.com/office/drawing/2014/main" id="{528119F5-A5F5-E78D-EC3A-353A74B34C3B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694477" y="4735629"/>
                    <a:ext cx="337525" cy="1355159"/>
                    <a:chOff x="3338423" y="2242868"/>
                    <a:chExt cx="431320" cy="3657600"/>
                  </a:xfrm>
                </p:grpSpPr>
                <p:sp>
                  <p:nvSpPr>
                    <p:cNvPr id="88" name="모서리가 둥근 직사각형 87">
                      <a:extLst>
                        <a:ext uri="{FF2B5EF4-FFF2-40B4-BE49-F238E27FC236}">
                          <a16:creationId xmlns:a16="http://schemas.microsoft.com/office/drawing/2014/main" id="{B114BC8C-D69A-B663-AB22-DFFD525675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89" name="직사각형 88">
                      <a:extLst>
                        <a:ext uri="{FF2B5EF4-FFF2-40B4-BE49-F238E27FC236}">
                          <a16:creationId xmlns:a16="http://schemas.microsoft.com/office/drawing/2014/main" id="{CD53A400-77BD-E2E7-1547-678E814BDA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p:sp>
                <p:nvSpPr>
                  <p:cNvPr id="90" name="모서리가 둥근 직사각형 89">
                    <a:extLst>
                      <a:ext uri="{FF2B5EF4-FFF2-40B4-BE49-F238E27FC236}">
                        <a16:creationId xmlns:a16="http://schemas.microsoft.com/office/drawing/2014/main" id="{33379299-E636-C0D7-D5FB-C448B0F0F5E0}"/>
                      </a:ext>
                    </a:extLst>
                  </p:cNvPr>
                  <p:cNvSpPr/>
                  <p:nvPr/>
                </p:nvSpPr>
                <p:spPr>
                  <a:xfrm flipH="1">
                    <a:off x="3194092" y="1474442"/>
                    <a:ext cx="337526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91" name="그룹 90">
                    <a:extLst>
                      <a:ext uri="{FF2B5EF4-FFF2-40B4-BE49-F238E27FC236}">
                        <a16:creationId xmlns:a16="http://schemas.microsoft.com/office/drawing/2014/main" id="{17E5C55B-BFC5-B233-9459-3DB7CC9BBEA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194090" y="4422284"/>
                    <a:ext cx="337528" cy="1647523"/>
                    <a:chOff x="3338422" y="3969261"/>
                    <a:chExt cx="431323" cy="1916418"/>
                  </a:xfrm>
                </p:grpSpPr>
                <p:sp>
                  <p:nvSpPr>
                    <p:cNvPr id="92" name="모서리가 둥근 직사각형 91">
                      <a:extLst>
                        <a:ext uri="{FF2B5EF4-FFF2-40B4-BE49-F238E27FC236}">
                          <a16:creationId xmlns:a16="http://schemas.microsoft.com/office/drawing/2014/main" id="{DB2884EC-3B9E-FB1B-107D-4AEEC36EEE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25367"/>
                      <a:ext cx="431319" cy="1760312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93" name="직사각형 92">
                      <a:extLst>
                        <a:ext uri="{FF2B5EF4-FFF2-40B4-BE49-F238E27FC236}">
                          <a16:creationId xmlns:a16="http://schemas.microsoft.com/office/drawing/2014/main" id="{0416718F-D138-3E95-6AA4-69533F533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896407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4" name="TextBox 93">
                        <a:extLst>
                          <a:ext uri="{FF2B5EF4-FFF2-40B4-BE49-F238E27FC236}">
                            <a16:creationId xmlns:a16="http://schemas.microsoft.com/office/drawing/2014/main" id="{9E7FA5C1-C696-5117-3D13-1015AC9DE1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4619" y="3487977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𝟔𝟕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4" name="TextBox 93">
                        <a:extLst>
                          <a:ext uri="{FF2B5EF4-FFF2-40B4-BE49-F238E27FC236}">
                            <a16:creationId xmlns:a16="http://schemas.microsoft.com/office/drawing/2014/main" id="{9E7FA5C1-C696-5117-3D13-1015AC9DE10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4619" y="3487977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r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50E61A8F-0F78-3490-F24A-1DB47B308D6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67446" y="3482790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𝟔𝟒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50E61A8F-0F78-3490-F24A-1DB47B308D6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67446" y="3482790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6" name="모서리가 둥근 직사각형 95">
                    <a:extLst>
                      <a:ext uri="{FF2B5EF4-FFF2-40B4-BE49-F238E27FC236}">
                        <a16:creationId xmlns:a16="http://schemas.microsoft.com/office/drawing/2014/main" id="{57363C0E-A84D-0126-40C0-B64B08E6036F}"/>
                      </a:ext>
                    </a:extLst>
                  </p:cNvPr>
                  <p:cNvSpPr/>
                  <p:nvPr/>
                </p:nvSpPr>
                <p:spPr>
                  <a:xfrm flipH="1">
                    <a:off x="4762291" y="1495424"/>
                    <a:ext cx="337525" cy="45953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97" name="그룹 96">
                    <a:extLst>
                      <a:ext uri="{FF2B5EF4-FFF2-40B4-BE49-F238E27FC236}">
                        <a16:creationId xmlns:a16="http://schemas.microsoft.com/office/drawing/2014/main" id="{290906AF-E471-BDE2-FC68-7674DC2D31B4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762288" y="5250399"/>
                    <a:ext cx="337525" cy="840389"/>
                    <a:chOff x="3338423" y="2242868"/>
                    <a:chExt cx="431320" cy="3657600"/>
                  </a:xfrm>
                </p:grpSpPr>
                <p:sp>
                  <p:nvSpPr>
                    <p:cNvPr id="98" name="모서리가 둥근 직사각형 97">
                      <a:extLst>
                        <a:ext uri="{FF2B5EF4-FFF2-40B4-BE49-F238E27FC236}">
                          <a16:creationId xmlns:a16="http://schemas.microsoft.com/office/drawing/2014/main" id="{CD083DE3-1CAD-9F57-6365-13E5256B6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99" name="직사각형 98">
                      <a:extLst>
                        <a:ext uri="{FF2B5EF4-FFF2-40B4-BE49-F238E27FC236}">
                          <a16:creationId xmlns:a16="http://schemas.microsoft.com/office/drawing/2014/main" id="{A073BD3F-95B7-32C8-BB70-918DAE748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p:sp>
                <p:nvSpPr>
                  <p:cNvPr id="100" name="모서리가 둥근 직사각형 99">
                    <a:extLst>
                      <a:ext uri="{FF2B5EF4-FFF2-40B4-BE49-F238E27FC236}">
                        <a16:creationId xmlns:a16="http://schemas.microsoft.com/office/drawing/2014/main" id="{0F607EFC-1613-D7EC-8020-E218629004B8}"/>
                      </a:ext>
                    </a:extLst>
                  </p:cNvPr>
                  <p:cNvSpPr/>
                  <p:nvPr/>
                </p:nvSpPr>
                <p:spPr>
                  <a:xfrm flipH="1">
                    <a:off x="4261904" y="1474442"/>
                    <a:ext cx="337526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D22B7CBC-648E-4CD2-1B61-2CF83559A39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261902" y="5370843"/>
                    <a:ext cx="337528" cy="698964"/>
                    <a:chOff x="3338422" y="3969261"/>
                    <a:chExt cx="431323" cy="1896706"/>
                  </a:xfrm>
                </p:grpSpPr>
                <p:sp>
                  <p:nvSpPr>
                    <p:cNvPr id="102" name="모서리가 둥근 직사각형 101">
                      <a:extLst>
                        <a:ext uri="{FF2B5EF4-FFF2-40B4-BE49-F238E27FC236}">
                          <a16:creationId xmlns:a16="http://schemas.microsoft.com/office/drawing/2014/main" id="{9C92C10C-25FF-BC66-8ADC-E163BAE439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05656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103" name="직사각형 102">
                      <a:extLst>
                        <a:ext uri="{FF2B5EF4-FFF2-40B4-BE49-F238E27FC236}">
                          <a16:creationId xmlns:a16="http://schemas.microsoft.com/office/drawing/2014/main" id="{E4EC2EA1-2A18-8AF7-55A0-953EADA0A3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222959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D69C556A-EAE7-21E5-BFED-1A9F4A50C7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22357" y="3487977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𝟓𝟔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D69C556A-EAE7-21E5-BFED-1A9F4A50C7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22357" y="3487977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r="-20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TextBox 104">
                        <a:extLst>
                          <a:ext uri="{FF2B5EF4-FFF2-40B4-BE49-F238E27FC236}">
                            <a16:creationId xmlns:a16="http://schemas.microsoft.com/office/drawing/2014/main" id="{298F3C2D-8262-F828-92BD-28305F4729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45184" y="3482790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𝟓𝟖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5" name="TextBox 104">
                        <a:extLst>
                          <a:ext uri="{FF2B5EF4-FFF2-40B4-BE49-F238E27FC236}">
                            <a16:creationId xmlns:a16="http://schemas.microsoft.com/office/drawing/2014/main" id="{298F3C2D-8262-F828-92BD-28305F4729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45184" y="3482790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r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6" name="모서리가 둥근 직사각형 105">
                    <a:extLst>
                      <a:ext uri="{FF2B5EF4-FFF2-40B4-BE49-F238E27FC236}">
                        <a16:creationId xmlns:a16="http://schemas.microsoft.com/office/drawing/2014/main" id="{8E96ABD5-F029-CFCF-FED5-A8BA30F673BF}"/>
                      </a:ext>
                    </a:extLst>
                  </p:cNvPr>
                  <p:cNvSpPr/>
                  <p:nvPr/>
                </p:nvSpPr>
                <p:spPr>
                  <a:xfrm flipH="1">
                    <a:off x="5850145" y="1469995"/>
                    <a:ext cx="337525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107" name="그룹 106">
                    <a:extLst>
                      <a:ext uri="{FF2B5EF4-FFF2-40B4-BE49-F238E27FC236}">
                        <a16:creationId xmlns:a16="http://schemas.microsoft.com/office/drawing/2014/main" id="{E511C737-47B8-CC61-6F1F-EC035C4C1F2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850141" y="5931681"/>
                    <a:ext cx="337525" cy="133679"/>
                    <a:chOff x="3338423" y="1618989"/>
                    <a:chExt cx="431320" cy="3597217"/>
                  </a:xfrm>
                </p:grpSpPr>
                <p:sp>
                  <p:nvSpPr>
                    <p:cNvPr id="108" name="모서리가 둥근 직사각형 107">
                      <a:extLst>
                        <a:ext uri="{FF2B5EF4-FFF2-40B4-BE49-F238E27FC236}">
                          <a16:creationId xmlns:a16="http://schemas.microsoft.com/office/drawing/2014/main" id="{42AB325E-7154-A6DD-5FC2-5FE1FF740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1618989"/>
                      <a:ext cx="431320" cy="3597217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109" name="직사각형 108">
                      <a:extLst>
                        <a:ext uri="{FF2B5EF4-FFF2-40B4-BE49-F238E27FC236}">
                          <a16:creationId xmlns:a16="http://schemas.microsoft.com/office/drawing/2014/main" id="{8EA2FFB6-78BB-1CA3-992B-1436D914E0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1900737"/>
                      <a:ext cx="431320" cy="483063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p:sp>
                <p:nvSpPr>
                  <p:cNvPr id="110" name="모서리가 둥근 직사각형 109">
                    <a:extLst>
                      <a:ext uri="{FF2B5EF4-FFF2-40B4-BE49-F238E27FC236}">
                        <a16:creationId xmlns:a16="http://schemas.microsoft.com/office/drawing/2014/main" id="{72DE4DF7-6786-6810-57A9-5F0ED4969E46}"/>
                      </a:ext>
                    </a:extLst>
                  </p:cNvPr>
                  <p:cNvSpPr/>
                  <p:nvPr/>
                </p:nvSpPr>
                <p:spPr>
                  <a:xfrm flipH="1">
                    <a:off x="5349758" y="1474442"/>
                    <a:ext cx="337526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111" name="그룹 110">
                    <a:extLst>
                      <a:ext uri="{FF2B5EF4-FFF2-40B4-BE49-F238E27FC236}">
                        <a16:creationId xmlns:a16="http://schemas.microsoft.com/office/drawing/2014/main" id="{B5EFCF8D-105F-4C17-1D7F-EE67629F50E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349756" y="5659655"/>
                    <a:ext cx="337528" cy="410152"/>
                    <a:chOff x="3338422" y="3969261"/>
                    <a:chExt cx="431323" cy="1873142"/>
                  </a:xfrm>
                </p:grpSpPr>
                <p:sp>
                  <p:nvSpPr>
                    <p:cNvPr id="112" name="모서리가 둥근 직사각형 111">
                      <a:extLst>
                        <a:ext uri="{FF2B5EF4-FFF2-40B4-BE49-F238E27FC236}">
                          <a16:creationId xmlns:a16="http://schemas.microsoft.com/office/drawing/2014/main" id="{849DD7C3-21C5-320F-2FE6-CC789CD2A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082095"/>
                      <a:ext cx="431319" cy="1760308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113" name="직사각형 112">
                      <a:extLst>
                        <a:ext uri="{FF2B5EF4-FFF2-40B4-BE49-F238E27FC236}">
                          <a16:creationId xmlns:a16="http://schemas.microsoft.com/office/drawing/2014/main" id="{DA6CE1D3-1E73-AEA0-C691-AC19351BE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222959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9E1E31DC-9EC9-4EEE-757E-41C0F01A870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10211" y="3487977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𝟓𝟑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9E1E31DC-9EC9-4EEE-757E-41C0F01A870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10211" y="3487977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CFF38844-A724-AF91-E0C8-4DC14A7793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33038" y="3482790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𝟓𝟏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CFF38844-A724-AF91-E0C8-4DC14A7793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33038" y="3482790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6" name="모서리가 둥근 직사각형 115">
                    <a:extLst>
                      <a:ext uri="{FF2B5EF4-FFF2-40B4-BE49-F238E27FC236}">
                        <a16:creationId xmlns:a16="http://schemas.microsoft.com/office/drawing/2014/main" id="{E9B66C17-E197-7194-7EE2-8D5D11F90549}"/>
                      </a:ext>
                    </a:extLst>
                  </p:cNvPr>
                  <p:cNvSpPr/>
                  <p:nvPr/>
                </p:nvSpPr>
                <p:spPr>
                  <a:xfrm flipH="1">
                    <a:off x="6948042" y="1495424"/>
                    <a:ext cx="337525" cy="45953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ABA3D275-8088-AE90-D536-E86776D390EC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6948037" y="3186657"/>
                    <a:ext cx="337525" cy="2904131"/>
                    <a:chOff x="3338423" y="2242868"/>
                    <a:chExt cx="431320" cy="3657600"/>
                  </a:xfrm>
                </p:grpSpPr>
                <p:sp>
                  <p:nvSpPr>
                    <p:cNvPr id="118" name="모서리가 둥근 직사각형 117">
                      <a:extLst>
                        <a:ext uri="{FF2B5EF4-FFF2-40B4-BE49-F238E27FC236}">
                          <a16:creationId xmlns:a16="http://schemas.microsoft.com/office/drawing/2014/main" id="{8D125910-760D-8133-9090-0CE099B425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119" name="직사각형 118">
                      <a:extLst>
                        <a:ext uri="{FF2B5EF4-FFF2-40B4-BE49-F238E27FC236}">
                          <a16:creationId xmlns:a16="http://schemas.microsoft.com/office/drawing/2014/main" id="{7587043D-BE98-2EEB-D5F4-59FE7C572F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p:sp>
                <p:nvSpPr>
                  <p:cNvPr id="120" name="모서리가 둥근 직사각형 119">
                    <a:extLst>
                      <a:ext uri="{FF2B5EF4-FFF2-40B4-BE49-F238E27FC236}">
                        <a16:creationId xmlns:a16="http://schemas.microsoft.com/office/drawing/2014/main" id="{68122F6E-D950-5877-BA22-273D15F60AFB}"/>
                      </a:ext>
                    </a:extLst>
                  </p:cNvPr>
                  <p:cNvSpPr/>
                  <p:nvPr/>
                </p:nvSpPr>
                <p:spPr>
                  <a:xfrm flipH="1">
                    <a:off x="6447655" y="1474442"/>
                    <a:ext cx="337526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09A5500-CCCE-E1F7-5504-680C48F31D0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6447653" y="3108959"/>
                    <a:ext cx="337528" cy="2960847"/>
                    <a:chOff x="3338422" y="3969261"/>
                    <a:chExt cx="431323" cy="1922950"/>
                  </a:xfrm>
                </p:grpSpPr>
                <p:sp>
                  <p:nvSpPr>
                    <p:cNvPr id="122" name="모서리가 둥근 직사각형 121">
                      <a:extLst>
                        <a:ext uri="{FF2B5EF4-FFF2-40B4-BE49-F238E27FC236}">
                          <a16:creationId xmlns:a16="http://schemas.microsoft.com/office/drawing/2014/main" id="{2080AEB7-CD7E-A81F-704C-95105A97D3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31900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123" name="직사각형 122">
                      <a:extLst>
                        <a:ext uri="{FF2B5EF4-FFF2-40B4-BE49-F238E27FC236}">
                          <a16:creationId xmlns:a16="http://schemas.microsoft.com/office/drawing/2014/main" id="{823924C4-ED03-69BC-AE49-DB9225078A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222959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>
                        <a:extLst>
                          <a:ext uri="{FF2B5EF4-FFF2-40B4-BE49-F238E27FC236}">
                            <a16:creationId xmlns:a16="http://schemas.microsoft.com/office/drawing/2014/main" id="{84D7B847-8072-D44F-BAD0-F93029693D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08108" y="3487977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𝟖𝟏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TextBox 123">
                        <a:extLst>
                          <a:ext uri="{FF2B5EF4-FFF2-40B4-BE49-F238E27FC236}">
                            <a16:creationId xmlns:a16="http://schemas.microsoft.com/office/drawing/2014/main" id="{84D7B847-8072-D44F-BAD0-F93029693D3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08108" y="3487977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r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TextBox 124">
                        <a:extLst>
                          <a:ext uri="{FF2B5EF4-FFF2-40B4-BE49-F238E27FC236}">
                            <a16:creationId xmlns:a16="http://schemas.microsoft.com/office/drawing/2014/main" id="{495AA1D6-776D-4520-9BE8-168FB2EA8E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30935" y="3482790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5" name="TextBox 124">
                        <a:extLst>
                          <a:ext uri="{FF2B5EF4-FFF2-40B4-BE49-F238E27FC236}">
                            <a16:creationId xmlns:a16="http://schemas.microsoft.com/office/drawing/2014/main" id="{495AA1D6-776D-4520-9BE8-168FB2EA8E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30935" y="3482790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6" name="모서리가 둥근 직사각형 125">
                    <a:extLst>
                      <a:ext uri="{FF2B5EF4-FFF2-40B4-BE49-F238E27FC236}">
                        <a16:creationId xmlns:a16="http://schemas.microsoft.com/office/drawing/2014/main" id="{D4F04454-CB3D-8466-44EB-612F209B6ECA}"/>
                      </a:ext>
                    </a:extLst>
                  </p:cNvPr>
                  <p:cNvSpPr/>
                  <p:nvPr/>
                </p:nvSpPr>
                <p:spPr>
                  <a:xfrm flipH="1">
                    <a:off x="8044749" y="1482709"/>
                    <a:ext cx="337525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127" name="그룹 126">
                    <a:extLst>
                      <a:ext uri="{FF2B5EF4-FFF2-40B4-BE49-F238E27FC236}">
                        <a16:creationId xmlns:a16="http://schemas.microsoft.com/office/drawing/2014/main" id="{24498A8B-813B-3865-7A88-F8C7D47B73E5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8044743" y="5428005"/>
                    <a:ext cx="337525" cy="650069"/>
                    <a:chOff x="3338423" y="277620"/>
                    <a:chExt cx="431320" cy="5514985"/>
                  </a:xfrm>
                </p:grpSpPr>
                <p:sp>
                  <p:nvSpPr>
                    <p:cNvPr id="128" name="모서리가 둥근 직사각형 127">
                      <a:extLst>
                        <a:ext uri="{FF2B5EF4-FFF2-40B4-BE49-F238E27FC236}">
                          <a16:creationId xmlns:a16="http://schemas.microsoft.com/office/drawing/2014/main" id="{9B1CC0C1-F948-8162-CCDF-77C9A999D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1686364"/>
                      <a:ext cx="431320" cy="4106241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129" name="직사각형 128">
                      <a:extLst>
                        <a:ext uri="{FF2B5EF4-FFF2-40B4-BE49-F238E27FC236}">
                          <a16:creationId xmlns:a16="http://schemas.microsoft.com/office/drawing/2014/main" id="{AA023DAF-3936-06E9-0249-499EC510DF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77620"/>
                      <a:ext cx="431320" cy="2340475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p:sp>
                <p:nvSpPr>
                  <p:cNvPr id="130" name="모서리가 둥근 직사각형 129">
                    <a:extLst>
                      <a:ext uri="{FF2B5EF4-FFF2-40B4-BE49-F238E27FC236}">
                        <a16:creationId xmlns:a16="http://schemas.microsoft.com/office/drawing/2014/main" id="{8AF00394-EAEE-7A19-1E3F-24E5A038E2F5}"/>
                      </a:ext>
                    </a:extLst>
                  </p:cNvPr>
                  <p:cNvSpPr/>
                  <p:nvPr/>
                </p:nvSpPr>
                <p:spPr>
                  <a:xfrm flipH="1">
                    <a:off x="7544362" y="1474442"/>
                    <a:ext cx="337526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131" name="그룹 130">
                    <a:extLst>
                      <a:ext uri="{FF2B5EF4-FFF2-40B4-BE49-F238E27FC236}">
                        <a16:creationId xmlns:a16="http://schemas.microsoft.com/office/drawing/2014/main" id="{E44FCB1A-033F-3A79-18F5-328EF35D776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544360" y="5319655"/>
                    <a:ext cx="337528" cy="750151"/>
                    <a:chOff x="3338422" y="3969261"/>
                    <a:chExt cx="431323" cy="1899021"/>
                  </a:xfrm>
                </p:grpSpPr>
                <p:sp>
                  <p:nvSpPr>
                    <p:cNvPr id="132" name="모서리가 둥근 직사각형 131">
                      <a:extLst>
                        <a:ext uri="{FF2B5EF4-FFF2-40B4-BE49-F238E27FC236}">
                          <a16:creationId xmlns:a16="http://schemas.microsoft.com/office/drawing/2014/main" id="{9B3B09A5-2ADB-6B8B-5014-588C8E5AA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07973"/>
                      <a:ext cx="431319" cy="1760309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133" name="직사각형 132">
                      <a:extLst>
                        <a:ext uri="{FF2B5EF4-FFF2-40B4-BE49-F238E27FC236}">
                          <a16:creationId xmlns:a16="http://schemas.microsoft.com/office/drawing/2014/main" id="{C2072B02-3F1A-33AC-49B2-53BDAEB14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965864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4AB176A3-2FA5-B9CC-C0BB-DB0B52AEC2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04815" y="3487977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4" name="TextBox 133">
                        <a:extLst>
                          <a:ext uri="{FF2B5EF4-FFF2-40B4-BE49-F238E27FC236}">
                            <a16:creationId xmlns:a16="http://schemas.microsoft.com/office/drawing/2014/main" id="{4AB176A3-2FA5-B9CC-C0BB-DB0B52AEC21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04815" y="3487977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056CE635-B238-3785-94DC-FA7C5B6F1A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27642" y="3482790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𝟓𝟓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5" name="TextBox 134">
                        <a:extLst>
                          <a:ext uri="{FF2B5EF4-FFF2-40B4-BE49-F238E27FC236}">
                            <a16:creationId xmlns:a16="http://schemas.microsoft.com/office/drawing/2014/main" id="{056CE635-B238-3785-94DC-FA7C5B6F1A9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27642" y="3482790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6" name="모서리가 둥근 직사각형 135">
                    <a:extLst>
                      <a:ext uri="{FF2B5EF4-FFF2-40B4-BE49-F238E27FC236}">
                        <a16:creationId xmlns:a16="http://schemas.microsoft.com/office/drawing/2014/main" id="{8B869B83-5AEA-9F35-B404-7D5559979E40}"/>
                      </a:ext>
                    </a:extLst>
                  </p:cNvPr>
                  <p:cNvSpPr/>
                  <p:nvPr/>
                </p:nvSpPr>
                <p:spPr>
                  <a:xfrm flipH="1">
                    <a:off x="9135320" y="1482709"/>
                    <a:ext cx="337525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137" name="그룹 136">
                    <a:extLst>
                      <a:ext uri="{FF2B5EF4-FFF2-40B4-BE49-F238E27FC236}">
                        <a16:creationId xmlns:a16="http://schemas.microsoft.com/office/drawing/2014/main" id="{0EAFB22C-58AE-59E3-B155-687E102E693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9135313" y="5250399"/>
                    <a:ext cx="337525" cy="827672"/>
                    <a:chOff x="3338423" y="1914375"/>
                    <a:chExt cx="431320" cy="3925775"/>
                  </a:xfrm>
                </p:grpSpPr>
                <p:sp>
                  <p:nvSpPr>
                    <p:cNvPr id="138" name="모서리가 둥근 직사각형 137">
                      <a:extLst>
                        <a:ext uri="{FF2B5EF4-FFF2-40B4-BE49-F238E27FC236}">
                          <a16:creationId xmlns:a16="http://schemas.microsoft.com/office/drawing/2014/main" id="{AFAB7C16-93DE-42F9-488E-5AE4E2F515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421642"/>
                      <a:ext cx="431320" cy="3418508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139" name="직사각형 138">
                      <a:extLst>
                        <a:ext uri="{FF2B5EF4-FFF2-40B4-BE49-F238E27FC236}">
                          <a16:creationId xmlns:a16="http://schemas.microsoft.com/office/drawing/2014/main" id="{6C0D1A7F-5C5A-A135-23F8-4189AFB4C3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1914375"/>
                      <a:ext cx="431320" cy="81156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p:sp>
                <p:nvSpPr>
                  <p:cNvPr id="140" name="모서리가 둥근 직사각형 139">
                    <a:extLst>
                      <a:ext uri="{FF2B5EF4-FFF2-40B4-BE49-F238E27FC236}">
                        <a16:creationId xmlns:a16="http://schemas.microsoft.com/office/drawing/2014/main" id="{95E4D3E0-4905-9BE4-8040-EEB358A1339A}"/>
                      </a:ext>
                    </a:extLst>
                  </p:cNvPr>
                  <p:cNvSpPr/>
                  <p:nvPr/>
                </p:nvSpPr>
                <p:spPr>
                  <a:xfrm flipH="1">
                    <a:off x="8634933" y="1474442"/>
                    <a:ext cx="337526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141" name="그룹 140">
                    <a:extLst>
                      <a:ext uri="{FF2B5EF4-FFF2-40B4-BE49-F238E27FC236}">
                        <a16:creationId xmlns:a16="http://schemas.microsoft.com/office/drawing/2014/main" id="{BDA77EDA-733E-CA19-03D2-B4513149BA0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8634931" y="5250397"/>
                    <a:ext cx="337528" cy="819409"/>
                    <a:chOff x="3338422" y="3969256"/>
                    <a:chExt cx="431323" cy="1901705"/>
                  </a:xfrm>
                </p:grpSpPr>
                <p:sp>
                  <p:nvSpPr>
                    <p:cNvPr id="142" name="모서리가 둥근 직사각형 141">
                      <a:extLst>
                        <a:ext uri="{FF2B5EF4-FFF2-40B4-BE49-F238E27FC236}">
                          <a16:creationId xmlns:a16="http://schemas.microsoft.com/office/drawing/2014/main" id="{F753EAE6-C0BD-E765-E516-E01FAA0F5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10650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143" name="직사각형 142">
                      <a:extLst>
                        <a:ext uri="{FF2B5EF4-FFF2-40B4-BE49-F238E27FC236}">
                          <a16:creationId xmlns:a16="http://schemas.microsoft.com/office/drawing/2014/main" id="{45B3CBBA-BAB8-DBC6-D28A-DAB2E66ED5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56"/>
                      <a:ext cx="431319" cy="920304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4" name="TextBox 143">
                        <a:extLst>
                          <a:ext uri="{FF2B5EF4-FFF2-40B4-BE49-F238E27FC236}">
                            <a16:creationId xmlns:a16="http://schemas.microsoft.com/office/drawing/2014/main" id="{43ED8263-7FA0-4745-98D9-9BD0E5EF67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95386" y="3487977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𝟓𝟖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4" name="TextBox 143">
                        <a:extLst>
                          <a:ext uri="{FF2B5EF4-FFF2-40B4-BE49-F238E27FC236}">
                            <a16:creationId xmlns:a16="http://schemas.microsoft.com/office/drawing/2014/main" id="{43ED8263-7FA0-4745-98D9-9BD0E5EF676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95386" y="3487977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5" name="TextBox 144">
                        <a:extLst>
                          <a:ext uri="{FF2B5EF4-FFF2-40B4-BE49-F238E27FC236}">
                            <a16:creationId xmlns:a16="http://schemas.microsoft.com/office/drawing/2014/main" id="{8EE6F630-7074-73E0-D0A3-4989AD8E9A8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18213" y="3482790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𝟓𝟖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5" name="TextBox 144">
                        <a:extLst>
                          <a:ext uri="{FF2B5EF4-FFF2-40B4-BE49-F238E27FC236}">
                            <a16:creationId xmlns:a16="http://schemas.microsoft.com/office/drawing/2014/main" id="{8EE6F630-7074-73E0-D0A3-4989AD8E9A8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18213" y="3482790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r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6" name="모서리가 둥근 직사각형 145">
                    <a:extLst>
                      <a:ext uri="{FF2B5EF4-FFF2-40B4-BE49-F238E27FC236}">
                        <a16:creationId xmlns:a16="http://schemas.microsoft.com/office/drawing/2014/main" id="{9BB63F58-722B-400C-DC13-5BCC60A0CC82}"/>
                      </a:ext>
                    </a:extLst>
                  </p:cNvPr>
                  <p:cNvSpPr/>
                  <p:nvPr/>
                </p:nvSpPr>
                <p:spPr>
                  <a:xfrm flipH="1">
                    <a:off x="10237879" y="1482709"/>
                    <a:ext cx="337525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147" name="그룹 146">
                    <a:extLst>
                      <a:ext uri="{FF2B5EF4-FFF2-40B4-BE49-F238E27FC236}">
                        <a16:creationId xmlns:a16="http://schemas.microsoft.com/office/drawing/2014/main" id="{8A4B7F7D-EE53-732A-8FE5-3A8BB5F20005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237871" y="2783841"/>
                    <a:ext cx="337525" cy="3294234"/>
                    <a:chOff x="3338423" y="2242868"/>
                    <a:chExt cx="431320" cy="3643538"/>
                  </a:xfrm>
                </p:grpSpPr>
                <p:sp>
                  <p:nvSpPr>
                    <p:cNvPr id="148" name="모서리가 둥근 직사각형 147">
                      <a:extLst>
                        <a:ext uri="{FF2B5EF4-FFF2-40B4-BE49-F238E27FC236}">
                          <a16:creationId xmlns:a16="http://schemas.microsoft.com/office/drawing/2014/main" id="{A5B7D59D-E875-56C3-CD19-5F66D4AFAE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89190"/>
                      <a:ext cx="431320" cy="3597216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149" name="직사각형 148">
                      <a:extLst>
                        <a:ext uri="{FF2B5EF4-FFF2-40B4-BE49-F238E27FC236}">
                          <a16:creationId xmlns:a16="http://schemas.microsoft.com/office/drawing/2014/main" id="{913676E0-E7FE-F66C-0EBC-AC0DCF590C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p:sp>
                <p:nvSpPr>
                  <p:cNvPr id="150" name="모서리가 둥근 직사각형 149">
                    <a:extLst>
                      <a:ext uri="{FF2B5EF4-FFF2-40B4-BE49-F238E27FC236}">
                        <a16:creationId xmlns:a16="http://schemas.microsoft.com/office/drawing/2014/main" id="{F7746E23-15BF-E574-85D8-30EFC8CD177E}"/>
                      </a:ext>
                    </a:extLst>
                  </p:cNvPr>
                  <p:cNvSpPr/>
                  <p:nvPr/>
                </p:nvSpPr>
                <p:spPr>
                  <a:xfrm flipH="1">
                    <a:off x="9737492" y="1474442"/>
                    <a:ext cx="337526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151" name="그룹 150">
                    <a:extLst>
                      <a:ext uri="{FF2B5EF4-FFF2-40B4-BE49-F238E27FC236}">
                        <a16:creationId xmlns:a16="http://schemas.microsoft.com/office/drawing/2014/main" id="{F4CC772E-4124-8A29-2A57-3B79C5EE9B13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9737490" y="2895602"/>
                    <a:ext cx="337528" cy="3174207"/>
                    <a:chOff x="3338422" y="3969261"/>
                    <a:chExt cx="431323" cy="1923503"/>
                  </a:xfrm>
                </p:grpSpPr>
                <p:sp>
                  <p:nvSpPr>
                    <p:cNvPr id="152" name="모서리가 둥근 직사각형 151">
                      <a:extLst>
                        <a:ext uri="{FF2B5EF4-FFF2-40B4-BE49-F238E27FC236}">
                          <a16:creationId xmlns:a16="http://schemas.microsoft.com/office/drawing/2014/main" id="{F314D967-A0BA-89F1-6C1B-CE328800FC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32453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153" name="직사각형 152">
                      <a:extLst>
                        <a:ext uri="{FF2B5EF4-FFF2-40B4-BE49-F238E27FC236}">
                          <a16:creationId xmlns:a16="http://schemas.microsoft.com/office/drawing/2014/main" id="{32ED87EA-B209-7D20-AC90-AFF225409D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222959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4" name="TextBox 153">
                        <a:extLst>
                          <a:ext uri="{FF2B5EF4-FFF2-40B4-BE49-F238E27FC236}">
                            <a16:creationId xmlns:a16="http://schemas.microsoft.com/office/drawing/2014/main" id="{32D2A955-FD63-84B7-904C-F8F8FC84FB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97945" y="3487977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𝟖𝟒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4" name="TextBox 153">
                        <a:extLst>
                          <a:ext uri="{FF2B5EF4-FFF2-40B4-BE49-F238E27FC236}">
                            <a16:creationId xmlns:a16="http://schemas.microsoft.com/office/drawing/2014/main" id="{32D2A955-FD63-84B7-904C-F8F8FC84FBD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97945" y="3487977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r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5" name="TextBox 154">
                        <a:extLst>
                          <a:ext uri="{FF2B5EF4-FFF2-40B4-BE49-F238E27FC236}">
                            <a16:creationId xmlns:a16="http://schemas.microsoft.com/office/drawing/2014/main" id="{007910EA-1406-CDAF-1E5F-CCC9715181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00662" y="3482790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𝟖𝟓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5" name="TextBox 154">
                        <a:extLst>
                          <a:ext uri="{FF2B5EF4-FFF2-40B4-BE49-F238E27FC236}">
                            <a16:creationId xmlns:a16="http://schemas.microsoft.com/office/drawing/2014/main" id="{007910EA-1406-CDAF-1E5F-CCC97151818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00662" y="3482790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6" name="모서리가 둥근 직사각형 155">
                    <a:extLst>
                      <a:ext uri="{FF2B5EF4-FFF2-40B4-BE49-F238E27FC236}">
                        <a16:creationId xmlns:a16="http://schemas.microsoft.com/office/drawing/2014/main" id="{5ACE77DC-AC44-872B-97EE-9B1BE28F0E91}"/>
                      </a:ext>
                    </a:extLst>
                  </p:cNvPr>
                  <p:cNvSpPr/>
                  <p:nvPr/>
                </p:nvSpPr>
                <p:spPr>
                  <a:xfrm flipH="1">
                    <a:off x="11323911" y="1495424"/>
                    <a:ext cx="337525" cy="4595364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157" name="그룹 156">
                    <a:extLst>
                      <a:ext uri="{FF2B5EF4-FFF2-40B4-BE49-F238E27FC236}">
                        <a16:creationId xmlns:a16="http://schemas.microsoft.com/office/drawing/2014/main" id="{231FCAD9-A3BD-79C7-F462-31EEF035D67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1323902" y="3666011"/>
                    <a:ext cx="337525" cy="2424777"/>
                    <a:chOff x="3338423" y="2242868"/>
                    <a:chExt cx="431320" cy="3657600"/>
                  </a:xfrm>
                </p:grpSpPr>
                <p:sp>
                  <p:nvSpPr>
                    <p:cNvPr id="158" name="모서리가 둥근 직사각형 157">
                      <a:extLst>
                        <a:ext uri="{FF2B5EF4-FFF2-40B4-BE49-F238E27FC236}">
                          <a16:creationId xmlns:a16="http://schemas.microsoft.com/office/drawing/2014/main" id="{A53DA1F1-CBC6-0294-E04F-CDE83F011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159" name="직사각형 158">
                      <a:extLst>
                        <a:ext uri="{FF2B5EF4-FFF2-40B4-BE49-F238E27FC236}">
                          <a16:creationId xmlns:a16="http://schemas.microsoft.com/office/drawing/2014/main" id="{B2D6224B-B0EC-3E58-9178-AFB893AFE7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p:sp>
                <p:nvSpPr>
                  <p:cNvPr id="160" name="모서리가 둥근 직사각형 159">
                    <a:extLst>
                      <a:ext uri="{FF2B5EF4-FFF2-40B4-BE49-F238E27FC236}">
                        <a16:creationId xmlns:a16="http://schemas.microsoft.com/office/drawing/2014/main" id="{628D7913-878C-A8AD-D336-E98863A49046}"/>
                      </a:ext>
                    </a:extLst>
                  </p:cNvPr>
                  <p:cNvSpPr/>
                  <p:nvPr/>
                </p:nvSpPr>
                <p:spPr>
                  <a:xfrm flipH="1">
                    <a:off x="10823524" y="1474442"/>
                    <a:ext cx="337526" cy="4595365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161" name="그룹 160">
                    <a:extLst>
                      <a:ext uri="{FF2B5EF4-FFF2-40B4-BE49-F238E27FC236}">
                        <a16:creationId xmlns:a16="http://schemas.microsoft.com/office/drawing/2014/main" id="{334B9A07-C5A3-72BA-F8C1-AA9870FFAC9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823522" y="3350611"/>
                    <a:ext cx="337528" cy="2719197"/>
                    <a:chOff x="3338422" y="3969261"/>
                    <a:chExt cx="431323" cy="1922220"/>
                  </a:xfrm>
                </p:grpSpPr>
                <p:sp>
                  <p:nvSpPr>
                    <p:cNvPr id="162" name="모서리가 둥근 직사각형 161">
                      <a:extLst>
                        <a:ext uri="{FF2B5EF4-FFF2-40B4-BE49-F238E27FC236}">
                          <a16:creationId xmlns:a16="http://schemas.microsoft.com/office/drawing/2014/main" id="{F305B05F-EED1-2E35-E68F-AC5D4918DB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31170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163" name="직사각형 162">
                      <a:extLst>
                        <a:ext uri="{FF2B5EF4-FFF2-40B4-BE49-F238E27FC236}">
                          <a16:creationId xmlns:a16="http://schemas.microsoft.com/office/drawing/2014/main" id="{8B9A8C4D-23AC-8D52-2B0D-4CBEA6BF57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222959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4" name="TextBox 163">
                        <a:extLst>
                          <a:ext uri="{FF2B5EF4-FFF2-40B4-BE49-F238E27FC236}">
                            <a16:creationId xmlns:a16="http://schemas.microsoft.com/office/drawing/2014/main" id="{1B4AA2CD-5385-D6B9-9468-18E4CF71A3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83977" y="3487977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𝟕𝟗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64" name="TextBox 163">
                        <a:extLst>
                          <a:ext uri="{FF2B5EF4-FFF2-40B4-BE49-F238E27FC236}">
                            <a16:creationId xmlns:a16="http://schemas.microsoft.com/office/drawing/2014/main" id="{1B4AA2CD-5385-D6B9-9468-18E4CF71A3B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83977" y="3487977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31"/>
                        <a:stretch>
                          <a:fillRect r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250BC6C4-A7C1-6AEB-1E2A-D49CE1077B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77129" y="3482790"/>
                        <a:ext cx="581586" cy="9435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𝟕𝟓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chemeClr val="tx1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65" name="TextBox 164">
                        <a:extLst>
                          <a:ext uri="{FF2B5EF4-FFF2-40B4-BE49-F238E27FC236}">
                            <a16:creationId xmlns:a16="http://schemas.microsoft.com/office/drawing/2014/main" id="{250BC6C4-A7C1-6AEB-1E2A-D49CE1077B7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77129" y="3482790"/>
                        <a:ext cx="581586" cy="943540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r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00" name="그룹 299">
                  <a:extLst>
                    <a:ext uri="{FF2B5EF4-FFF2-40B4-BE49-F238E27FC236}">
                      <a16:creationId xmlns:a16="http://schemas.microsoft.com/office/drawing/2014/main" id="{90BD3533-B5C8-A3A5-CBB0-394D16CA05A7}"/>
                    </a:ext>
                  </a:extLst>
                </p:cNvPr>
                <p:cNvGrpSpPr/>
                <p:nvPr/>
              </p:nvGrpSpPr>
              <p:grpSpPr>
                <a:xfrm>
                  <a:off x="24838" y="1340701"/>
                  <a:ext cx="11746937" cy="5529770"/>
                  <a:chOff x="24838" y="1278435"/>
                  <a:chExt cx="11746937" cy="5529770"/>
                </a:xfrm>
              </p:grpSpPr>
              <p:sp>
                <p:nvSpPr>
                  <p:cNvPr id="171" name="모서리가 둥근 직사각형 170">
                    <a:extLst>
                      <a:ext uri="{FF2B5EF4-FFF2-40B4-BE49-F238E27FC236}">
                        <a16:creationId xmlns:a16="http://schemas.microsoft.com/office/drawing/2014/main" id="{73E219E5-55FE-C951-4059-8CED6EE1247E}"/>
                      </a:ext>
                    </a:extLst>
                  </p:cNvPr>
                  <p:cNvSpPr/>
                  <p:nvPr/>
                </p:nvSpPr>
                <p:spPr>
                  <a:xfrm flipH="1">
                    <a:off x="1421646" y="4201348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172" name="그룹 171">
                    <a:extLst>
                      <a:ext uri="{FF2B5EF4-FFF2-40B4-BE49-F238E27FC236}">
                        <a16:creationId xmlns:a16="http://schemas.microsoft.com/office/drawing/2014/main" id="{8F2920AD-015B-3A31-896A-E247F3FE774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421645" y="5671811"/>
                    <a:ext cx="337286" cy="675755"/>
                    <a:chOff x="3338423" y="-2397249"/>
                    <a:chExt cx="431320" cy="8297717"/>
                  </a:xfrm>
                </p:grpSpPr>
                <p:sp>
                  <p:nvSpPr>
                    <p:cNvPr id="298" name="모서리가 둥근 직사각형 297">
                      <a:extLst>
                        <a:ext uri="{FF2B5EF4-FFF2-40B4-BE49-F238E27FC236}">
                          <a16:creationId xmlns:a16="http://schemas.microsoft.com/office/drawing/2014/main" id="{980B9749-4621-9DBB-2BBF-B49D301C02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43"/>
                      <a:ext cx="431320" cy="3597225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299" name="직사각형 298">
                      <a:extLst>
                        <a:ext uri="{FF2B5EF4-FFF2-40B4-BE49-F238E27FC236}">
                          <a16:creationId xmlns:a16="http://schemas.microsoft.com/office/drawing/2014/main" id="{18D6C6A1-F122-26DE-C6BD-520045C83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-2397249"/>
                      <a:ext cx="431320" cy="5123224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p:sp>
                <p:nvSpPr>
                  <p:cNvPr id="173" name="모서리가 둥근 직사각형 172">
                    <a:extLst>
                      <a:ext uri="{FF2B5EF4-FFF2-40B4-BE49-F238E27FC236}">
                        <a16:creationId xmlns:a16="http://schemas.microsoft.com/office/drawing/2014/main" id="{E705B6E5-A588-FFA0-D7FD-045B413B56FC}"/>
                      </a:ext>
                    </a:extLst>
                  </p:cNvPr>
                  <p:cNvSpPr/>
                  <p:nvPr/>
                </p:nvSpPr>
                <p:spPr>
                  <a:xfrm flipH="1">
                    <a:off x="921613" y="4197487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174" name="그룹 173">
                    <a:extLst>
                      <a:ext uri="{FF2B5EF4-FFF2-40B4-BE49-F238E27FC236}">
                        <a16:creationId xmlns:a16="http://schemas.microsoft.com/office/drawing/2014/main" id="{B6E33A7A-6DEB-E55C-06E0-3102B5C741E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921610" y="5841170"/>
                    <a:ext cx="337289" cy="502532"/>
                    <a:chOff x="3338422" y="2599558"/>
                    <a:chExt cx="431323" cy="3300902"/>
                  </a:xfrm>
                </p:grpSpPr>
                <p:sp>
                  <p:nvSpPr>
                    <p:cNvPr id="296" name="모서리가 둥근 직사각형 295">
                      <a:extLst>
                        <a:ext uri="{FF2B5EF4-FFF2-40B4-BE49-F238E27FC236}">
                          <a16:creationId xmlns:a16="http://schemas.microsoft.com/office/drawing/2014/main" id="{055B2B94-2FE8-F177-1937-51603A06AE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454871"/>
                      <a:ext cx="431319" cy="1445589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297" name="직사각형 296">
                      <a:extLst>
                        <a:ext uri="{FF2B5EF4-FFF2-40B4-BE49-F238E27FC236}">
                          <a16:creationId xmlns:a16="http://schemas.microsoft.com/office/drawing/2014/main" id="{B6677C39-2596-F08D-7348-DC2302105D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2599558"/>
                      <a:ext cx="431319" cy="185108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p:grpSp>
                <p:nvGrpSpPr>
                  <p:cNvPr id="175" name="그룹 174">
                    <a:extLst>
                      <a:ext uri="{FF2B5EF4-FFF2-40B4-BE49-F238E27FC236}">
                        <a16:creationId xmlns:a16="http://schemas.microsoft.com/office/drawing/2014/main" id="{D27AB5BC-5BAD-F1F4-B3A2-8C73E48A2ED3}"/>
                      </a:ext>
                    </a:extLst>
                  </p:cNvPr>
                  <p:cNvGrpSpPr/>
                  <p:nvPr/>
                </p:nvGrpSpPr>
                <p:grpSpPr>
                  <a:xfrm>
                    <a:off x="24838" y="1278435"/>
                    <a:ext cx="11738633" cy="5257278"/>
                    <a:chOff x="-344952" y="-4935489"/>
                    <a:chExt cx="11746938" cy="11256603"/>
                  </a:xfrm>
                </p:grpSpPr>
                <p:grpSp>
                  <p:nvGrpSpPr>
                    <p:cNvPr id="287" name="그룹 286">
                      <a:extLst>
                        <a:ext uri="{FF2B5EF4-FFF2-40B4-BE49-F238E27FC236}">
                          <a16:creationId xmlns:a16="http://schemas.microsoft.com/office/drawing/2014/main" id="{522159B0-2451-BE2A-AFA4-E0C99541D3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1920" y="1306003"/>
                      <a:ext cx="10990066" cy="4612256"/>
                      <a:chOff x="686155" y="1167263"/>
                      <a:chExt cx="10990066" cy="4612256"/>
                    </a:xfrm>
                  </p:grpSpPr>
                  <p:cxnSp>
                    <p:nvCxnSpPr>
                      <p:cNvPr id="294" name="직선 연결선[R] 293">
                        <a:extLst>
                          <a:ext uri="{FF2B5EF4-FFF2-40B4-BE49-F238E27FC236}">
                            <a16:creationId xmlns:a16="http://schemas.microsoft.com/office/drawing/2014/main" id="{E69CFF7D-3AED-8E00-4C30-6C28428CBCE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86155" y="5771072"/>
                        <a:ext cx="10990066" cy="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5" name="직선 연결선[R] 294">
                        <a:extLst>
                          <a:ext uri="{FF2B5EF4-FFF2-40B4-BE49-F238E27FC236}">
                            <a16:creationId xmlns:a16="http://schemas.microsoft.com/office/drawing/2014/main" id="{B34F0746-B551-3E0A-4769-94C8420A29C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87948" y="1167263"/>
                        <a:ext cx="0" cy="4612256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8" name="TextBox 287">
                          <a:extLst>
                            <a:ext uri="{FF2B5EF4-FFF2-40B4-BE49-F238E27FC236}">
                              <a16:creationId xmlns:a16="http://schemas.microsoft.com/office/drawing/2014/main" id="{243A6932-7AD0-1175-94B9-E366240856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268" y="5377573"/>
                          <a:ext cx="1095555" cy="94354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kumimoji="1" lang="ko-KR" altLang="en-US" sz="1600" dirty="0">
                            <a:latin typeface="Apple SD Gothic Neo" panose="02000300000000000000" pitchFamily="2" charset="-127"/>
                            <a:ea typeface="Apple SD Gothic Neo" panose="02000300000000000000" pitchFamily="2" charset="-127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88" name="TextBox 287">
                          <a:extLst>
                            <a:ext uri="{FF2B5EF4-FFF2-40B4-BE49-F238E27FC236}">
                              <a16:creationId xmlns:a16="http://schemas.microsoft.com/office/drawing/2014/main" id="{243A6932-7AD0-1175-94B9-E3662408568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268" y="5377573"/>
                          <a:ext cx="1095555" cy="943541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9" name="TextBox 288">
                          <a:extLst>
                            <a:ext uri="{FF2B5EF4-FFF2-40B4-BE49-F238E27FC236}">
                              <a16:creationId xmlns:a16="http://schemas.microsoft.com/office/drawing/2014/main" id="{98F761E6-2ACB-C086-EDF2-0A3A9992C3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268" y="1084016"/>
                          <a:ext cx="1095555" cy="9435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kumimoji="1" lang="ko-KR" altLang="en-US" sz="1600" dirty="0">
                            <a:latin typeface="Apple SD Gothic Neo" panose="02000300000000000000" pitchFamily="2" charset="-127"/>
                            <a:ea typeface="Apple SD Gothic Neo" panose="02000300000000000000" pitchFamily="2" charset="-127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89" name="TextBox 288">
                          <a:extLst>
                            <a:ext uri="{FF2B5EF4-FFF2-40B4-BE49-F238E27FC236}">
                              <a16:creationId xmlns:a16="http://schemas.microsoft.com/office/drawing/2014/main" id="{98F761E6-2ACB-C086-EDF2-0A3A9992C3A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268" y="1084016"/>
                          <a:ext cx="1095555" cy="943540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0" name="TextBox 289">
                          <a:extLst>
                            <a:ext uri="{FF2B5EF4-FFF2-40B4-BE49-F238E27FC236}">
                              <a16:creationId xmlns:a16="http://schemas.microsoft.com/office/drawing/2014/main" id="{6CCAFEFE-36B1-652C-B7F1-23206C64BF9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268" y="1889634"/>
                          <a:ext cx="1095555" cy="9435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kumimoji="1" lang="ko-KR" altLang="en-US" sz="1600" dirty="0">
                            <a:latin typeface="Apple SD Gothic Neo" panose="02000300000000000000" pitchFamily="2" charset="-127"/>
                            <a:ea typeface="Apple SD Gothic Neo" panose="02000300000000000000" pitchFamily="2" charset="-127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0" name="TextBox 289">
                          <a:extLst>
                            <a:ext uri="{FF2B5EF4-FFF2-40B4-BE49-F238E27FC236}">
                              <a16:creationId xmlns:a16="http://schemas.microsoft.com/office/drawing/2014/main" id="{6CCAFEFE-36B1-652C-B7F1-23206C64BF9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268" y="1889634"/>
                          <a:ext cx="1095555" cy="943540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1" name="TextBox 290">
                          <a:extLst>
                            <a:ext uri="{FF2B5EF4-FFF2-40B4-BE49-F238E27FC236}">
                              <a16:creationId xmlns:a16="http://schemas.microsoft.com/office/drawing/2014/main" id="{10D996F1-749A-E4E4-658C-6A06188B65C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268" y="2729254"/>
                          <a:ext cx="1095555" cy="9435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kumimoji="1" lang="ko-KR" altLang="en-US" sz="1600" dirty="0">
                            <a:latin typeface="Apple SD Gothic Neo" panose="02000300000000000000" pitchFamily="2" charset="-127"/>
                            <a:ea typeface="Apple SD Gothic Neo" panose="02000300000000000000" pitchFamily="2" charset="-127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1" name="TextBox 290">
                          <a:extLst>
                            <a:ext uri="{FF2B5EF4-FFF2-40B4-BE49-F238E27FC236}">
                              <a16:creationId xmlns:a16="http://schemas.microsoft.com/office/drawing/2014/main" id="{10D996F1-749A-E4E4-658C-6A06188B65C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268" y="2729254"/>
                          <a:ext cx="1095555" cy="943540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2" name="TextBox 291">
                          <a:extLst>
                            <a:ext uri="{FF2B5EF4-FFF2-40B4-BE49-F238E27FC236}">
                              <a16:creationId xmlns:a16="http://schemas.microsoft.com/office/drawing/2014/main" id="{C039974D-DF4F-BAA0-E758-DDE52BD351B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268" y="3617451"/>
                          <a:ext cx="1095555" cy="9435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ko-KR" altLang="en-US" sz="1600" dirty="0">
                            <a:latin typeface="Apple SD Gothic Neo" panose="02000300000000000000" pitchFamily="2" charset="-127"/>
                            <a:ea typeface="Apple SD Gothic Neo" panose="02000300000000000000" pitchFamily="2" charset="-127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2" name="TextBox 291">
                          <a:extLst>
                            <a:ext uri="{FF2B5EF4-FFF2-40B4-BE49-F238E27FC236}">
                              <a16:creationId xmlns:a16="http://schemas.microsoft.com/office/drawing/2014/main" id="{C039974D-DF4F-BAA0-E758-DDE52BD351B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268" y="3617451"/>
                          <a:ext cx="1095555" cy="943540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3" name="TextBox 292">
                          <a:extLst>
                            <a:ext uri="{FF2B5EF4-FFF2-40B4-BE49-F238E27FC236}">
                              <a16:creationId xmlns:a16="http://schemas.microsoft.com/office/drawing/2014/main" id="{3EF0A23A-1054-BEF2-5913-ACEB3E3F8EB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268" y="4471370"/>
                          <a:ext cx="1095555" cy="9435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kumimoji="1" lang="ko-KR" altLang="en-US" sz="1600" dirty="0">
                            <a:latin typeface="Apple SD Gothic Neo" panose="02000300000000000000" pitchFamily="2" charset="-127"/>
                            <a:ea typeface="Apple SD Gothic Neo" panose="02000300000000000000" pitchFamily="2" charset="-127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3" name="TextBox 292">
                          <a:extLst>
                            <a:ext uri="{FF2B5EF4-FFF2-40B4-BE49-F238E27FC236}">
                              <a16:creationId xmlns:a16="http://schemas.microsoft.com/office/drawing/2014/main" id="{3EF0A23A-1054-BEF2-5913-ACEB3E3F8EB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268" y="4471370"/>
                          <a:ext cx="1095555" cy="943540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3" name="TextBox 322">
                          <a:extLst>
                            <a:ext uri="{FF2B5EF4-FFF2-40B4-BE49-F238E27FC236}">
                              <a16:creationId xmlns:a16="http://schemas.microsoft.com/office/drawing/2014/main" id="{3EFC27BF-7ECD-B12F-0A2A-D55A41F08C8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952" y="-641931"/>
                          <a:ext cx="1095555" cy="9435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kumimoji="1" lang="ko-KR" altLang="en-US" sz="1600" dirty="0">
                            <a:latin typeface="Apple SD Gothic Neo" panose="02000300000000000000" pitchFamily="2" charset="-127"/>
                            <a:ea typeface="Apple SD Gothic Neo" panose="02000300000000000000" pitchFamily="2" charset="-127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3" name="TextBox 322">
                          <a:extLst>
                            <a:ext uri="{FF2B5EF4-FFF2-40B4-BE49-F238E27FC236}">
                              <a16:creationId xmlns:a16="http://schemas.microsoft.com/office/drawing/2014/main" id="{3EFC27BF-7ECD-B12F-0A2A-D55A41F08C8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952" y="-641931"/>
                          <a:ext cx="1095555" cy="943540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4" name="TextBox 323">
                          <a:extLst>
                            <a:ext uri="{FF2B5EF4-FFF2-40B4-BE49-F238E27FC236}">
                              <a16:creationId xmlns:a16="http://schemas.microsoft.com/office/drawing/2014/main" id="{6149707F-FFB0-B1FB-48E5-EAD2896EAB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952" y="-4935489"/>
                          <a:ext cx="1095555" cy="9435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oMath>
                            </m:oMathPara>
                          </a14:m>
                          <a:endParaRPr kumimoji="1" lang="ko-KR" altLang="en-US" sz="1600" dirty="0">
                            <a:latin typeface="Apple SD Gothic Neo" panose="02000300000000000000" pitchFamily="2" charset="-127"/>
                            <a:ea typeface="Apple SD Gothic Neo" panose="02000300000000000000" pitchFamily="2" charset="-127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4" name="TextBox 323">
                          <a:extLst>
                            <a:ext uri="{FF2B5EF4-FFF2-40B4-BE49-F238E27FC236}">
                              <a16:creationId xmlns:a16="http://schemas.microsoft.com/office/drawing/2014/main" id="{6149707F-FFB0-B1FB-48E5-EAD2896EAB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952" y="-4935489"/>
                          <a:ext cx="1095555" cy="943540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5" name="TextBox 324">
                          <a:extLst>
                            <a:ext uri="{FF2B5EF4-FFF2-40B4-BE49-F238E27FC236}">
                              <a16:creationId xmlns:a16="http://schemas.microsoft.com/office/drawing/2014/main" id="{98158F6E-8556-52FA-6E08-2E0F038AA50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952" y="-4129870"/>
                          <a:ext cx="1095555" cy="9435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oMath>
                            </m:oMathPara>
                          </a14:m>
                          <a:endParaRPr kumimoji="1" lang="ko-KR" altLang="en-US" sz="1600" dirty="0">
                            <a:latin typeface="Apple SD Gothic Neo" panose="02000300000000000000" pitchFamily="2" charset="-127"/>
                            <a:ea typeface="Apple SD Gothic Neo" panose="02000300000000000000" pitchFamily="2" charset="-127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5" name="TextBox 324">
                          <a:extLst>
                            <a:ext uri="{FF2B5EF4-FFF2-40B4-BE49-F238E27FC236}">
                              <a16:creationId xmlns:a16="http://schemas.microsoft.com/office/drawing/2014/main" id="{98158F6E-8556-52FA-6E08-2E0F038AA50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952" y="-4129870"/>
                          <a:ext cx="1095555" cy="943540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6" name="TextBox 325">
                          <a:extLst>
                            <a:ext uri="{FF2B5EF4-FFF2-40B4-BE49-F238E27FC236}">
                              <a16:creationId xmlns:a16="http://schemas.microsoft.com/office/drawing/2014/main" id="{1FA0D334-1EF1-1967-5E96-DF040FDC051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952" y="-3262247"/>
                          <a:ext cx="1095555" cy="9435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kumimoji="1" lang="ko-KR" altLang="en-US" sz="1600" dirty="0">
                            <a:latin typeface="Apple SD Gothic Neo" panose="02000300000000000000" pitchFamily="2" charset="-127"/>
                            <a:ea typeface="Apple SD Gothic Neo" panose="02000300000000000000" pitchFamily="2" charset="-127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6" name="TextBox 325">
                          <a:extLst>
                            <a:ext uri="{FF2B5EF4-FFF2-40B4-BE49-F238E27FC236}">
                              <a16:creationId xmlns:a16="http://schemas.microsoft.com/office/drawing/2014/main" id="{1FA0D334-1EF1-1967-5E96-DF040FDC051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952" y="-3262247"/>
                          <a:ext cx="1095555" cy="943540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7" name="TextBox 326">
                          <a:extLst>
                            <a:ext uri="{FF2B5EF4-FFF2-40B4-BE49-F238E27FC236}">
                              <a16:creationId xmlns:a16="http://schemas.microsoft.com/office/drawing/2014/main" id="{C959A2B3-4487-6531-90A7-66D49A47647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952" y="-2374050"/>
                          <a:ext cx="1095555" cy="9435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oMath>
                            </m:oMathPara>
                          </a14:m>
                          <a:endParaRPr kumimoji="1" lang="ko-KR" altLang="en-US" sz="1600" dirty="0">
                            <a:latin typeface="Apple SD Gothic Neo" panose="02000300000000000000" pitchFamily="2" charset="-127"/>
                            <a:ea typeface="Apple SD Gothic Neo" panose="02000300000000000000" pitchFamily="2" charset="-127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7" name="TextBox 326">
                          <a:extLst>
                            <a:ext uri="{FF2B5EF4-FFF2-40B4-BE49-F238E27FC236}">
                              <a16:creationId xmlns:a16="http://schemas.microsoft.com/office/drawing/2014/main" id="{C959A2B3-4487-6531-90A7-66D49A47647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952" y="-2374050"/>
                          <a:ext cx="1095555" cy="943540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8" name="TextBox 327">
                          <a:extLst>
                            <a:ext uri="{FF2B5EF4-FFF2-40B4-BE49-F238E27FC236}">
                              <a16:creationId xmlns:a16="http://schemas.microsoft.com/office/drawing/2014/main" id="{60DF3560-FEAC-6F73-4BDA-FB747BF0611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344952" y="-1492127"/>
                          <a:ext cx="1095555" cy="94354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600" b="0" i="1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kumimoji="1" lang="ko-KR" altLang="en-US" sz="1600" dirty="0">
                            <a:latin typeface="Apple SD Gothic Neo" panose="02000300000000000000" pitchFamily="2" charset="-127"/>
                            <a:ea typeface="Apple SD Gothic Neo" panose="02000300000000000000" pitchFamily="2" charset="-127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8" name="TextBox 327">
                          <a:extLst>
                            <a:ext uri="{FF2B5EF4-FFF2-40B4-BE49-F238E27FC236}">
                              <a16:creationId xmlns:a16="http://schemas.microsoft.com/office/drawing/2014/main" id="{60DF3560-FEAC-6F73-4BDA-FB747BF0611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344952" y="-1492127"/>
                          <a:ext cx="1095555" cy="943540"/>
                        </a:xfrm>
                        <a:prstGeom prst="rect">
                          <a:avLst/>
                        </a:prstGeom>
                        <a:blipFill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6" name="TextBox 175">
                        <a:extLst>
                          <a:ext uri="{FF2B5EF4-FFF2-40B4-BE49-F238E27FC236}">
                            <a16:creationId xmlns:a16="http://schemas.microsoft.com/office/drawing/2014/main" id="{D929A1EF-CC9D-9B06-5A3C-882D7DD017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2246" y="5131950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𝟔𝟏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6" name="TextBox 175">
                        <a:extLst>
                          <a:ext uri="{FF2B5EF4-FFF2-40B4-BE49-F238E27FC236}">
                            <a16:creationId xmlns:a16="http://schemas.microsoft.com/office/drawing/2014/main" id="{D929A1EF-CC9D-9B06-5A3C-882D7DD017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2246" y="5131950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7" name="TextBox 176">
                        <a:extLst>
                          <a:ext uri="{FF2B5EF4-FFF2-40B4-BE49-F238E27FC236}">
                            <a16:creationId xmlns:a16="http://schemas.microsoft.com/office/drawing/2014/main" id="{0B74DDB5-7B1D-2A18-DDCE-0B539F8490E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5286" y="6374878"/>
                        <a:ext cx="1094780" cy="4333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7" name="TextBox 176">
                        <a:extLst>
                          <a:ext uri="{FF2B5EF4-FFF2-40B4-BE49-F238E27FC236}">
                            <a16:creationId xmlns:a16="http://schemas.microsoft.com/office/drawing/2014/main" id="{0B74DDB5-7B1D-2A18-DDCE-0B539F8490E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5286" y="6374878"/>
                        <a:ext cx="1094780" cy="433327"/>
                      </a:xfrm>
                      <a:prstGeom prst="rect">
                        <a:avLst/>
                      </a:prstGeom>
                      <a:blipFill>
                        <a:blip r:embed="rId4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8" name="TextBox 177">
                        <a:extLst>
                          <a:ext uri="{FF2B5EF4-FFF2-40B4-BE49-F238E27FC236}">
                            <a16:creationId xmlns:a16="http://schemas.microsoft.com/office/drawing/2014/main" id="{71CB9683-4A6E-C4A5-41EF-9F915348CB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72331" y="6374877"/>
                        <a:ext cx="1094780" cy="4333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8" name="TextBox 177">
                        <a:extLst>
                          <a:ext uri="{FF2B5EF4-FFF2-40B4-BE49-F238E27FC236}">
                            <a16:creationId xmlns:a16="http://schemas.microsoft.com/office/drawing/2014/main" id="{71CB9683-4A6E-C4A5-41EF-9F915348CB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72331" y="6374877"/>
                        <a:ext cx="1094780" cy="433327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9" name="TextBox 178">
                        <a:extLst>
                          <a:ext uri="{FF2B5EF4-FFF2-40B4-BE49-F238E27FC236}">
                            <a16:creationId xmlns:a16="http://schemas.microsoft.com/office/drawing/2014/main" id="{19C71D38-2777-E454-A243-0C6F47A057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59376" y="6374877"/>
                        <a:ext cx="1094780" cy="4333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𝑟𝑑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9" name="TextBox 178">
                        <a:extLst>
                          <a:ext uri="{FF2B5EF4-FFF2-40B4-BE49-F238E27FC236}">
                            <a16:creationId xmlns:a16="http://schemas.microsoft.com/office/drawing/2014/main" id="{19C71D38-2777-E454-A243-0C6F47A0573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59376" y="6374877"/>
                        <a:ext cx="1094780" cy="433327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0" name="TextBox 179">
                        <a:extLst>
                          <a:ext uri="{FF2B5EF4-FFF2-40B4-BE49-F238E27FC236}">
                            <a16:creationId xmlns:a16="http://schemas.microsoft.com/office/drawing/2014/main" id="{159262D3-848C-90AF-8F3A-81892995811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46421" y="6374877"/>
                        <a:ext cx="1094780" cy="4333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0" name="TextBox 179">
                        <a:extLst>
                          <a:ext uri="{FF2B5EF4-FFF2-40B4-BE49-F238E27FC236}">
                            <a16:creationId xmlns:a16="http://schemas.microsoft.com/office/drawing/2014/main" id="{159262D3-848C-90AF-8F3A-81892995811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46421" y="6374877"/>
                        <a:ext cx="1094780" cy="433327"/>
                      </a:xfrm>
                      <a:prstGeom prst="rect">
                        <a:avLst/>
                      </a:prstGeom>
                      <a:blipFill>
                        <a:blip r:embed="rId4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TextBox 180">
                        <a:extLst>
                          <a:ext uri="{FF2B5EF4-FFF2-40B4-BE49-F238E27FC236}">
                            <a16:creationId xmlns:a16="http://schemas.microsoft.com/office/drawing/2014/main" id="{052F2800-8C75-2CCF-B649-BC5646E8B7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33466" y="6374877"/>
                        <a:ext cx="1094780" cy="4333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1" name="TextBox 180">
                        <a:extLst>
                          <a:ext uri="{FF2B5EF4-FFF2-40B4-BE49-F238E27FC236}">
                            <a16:creationId xmlns:a16="http://schemas.microsoft.com/office/drawing/2014/main" id="{052F2800-8C75-2CCF-B649-BC5646E8B7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33466" y="6374877"/>
                        <a:ext cx="1094780" cy="433327"/>
                      </a:xfrm>
                      <a:prstGeom prst="rect">
                        <a:avLst/>
                      </a:prstGeom>
                      <a:blipFill>
                        <a:blip r:embed="rId4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TextBox 181">
                        <a:extLst>
                          <a:ext uri="{FF2B5EF4-FFF2-40B4-BE49-F238E27FC236}">
                            <a16:creationId xmlns:a16="http://schemas.microsoft.com/office/drawing/2014/main" id="{AE531733-1151-7352-F7F1-C6C3666461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20511" y="6374877"/>
                        <a:ext cx="1094780" cy="4333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2" name="TextBox 181">
                        <a:extLst>
                          <a:ext uri="{FF2B5EF4-FFF2-40B4-BE49-F238E27FC236}">
                            <a16:creationId xmlns:a16="http://schemas.microsoft.com/office/drawing/2014/main" id="{AE531733-1151-7352-F7F1-C6C3666461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20511" y="6374877"/>
                        <a:ext cx="1094780" cy="433327"/>
                      </a:xfrm>
                      <a:prstGeom prst="rect">
                        <a:avLst/>
                      </a:prstGeom>
                      <a:blipFill>
                        <a:blip r:embed="rId4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" name="TextBox 182">
                        <a:extLst>
                          <a:ext uri="{FF2B5EF4-FFF2-40B4-BE49-F238E27FC236}">
                            <a16:creationId xmlns:a16="http://schemas.microsoft.com/office/drawing/2014/main" id="{2FB45694-23BB-B439-280C-C118843CF6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07556" y="6374877"/>
                        <a:ext cx="1094780" cy="4333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3" name="TextBox 182">
                        <a:extLst>
                          <a:ext uri="{FF2B5EF4-FFF2-40B4-BE49-F238E27FC236}">
                            <a16:creationId xmlns:a16="http://schemas.microsoft.com/office/drawing/2014/main" id="{2FB45694-23BB-B439-280C-C118843CF66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407556" y="6374877"/>
                        <a:ext cx="1094780" cy="433327"/>
                      </a:xfrm>
                      <a:prstGeom prst="rect">
                        <a:avLst/>
                      </a:prstGeom>
                      <a:blipFill>
                        <a:blip r:embed="rId4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4" name="TextBox 183">
                        <a:extLst>
                          <a:ext uri="{FF2B5EF4-FFF2-40B4-BE49-F238E27FC236}">
                            <a16:creationId xmlns:a16="http://schemas.microsoft.com/office/drawing/2014/main" id="{69466345-27BB-5A12-3B3B-BF1178617E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94600" y="6374877"/>
                        <a:ext cx="1094780" cy="4333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4" name="TextBox 183">
                        <a:extLst>
                          <a:ext uri="{FF2B5EF4-FFF2-40B4-BE49-F238E27FC236}">
                            <a16:creationId xmlns:a16="http://schemas.microsoft.com/office/drawing/2014/main" id="{69466345-27BB-5A12-3B3B-BF1178617E9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94600" y="6374877"/>
                        <a:ext cx="1094780" cy="433327"/>
                      </a:xfrm>
                      <a:prstGeom prst="rect">
                        <a:avLst/>
                      </a:prstGeom>
                      <a:blipFill>
                        <a:blip r:embed="rId5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5" name="TextBox 184">
                        <a:extLst>
                          <a:ext uri="{FF2B5EF4-FFF2-40B4-BE49-F238E27FC236}">
                            <a16:creationId xmlns:a16="http://schemas.microsoft.com/office/drawing/2014/main" id="{02282930-7AE2-98B0-B666-09A83B2B58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16663" y="6374877"/>
                        <a:ext cx="1094780" cy="4333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5" name="TextBox 184">
                        <a:extLst>
                          <a:ext uri="{FF2B5EF4-FFF2-40B4-BE49-F238E27FC236}">
                            <a16:creationId xmlns:a16="http://schemas.microsoft.com/office/drawing/2014/main" id="{02282930-7AE2-98B0-B666-09A83B2B589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16663" y="6374877"/>
                        <a:ext cx="1094780" cy="433327"/>
                      </a:xfrm>
                      <a:prstGeom prst="rect">
                        <a:avLst/>
                      </a:prstGeom>
                      <a:blipFill>
                        <a:blip r:embed="rId5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6" name="TextBox 185">
                        <a:extLst>
                          <a:ext uri="{FF2B5EF4-FFF2-40B4-BE49-F238E27FC236}">
                            <a16:creationId xmlns:a16="http://schemas.microsoft.com/office/drawing/2014/main" id="{BB70D676-3682-6422-FE92-512C67FAD6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68690" y="6374877"/>
                        <a:ext cx="1094780" cy="43332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kumimoji="1" lang="en-US" altLang="ko-KR" sz="1600" b="0" i="1" baseline="30000" smtClean="0"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</m:oMath>
                          </m:oMathPara>
                        </a14:m>
                        <a:endParaRPr kumimoji="1" lang="ko-KR" altLang="en-US" sz="1600" baseline="30000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6" name="TextBox 185">
                        <a:extLst>
                          <a:ext uri="{FF2B5EF4-FFF2-40B4-BE49-F238E27FC236}">
                            <a16:creationId xmlns:a16="http://schemas.microsoft.com/office/drawing/2014/main" id="{BB70D676-3682-6422-FE92-512C67FAD61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68690" y="6374877"/>
                        <a:ext cx="1094780" cy="433327"/>
                      </a:xfrm>
                      <a:prstGeom prst="rect">
                        <a:avLst/>
                      </a:prstGeom>
                      <a:blipFill>
                        <a:blip r:embed="rId5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7" name="직선 연결선[R] 186">
                    <a:extLst>
                      <a:ext uri="{FF2B5EF4-FFF2-40B4-BE49-F238E27FC236}">
                        <a16:creationId xmlns:a16="http://schemas.microsoft.com/office/drawing/2014/main" id="{199DF8C1-1157-4868-F2D6-533FA14A42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99754" y="4193459"/>
                    <a:ext cx="0" cy="215007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직선 연결선[R] 187">
                    <a:extLst>
                      <a:ext uri="{FF2B5EF4-FFF2-40B4-BE49-F238E27FC236}">
                        <a16:creationId xmlns:a16="http://schemas.microsoft.com/office/drawing/2014/main" id="{D72D19B0-4638-1E37-10C1-C8FA961610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1251" y="4189598"/>
                    <a:ext cx="0" cy="215007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직선 연결선[R] 188">
                    <a:extLst>
                      <a:ext uri="{FF2B5EF4-FFF2-40B4-BE49-F238E27FC236}">
                        <a16:creationId xmlns:a16="http://schemas.microsoft.com/office/drawing/2014/main" id="{25EE1220-4687-ABFE-8BE9-DE8F0F3843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35741" y="4189598"/>
                    <a:ext cx="0" cy="215007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직선 연결선[R] 189">
                    <a:extLst>
                      <a:ext uri="{FF2B5EF4-FFF2-40B4-BE49-F238E27FC236}">
                        <a16:creationId xmlns:a16="http://schemas.microsoft.com/office/drawing/2014/main" id="{865CB4FC-496C-3152-AD14-9197729D41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17894" y="4189598"/>
                    <a:ext cx="0" cy="215007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직선 연결선[R] 190">
                    <a:extLst>
                      <a:ext uri="{FF2B5EF4-FFF2-40B4-BE49-F238E27FC236}">
                        <a16:creationId xmlns:a16="http://schemas.microsoft.com/office/drawing/2014/main" id="{EC086216-B278-588C-4455-B9C6B51FD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21889" y="4197320"/>
                    <a:ext cx="0" cy="215007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연결선[R] 191">
                    <a:extLst>
                      <a:ext uri="{FF2B5EF4-FFF2-40B4-BE49-F238E27FC236}">
                        <a16:creationId xmlns:a16="http://schemas.microsoft.com/office/drawing/2014/main" id="{E2D9B196-433A-2912-8888-48BEFD7B54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401793" y="4197320"/>
                    <a:ext cx="0" cy="215007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[R] 192">
                    <a:extLst>
                      <a:ext uri="{FF2B5EF4-FFF2-40B4-BE49-F238E27FC236}">
                        <a16:creationId xmlns:a16="http://schemas.microsoft.com/office/drawing/2014/main" id="{58E30B10-44F8-5AD3-F31F-D31218450B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491202" y="4197320"/>
                    <a:ext cx="0" cy="215007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직선 연결선[R] 193">
                    <a:extLst>
                      <a:ext uri="{FF2B5EF4-FFF2-40B4-BE49-F238E27FC236}">
                        <a16:creationId xmlns:a16="http://schemas.microsoft.com/office/drawing/2014/main" id="{79C8DF91-6312-0040-DA64-BE4B77D06C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564426" y="4197320"/>
                    <a:ext cx="0" cy="215007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[R] 194">
                    <a:extLst>
                      <a:ext uri="{FF2B5EF4-FFF2-40B4-BE49-F238E27FC236}">
                        <a16:creationId xmlns:a16="http://schemas.microsoft.com/office/drawing/2014/main" id="{8F67F676-AC53-885F-D5A4-6D71E29786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8690" y="4197320"/>
                    <a:ext cx="0" cy="2150078"/>
                  </a:xfrm>
                  <a:prstGeom prst="line">
                    <a:avLst/>
                  </a:prstGeom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6" name="TextBox 195">
                        <a:extLst>
                          <a:ext uri="{FF2B5EF4-FFF2-40B4-BE49-F238E27FC236}">
                            <a16:creationId xmlns:a16="http://schemas.microsoft.com/office/drawing/2014/main" id="{B4886FA0-8CC5-44C5-4E4F-B799C4FADF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94703" y="5129527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𝟔𝟒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96" name="TextBox 195">
                        <a:extLst>
                          <a:ext uri="{FF2B5EF4-FFF2-40B4-BE49-F238E27FC236}">
                            <a16:creationId xmlns:a16="http://schemas.microsoft.com/office/drawing/2014/main" id="{B4886FA0-8CC5-44C5-4E4F-B799C4FADF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94703" y="5129527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53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7" name="모서리가 둥근 직사각형 196">
                    <a:extLst>
                      <a:ext uri="{FF2B5EF4-FFF2-40B4-BE49-F238E27FC236}">
                        <a16:creationId xmlns:a16="http://schemas.microsoft.com/office/drawing/2014/main" id="{6262B285-1F69-93B8-4B86-9C58A4EA2BBF}"/>
                      </a:ext>
                    </a:extLst>
                  </p:cNvPr>
                  <p:cNvSpPr/>
                  <p:nvPr/>
                </p:nvSpPr>
                <p:spPr>
                  <a:xfrm flipH="1">
                    <a:off x="2002822" y="4185271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198" name="그룹 197">
                    <a:extLst>
                      <a:ext uri="{FF2B5EF4-FFF2-40B4-BE49-F238E27FC236}">
                        <a16:creationId xmlns:a16="http://schemas.microsoft.com/office/drawing/2014/main" id="{35952339-BD65-3700-F1EC-886AFCDFE79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002817" y="5909926"/>
                    <a:ext cx="337289" cy="426065"/>
                    <a:chOff x="3338422" y="4177414"/>
                    <a:chExt cx="431323" cy="1683215"/>
                  </a:xfrm>
                </p:grpSpPr>
                <p:sp>
                  <p:nvSpPr>
                    <p:cNvPr id="285" name="모서리가 둥근 직사각형 284">
                      <a:extLst>
                        <a:ext uri="{FF2B5EF4-FFF2-40B4-BE49-F238E27FC236}">
                          <a16:creationId xmlns:a16="http://schemas.microsoft.com/office/drawing/2014/main" id="{80A37CE7-80F9-3D29-8D29-35AD3043A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885030"/>
                      <a:ext cx="431319" cy="975599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286" name="직사각형 285">
                      <a:extLst>
                        <a:ext uri="{FF2B5EF4-FFF2-40B4-BE49-F238E27FC236}">
                          <a16:creationId xmlns:a16="http://schemas.microsoft.com/office/drawing/2014/main" id="{F5CFA1BF-3C45-99E2-8C94-1E46B2ED7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4177414"/>
                      <a:ext cx="431319" cy="1355995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99" name="TextBox 198">
                        <a:extLst>
                          <a:ext uri="{FF2B5EF4-FFF2-40B4-BE49-F238E27FC236}">
                            <a16:creationId xmlns:a16="http://schemas.microsoft.com/office/drawing/2014/main" id="{EA512DBC-6BD7-6701-EBF0-A1CD664E27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76462" y="5131950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99" name="TextBox 198">
                        <a:extLst>
                          <a:ext uri="{FF2B5EF4-FFF2-40B4-BE49-F238E27FC236}">
                            <a16:creationId xmlns:a16="http://schemas.microsoft.com/office/drawing/2014/main" id="{EA512DBC-6BD7-6701-EBF0-A1CD664E27E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76462" y="5131950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5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0" name="모서리가 둥근 직사각형 199">
                    <a:extLst>
                      <a:ext uri="{FF2B5EF4-FFF2-40B4-BE49-F238E27FC236}">
                        <a16:creationId xmlns:a16="http://schemas.microsoft.com/office/drawing/2014/main" id="{7F845AEF-5D57-8A92-1872-96ED4E9A57C7}"/>
                      </a:ext>
                    </a:extLst>
                  </p:cNvPr>
                  <p:cNvSpPr/>
                  <p:nvPr/>
                </p:nvSpPr>
                <p:spPr>
                  <a:xfrm flipH="1">
                    <a:off x="2535619" y="4196853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201" name="그룹 200">
                    <a:extLst>
                      <a:ext uri="{FF2B5EF4-FFF2-40B4-BE49-F238E27FC236}">
                        <a16:creationId xmlns:a16="http://schemas.microsoft.com/office/drawing/2014/main" id="{D3530DB6-1F87-3FBB-6E76-E4490B64F41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2535617" y="5460566"/>
                    <a:ext cx="337286" cy="882503"/>
                    <a:chOff x="3338423" y="-2418741"/>
                    <a:chExt cx="431320" cy="8319209"/>
                  </a:xfrm>
                </p:grpSpPr>
                <p:sp>
                  <p:nvSpPr>
                    <p:cNvPr id="283" name="모서리가 둥근 직사각형 282">
                      <a:extLst>
                        <a:ext uri="{FF2B5EF4-FFF2-40B4-BE49-F238E27FC236}">
                          <a16:creationId xmlns:a16="http://schemas.microsoft.com/office/drawing/2014/main" id="{1928D57A-E404-F6CD-7470-9ED691E8F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284" name="직사각형 283">
                      <a:extLst>
                        <a:ext uri="{FF2B5EF4-FFF2-40B4-BE49-F238E27FC236}">
                          <a16:creationId xmlns:a16="http://schemas.microsoft.com/office/drawing/2014/main" id="{C69F2DCB-9AD8-5AD0-6A61-6B50B3F8E6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-2418741"/>
                      <a:ext cx="431320" cy="5144687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2" name="TextBox 201">
                        <a:extLst>
                          <a:ext uri="{FF2B5EF4-FFF2-40B4-BE49-F238E27FC236}">
                            <a16:creationId xmlns:a16="http://schemas.microsoft.com/office/drawing/2014/main" id="{C5E89EFF-A8FA-A453-FA9C-A325F1B94C1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93692" y="5131950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𝟕𝟏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2" name="TextBox 201">
                        <a:extLst>
                          <a:ext uri="{FF2B5EF4-FFF2-40B4-BE49-F238E27FC236}">
                            <a16:creationId xmlns:a16="http://schemas.microsoft.com/office/drawing/2014/main" id="{C5E89EFF-A8FA-A453-FA9C-A325F1B94C1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93692" y="5131950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55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3" name="모서리가 둥근 직사각형 202">
                    <a:extLst>
                      <a:ext uri="{FF2B5EF4-FFF2-40B4-BE49-F238E27FC236}">
                        <a16:creationId xmlns:a16="http://schemas.microsoft.com/office/drawing/2014/main" id="{3FE15186-F49F-535E-112E-59B1E47C6D97}"/>
                      </a:ext>
                    </a:extLst>
                  </p:cNvPr>
                  <p:cNvSpPr/>
                  <p:nvPr/>
                </p:nvSpPr>
                <p:spPr>
                  <a:xfrm flipH="1">
                    <a:off x="3683586" y="4195410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204" name="그룹 203">
                    <a:extLst>
                      <a:ext uri="{FF2B5EF4-FFF2-40B4-BE49-F238E27FC236}">
                        <a16:creationId xmlns:a16="http://schemas.microsoft.com/office/drawing/2014/main" id="{0C4CB050-F6C1-7565-D33D-7C7F2E5D9C9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683584" y="5460565"/>
                    <a:ext cx="337286" cy="881063"/>
                    <a:chOff x="3338423" y="1302356"/>
                    <a:chExt cx="431320" cy="4598112"/>
                  </a:xfrm>
                </p:grpSpPr>
                <p:sp>
                  <p:nvSpPr>
                    <p:cNvPr id="281" name="모서리가 둥근 직사각형 280">
                      <a:extLst>
                        <a:ext uri="{FF2B5EF4-FFF2-40B4-BE49-F238E27FC236}">
                          <a16:creationId xmlns:a16="http://schemas.microsoft.com/office/drawing/2014/main" id="{CB38A770-9AB9-4E94-6653-82C3ACC535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483230"/>
                      <a:ext cx="431320" cy="3417238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282" name="직사각형 281">
                      <a:extLst>
                        <a:ext uri="{FF2B5EF4-FFF2-40B4-BE49-F238E27FC236}">
                          <a16:creationId xmlns:a16="http://schemas.microsoft.com/office/drawing/2014/main" id="{DEF4F66E-7463-2643-6424-0FF111B6F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1302356"/>
                      <a:ext cx="431320" cy="2561108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p:sp>
                <p:nvSpPr>
                  <p:cNvPr id="205" name="모서리가 둥근 직사각형 204">
                    <a:extLst>
                      <a:ext uri="{FF2B5EF4-FFF2-40B4-BE49-F238E27FC236}">
                        <a16:creationId xmlns:a16="http://schemas.microsoft.com/office/drawing/2014/main" id="{623A48EF-D419-8F8A-9C51-9F0EEC34EB10}"/>
                      </a:ext>
                    </a:extLst>
                  </p:cNvPr>
                  <p:cNvSpPr/>
                  <p:nvPr/>
                </p:nvSpPr>
                <p:spPr>
                  <a:xfrm flipH="1">
                    <a:off x="3183553" y="4191549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206" name="그룹 205">
                    <a:extLst>
                      <a:ext uri="{FF2B5EF4-FFF2-40B4-BE49-F238E27FC236}">
                        <a16:creationId xmlns:a16="http://schemas.microsoft.com/office/drawing/2014/main" id="{7A3F301B-F0E8-EAC5-2483-BDAA0A00D67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3183549" y="5591862"/>
                    <a:ext cx="337289" cy="745900"/>
                    <a:chOff x="3338422" y="3833733"/>
                    <a:chExt cx="431323" cy="2066735"/>
                  </a:xfrm>
                </p:grpSpPr>
                <p:sp>
                  <p:nvSpPr>
                    <p:cNvPr id="279" name="모서리가 둥근 직사각형 278">
                      <a:extLst>
                        <a:ext uri="{FF2B5EF4-FFF2-40B4-BE49-F238E27FC236}">
                          <a16:creationId xmlns:a16="http://schemas.microsoft.com/office/drawing/2014/main" id="{0AF6A90D-B3EE-EE43-D216-8BD2B98AC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40157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280" name="직사각형 279">
                      <a:extLst>
                        <a:ext uri="{FF2B5EF4-FFF2-40B4-BE49-F238E27FC236}">
                          <a16:creationId xmlns:a16="http://schemas.microsoft.com/office/drawing/2014/main" id="{1458930A-4C66-40A3-C673-537845C5C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833733"/>
                      <a:ext cx="431319" cy="77948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7" name="TextBox 206">
                        <a:extLst>
                          <a:ext uri="{FF2B5EF4-FFF2-40B4-BE49-F238E27FC236}">
                            <a16:creationId xmlns:a16="http://schemas.microsoft.com/office/drawing/2014/main" id="{940680FE-DCC6-5235-287D-6A129720B3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05126" y="5131950"/>
                        <a:ext cx="639293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𝟔𝟕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7" name="TextBox 206">
                        <a:extLst>
                          <a:ext uri="{FF2B5EF4-FFF2-40B4-BE49-F238E27FC236}">
                            <a16:creationId xmlns:a16="http://schemas.microsoft.com/office/drawing/2014/main" id="{940680FE-DCC6-5235-287D-6A129720B37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05126" y="5131950"/>
                        <a:ext cx="639293" cy="440671"/>
                      </a:xfrm>
                      <a:prstGeom prst="rect">
                        <a:avLst/>
                      </a:prstGeom>
                      <a:blipFill>
                        <a:blip r:embed="rId5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8" name="TextBox 207">
                        <a:extLst>
                          <a:ext uri="{FF2B5EF4-FFF2-40B4-BE49-F238E27FC236}">
                            <a16:creationId xmlns:a16="http://schemas.microsoft.com/office/drawing/2014/main" id="{56445181-458E-4F68-9BAE-F8FD6D3E894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556643" y="5129527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𝟕𝟏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8" name="TextBox 207">
                        <a:extLst>
                          <a:ext uri="{FF2B5EF4-FFF2-40B4-BE49-F238E27FC236}">
                            <a16:creationId xmlns:a16="http://schemas.microsoft.com/office/drawing/2014/main" id="{56445181-458E-4F68-9BAE-F8FD6D3E894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56643" y="5129527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57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9" name="모서리가 둥근 직사각형 208">
                    <a:extLst>
                      <a:ext uri="{FF2B5EF4-FFF2-40B4-BE49-F238E27FC236}">
                        <a16:creationId xmlns:a16="http://schemas.microsoft.com/office/drawing/2014/main" id="{15A2B793-EE55-213B-EC73-8429000ED6CB}"/>
                      </a:ext>
                    </a:extLst>
                  </p:cNvPr>
                  <p:cNvSpPr/>
                  <p:nvPr/>
                </p:nvSpPr>
                <p:spPr>
                  <a:xfrm flipH="1">
                    <a:off x="4750643" y="4195410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210" name="그룹 209">
                    <a:extLst>
                      <a:ext uri="{FF2B5EF4-FFF2-40B4-BE49-F238E27FC236}">
                        <a16:creationId xmlns:a16="http://schemas.microsoft.com/office/drawing/2014/main" id="{CAA0F170-81B4-4A1A-7C7B-CFCCB377373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750640" y="6095043"/>
                    <a:ext cx="337286" cy="246584"/>
                    <a:chOff x="3338423" y="1421322"/>
                    <a:chExt cx="431320" cy="4479146"/>
                  </a:xfrm>
                </p:grpSpPr>
                <p:sp>
                  <p:nvSpPr>
                    <p:cNvPr id="277" name="모서리가 둥근 직사각형 276">
                      <a:extLst>
                        <a:ext uri="{FF2B5EF4-FFF2-40B4-BE49-F238E27FC236}">
                          <a16:creationId xmlns:a16="http://schemas.microsoft.com/office/drawing/2014/main" id="{FE73C459-EDBF-FC85-0F43-95A090C444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278" name="직사각형 277">
                      <a:extLst>
                        <a:ext uri="{FF2B5EF4-FFF2-40B4-BE49-F238E27FC236}">
                          <a16:creationId xmlns:a16="http://schemas.microsoft.com/office/drawing/2014/main" id="{24300C8A-453E-870D-B8E2-C1EB615AFB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1421322"/>
                      <a:ext cx="431320" cy="1304632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p:sp>
                <p:nvSpPr>
                  <p:cNvPr id="211" name="모서리가 둥근 직사각형 210">
                    <a:extLst>
                      <a:ext uri="{FF2B5EF4-FFF2-40B4-BE49-F238E27FC236}">
                        <a16:creationId xmlns:a16="http://schemas.microsoft.com/office/drawing/2014/main" id="{EBDC4FFC-2025-C360-8D09-5E19AB71326B}"/>
                      </a:ext>
                    </a:extLst>
                  </p:cNvPr>
                  <p:cNvSpPr/>
                  <p:nvPr/>
                </p:nvSpPr>
                <p:spPr>
                  <a:xfrm flipH="1">
                    <a:off x="4250610" y="4191549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212" name="그룹 211">
                    <a:extLst>
                      <a:ext uri="{FF2B5EF4-FFF2-40B4-BE49-F238E27FC236}">
                        <a16:creationId xmlns:a16="http://schemas.microsoft.com/office/drawing/2014/main" id="{CB4DF76B-30B4-5DBF-D4B9-5B35F6834E5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250607" y="6095043"/>
                    <a:ext cx="337289" cy="242723"/>
                    <a:chOff x="3338422" y="3526991"/>
                    <a:chExt cx="431323" cy="2373464"/>
                  </a:xfrm>
                </p:grpSpPr>
                <p:sp>
                  <p:nvSpPr>
                    <p:cNvPr id="275" name="모서리가 둥근 직사각형 274">
                      <a:extLst>
                        <a:ext uri="{FF2B5EF4-FFF2-40B4-BE49-F238E27FC236}">
                          <a16:creationId xmlns:a16="http://schemas.microsoft.com/office/drawing/2014/main" id="{296328C6-622E-A825-CEE4-882F1AA1C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898952"/>
                      <a:ext cx="431319" cy="1001503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276" name="직사각형 275">
                      <a:extLst>
                        <a:ext uri="{FF2B5EF4-FFF2-40B4-BE49-F238E27FC236}">
                          <a16:creationId xmlns:a16="http://schemas.microsoft.com/office/drawing/2014/main" id="{EA7EE4FF-6756-58C5-D6F2-3DE699F6E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526991"/>
                      <a:ext cx="431319" cy="182932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3" name="TextBox 212">
                        <a:extLst>
                          <a:ext uri="{FF2B5EF4-FFF2-40B4-BE49-F238E27FC236}">
                            <a16:creationId xmlns:a16="http://schemas.microsoft.com/office/drawing/2014/main" id="{AAA34A5D-D2C8-D67C-9D4B-B2DF903B45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11162" y="5131950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𝟓𝟔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13" name="TextBox 212">
                        <a:extLst>
                          <a:ext uri="{FF2B5EF4-FFF2-40B4-BE49-F238E27FC236}">
                            <a16:creationId xmlns:a16="http://schemas.microsoft.com/office/drawing/2014/main" id="{AAA34A5D-D2C8-D67C-9D4B-B2DF903B454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11162" y="5131950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58"/>
                        <a:stretch>
                          <a:fillRect r="-212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4" name="TextBox 213">
                        <a:extLst>
                          <a:ext uri="{FF2B5EF4-FFF2-40B4-BE49-F238E27FC236}">
                            <a16:creationId xmlns:a16="http://schemas.microsoft.com/office/drawing/2014/main" id="{043E04C5-10CE-9097-3DB1-736B401859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33619" y="5129527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𝟓𝟔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14" name="TextBox 213">
                        <a:extLst>
                          <a:ext uri="{FF2B5EF4-FFF2-40B4-BE49-F238E27FC236}">
                            <a16:creationId xmlns:a16="http://schemas.microsoft.com/office/drawing/2014/main" id="{043E04C5-10CE-9097-3DB1-736B4018592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33619" y="5129527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59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15" name="모서리가 둥근 직사각형 214">
                    <a:extLst>
                      <a:ext uri="{FF2B5EF4-FFF2-40B4-BE49-F238E27FC236}">
                        <a16:creationId xmlns:a16="http://schemas.microsoft.com/office/drawing/2014/main" id="{BBB852FE-C235-1ACA-46B9-B4740D4FE18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7728" y="4195410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sp>
                <p:nvSpPr>
                  <p:cNvPr id="273" name="모서리가 둥근 직사각형 272">
                    <a:extLst>
                      <a:ext uri="{FF2B5EF4-FFF2-40B4-BE49-F238E27FC236}">
                        <a16:creationId xmlns:a16="http://schemas.microsoft.com/office/drawing/2014/main" id="{95F62740-0A48-AC2C-F052-221E4028F0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7724" y="6282119"/>
                    <a:ext cx="337286" cy="59509"/>
                  </a:xfrm>
                  <a:prstGeom prst="round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sp>
                <p:nvSpPr>
                  <p:cNvPr id="217" name="모서리가 둥근 직사각형 216">
                    <a:extLst>
                      <a:ext uri="{FF2B5EF4-FFF2-40B4-BE49-F238E27FC236}">
                        <a16:creationId xmlns:a16="http://schemas.microsoft.com/office/drawing/2014/main" id="{68B11D00-4FDA-C721-AB19-47509B584B78}"/>
                      </a:ext>
                    </a:extLst>
                  </p:cNvPr>
                  <p:cNvSpPr/>
                  <p:nvPr/>
                </p:nvSpPr>
                <p:spPr>
                  <a:xfrm flipH="1">
                    <a:off x="5337695" y="4191549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218" name="그룹 217">
                    <a:extLst>
                      <a:ext uri="{FF2B5EF4-FFF2-40B4-BE49-F238E27FC236}">
                        <a16:creationId xmlns:a16="http://schemas.microsoft.com/office/drawing/2014/main" id="{84810DF4-E1B7-12B4-AD30-1CBABCD0617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337692" y="6211147"/>
                    <a:ext cx="337289" cy="126619"/>
                    <a:chOff x="3338422" y="1799022"/>
                    <a:chExt cx="431323" cy="4101446"/>
                  </a:xfrm>
                </p:grpSpPr>
                <p:sp>
                  <p:nvSpPr>
                    <p:cNvPr id="271" name="모서리가 둥근 직사각형 270">
                      <a:extLst>
                        <a:ext uri="{FF2B5EF4-FFF2-40B4-BE49-F238E27FC236}">
                          <a16:creationId xmlns:a16="http://schemas.microsoft.com/office/drawing/2014/main" id="{CBD87F49-9500-4010-60E0-947863E27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40157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272" name="직사각형 271">
                      <a:extLst>
                        <a:ext uri="{FF2B5EF4-FFF2-40B4-BE49-F238E27FC236}">
                          <a16:creationId xmlns:a16="http://schemas.microsoft.com/office/drawing/2014/main" id="{D53C8E70-D3DE-2BFC-29AC-B111550CC1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1799022"/>
                      <a:ext cx="431319" cy="239320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19" name="TextBox 218">
                        <a:extLst>
                          <a:ext uri="{FF2B5EF4-FFF2-40B4-BE49-F238E27FC236}">
                            <a16:creationId xmlns:a16="http://schemas.microsoft.com/office/drawing/2014/main" id="{D183BB34-A005-9A75-971C-D343DCFAA1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98247" y="5131950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𝟓𝟑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19" name="TextBox 218">
                        <a:extLst>
                          <a:ext uri="{FF2B5EF4-FFF2-40B4-BE49-F238E27FC236}">
                            <a16:creationId xmlns:a16="http://schemas.microsoft.com/office/drawing/2014/main" id="{D183BB34-A005-9A75-971C-D343DCFAA16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98247" y="5131950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60"/>
                        <a:stretch>
                          <a:fillRect r="-20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0" name="TextBox 219">
                        <a:extLst>
                          <a:ext uri="{FF2B5EF4-FFF2-40B4-BE49-F238E27FC236}">
                            <a16:creationId xmlns:a16="http://schemas.microsoft.com/office/drawing/2014/main" id="{1D248753-0542-14C4-F50B-745E1B956B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20704" y="5129527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𝟓𝟏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20" name="TextBox 219">
                        <a:extLst>
                          <a:ext uri="{FF2B5EF4-FFF2-40B4-BE49-F238E27FC236}">
                            <a16:creationId xmlns:a16="http://schemas.microsoft.com/office/drawing/2014/main" id="{1D248753-0542-14C4-F50B-745E1B956BB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20704" y="5129527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61"/>
                        <a:stretch>
                          <a:fillRect r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21" name="모서리가 둥근 직사각형 220">
                    <a:extLst>
                      <a:ext uri="{FF2B5EF4-FFF2-40B4-BE49-F238E27FC236}">
                        <a16:creationId xmlns:a16="http://schemas.microsoft.com/office/drawing/2014/main" id="{66499B3F-4907-F695-7690-A3D9C44923D7}"/>
                      </a:ext>
                    </a:extLst>
                  </p:cNvPr>
                  <p:cNvSpPr/>
                  <p:nvPr/>
                </p:nvSpPr>
                <p:spPr>
                  <a:xfrm flipH="1">
                    <a:off x="6934849" y="4195410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222" name="그룹 221">
                    <a:extLst>
                      <a:ext uri="{FF2B5EF4-FFF2-40B4-BE49-F238E27FC236}">
                        <a16:creationId xmlns:a16="http://schemas.microsoft.com/office/drawing/2014/main" id="{AEE6638B-EBA8-650E-A4FB-8CEC91A2E48F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6934844" y="5067794"/>
                    <a:ext cx="337286" cy="1273835"/>
                    <a:chOff x="3338423" y="2242868"/>
                    <a:chExt cx="431320" cy="3657600"/>
                  </a:xfrm>
                </p:grpSpPr>
                <p:sp>
                  <p:nvSpPr>
                    <p:cNvPr id="269" name="모서리가 둥근 직사각형 268">
                      <a:extLst>
                        <a:ext uri="{FF2B5EF4-FFF2-40B4-BE49-F238E27FC236}">
                          <a16:creationId xmlns:a16="http://schemas.microsoft.com/office/drawing/2014/main" id="{1EC4880B-AD37-8050-4820-07C1B8D293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270" name="직사각형 269">
                      <a:extLst>
                        <a:ext uri="{FF2B5EF4-FFF2-40B4-BE49-F238E27FC236}">
                          <a16:creationId xmlns:a16="http://schemas.microsoft.com/office/drawing/2014/main" id="{72A2FEF6-2CED-077A-55E7-3440E44564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242868"/>
                      <a:ext cx="431320" cy="483079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p:sp>
                <p:nvSpPr>
                  <p:cNvPr id="223" name="모서리가 둥근 직사각형 222">
                    <a:extLst>
                      <a:ext uri="{FF2B5EF4-FFF2-40B4-BE49-F238E27FC236}">
                        <a16:creationId xmlns:a16="http://schemas.microsoft.com/office/drawing/2014/main" id="{2306EE43-6421-FF21-7A64-B5B62A0313DA}"/>
                      </a:ext>
                    </a:extLst>
                  </p:cNvPr>
                  <p:cNvSpPr/>
                  <p:nvPr/>
                </p:nvSpPr>
                <p:spPr>
                  <a:xfrm flipH="1">
                    <a:off x="6434816" y="4191549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224" name="그룹 223">
                    <a:extLst>
                      <a:ext uri="{FF2B5EF4-FFF2-40B4-BE49-F238E27FC236}">
                        <a16:creationId xmlns:a16="http://schemas.microsoft.com/office/drawing/2014/main" id="{1517B051-E99A-DDF2-1CDF-0E9D9766EE7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6434813" y="5180703"/>
                    <a:ext cx="337289" cy="1157064"/>
                    <a:chOff x="3338422" y="3969261"/>
                    <a:chExt cx="431323" cy="1931207"/>
                  </a:xfrm>
                </p:grpSpPr>
                <p:sp>
                  <p:nvSpPr>
                    <p:cNvPr id="267" name="모서리가 둥근 직사각형 266">
                      <a:extLst>
                        <a:ext uri="{FF2B5EF4-FFF2-40B4-BE49-F238E27FC236}">
                          <a16:creationId xmlns:a16="http://schemas.microsoft.com/office/drawing/2014/main" id="{1B98368A-307D-0B5D-F468-C305807C73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40157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268" name="직사각형 267">
                      <a:extLst>
                        <a:ext uri="{FF2B5EF4-FFF2-40B4-BE49-F238E27FC236}">
                          <a16:creationId xmlns:a16="http://schemas.microsoft.com/office/drawing/2014/main" id="{C479774C-F369-9BCE-B43A-B631337C98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61"/>
                      <a:ext cx="431319" cy="222959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5" name="TextBox 224">
                        <a:extLst>
                          <a:ext uri="{FF2B5EF4-FFF2-40B4-BE49-F238E27FC236}">
                            <a16:creationId xmlns:a16="http://schemas.microsoft.com/office/drawing/2014/main" id="{BE21EE56-4DE6-C9CB-1158-0EBE01042AF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4156" y="5131950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25" name="TextBox 224">
                        <a:extLst>
                          <a:ext uri="{FF2B5EF4-FFF2-40B4-BE49-F238E27FC236}">
                            <a16:creationId xmlns:a16="http://schemas.microsoft.com/office/drawing/2014/main" id="{BE21EE56-4DE6-C9CB-1158-0EBE01042AF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4156" y="5131950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6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6" name="TextBox 225">
                        <a:extLst>
                          <a:ext uri="{FF2B5EF4-FFF2-40B4-BE49-F238E27FC236}">
                            <a16:creationId xmlns:a16="http://schemas.microsoft.com/office/drawing/2014/main" id="{F901755B-F954-B8C3-A512-031FE392FF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17825" y="5129527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6" name="TextBox 225">
                        <a:extLst>
                          <a:ext uri="{FF2B5EF4-FFF2-40B4-BE49-F238E27FC236}">
                            <a16:creationId xmlns:a16="http://schemas.microsoft.com/office/drawing/2014/main" id="{F901755B-F954-B8C3-A512-031FE392FF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17825" y="5129527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6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27" name="모서리가 둥근 직사각형 226">
                    <a:extLst>
                      <a:ext uri="{FF2B5EF4-FFF2-40B4-BE49-F238E27FC236}">
                        <a16:creationId xmlns:a16="http://schemas.microsoft.com/office/drawing/2014/main" id="{C3C00BA3-2D8D-241D-94D1-B5607DE2372E}"/>
                      </a:ext>
                    </a:extLst>
                  </p:cNvPr>
                  <p:cNvSpPr/>
                  <p:nvPr/>
                </p:nvSpPr>
                <p:spPr>
                  <a:xfrm flipH="1">
                    <a:off x="8030781" y="4195410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228" name="그룹 227">
                    <a:extLst>
                      <a:ext uri="{FF2B5EF4-FFF2-40B4-BE49-F238E27FC236}">
                        <a16:creationId xmlns:a16="http://schemas.microsoft.com/office/drawing/2014/main" id="{1BA2B4A3-BD50-21A0-185B-0188EB5A11C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8030775" y="6089039"/>
                    <a:ext cx="337286" cy="252588"/>
                    <a:chOff x="3338423" y="-1093602"/>
                    <a:chExt cx="431320" cy="6994070"/>
                  </a:xfrm>
                </p:grpSpPr>
                <p:sp>
                  <p:nvSpPr>
                    <p:cNvPr id="265" name="모서리가 둥근 직사각형 264">
                      <a:extLst>
                        <a:ext uri="{FF2B5EF4-FFF2-40B4-BE49-F238E27FC236}">
                          <a16:creationId xmlns:a16="http://schemas.microsoft.com/office/drawing/2014/main" id="{800A1A02-8302-0784-3A03-D2D685C47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38"/>
                      <a:ext cx="431320" cy="3597230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266" name="직사각형 265">
                      <a:extLst>
                        <a:ext uri="{FF2B5EF4-FFF2-40B4-BE49-F238E27FC236}">
                          <a16:creationId xmlns:a16="http://schemas.microsoft.com/office/drawing/2014/main" id="{5DBF4C82-CD25-D6A8-153D-FC4D8682F76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38423" y="-1093602"/>
                      <a:ext cx="431320" cy="5047973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p:sp>
                <p:nvSpPr>
                  <p:cNvPr id="229" name="모서리가 둥근 직사각형 228">
                    <a:extLst>
                      <a:ext uri="{FF2B5EF4-FFF2-40B4-BE49-F238E27FC236}">
                        <a16:creationId xmlns:a16="http://schemas.microsoft.com/office/drawing/2014/main" id="{C45A2902-AA19-2228-F575-BECF9CB0DBE0}"/>
                      </a:ext>
                    </a:extLst>
                  </p:cNvPr>
                  <p:cNvSpPr/>
                  <p:nvPr/>
                </p:nvSpPr>
                <p:spPr>
                  <a:xfrm flipH="1">
                    <a:off x="7530747" y="4191549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230" name="그룹 229">
                    <a:extLst>
                      <a:ext uri="{FF2B5EF4-FFF2-40B4-BE49-F238E27FC236}">
                        <a16:creationId xmlns:a16="http://schemas.microsoft.com/office/drawing/2014/main" id="{F060BC24-9B91-1C37-8576-109EEB3A058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530740" y="6232729"/>
                    <a:ext cx="337291" cy="105048"/>
                    <a:chOff x="3338420" y="5102175"/>
                    <a:chExt cx="431325" cy="798283"/>
                  </a:xfrm>
                </p:grpSpPr>
                <p:sp>
                  <p:nvSpPr>
                    <p:cNvPr id="263" name="모서리가 둥근 직사각형 262">
                      <a:extLst>
                        <a:ext uri="{FF2B5EF4-FFF2-40B4-BE49-F238E27FC236}">
                          <a16:creationId xmlns:a16="http://schemas.microsoft.com/office/drawing/2014/main" id="{F960B9D4-02C4-3206-F8C5-309C5893E8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5239658"/>
                      <a:ext cx="431319" cy="660800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264" name="직사각형 263">
                      <a:extLst>
                        <a:ext uri="{FF2B5EF4-FFF2-40B4-BE49-F238E27FC236}">
                          <a16:creationId xmlns:a16="http://schemas.microsoft.com/office/drawing/2014/main" id="{7455F20B-E186-AE81-D25B-2952499E6F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0" y="5102175"/>
                      <a:ext cx="431319" cy="583007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dirty="0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1" name="TextBox 230">
                        <a:extLst>
                          <a:ext uri="{FF2B5EF4-FFF2-40B4-BE49-F238E27FC236}">
                            <a16:creationId xmlns:a16="http://schemas.microsoft.com/office/drawing/2014/main" id="{C5EDA768-E73B-D3B9-E963-FDD7B4F09CB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91299" y="5131950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𝟓𝟐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1" name="TextBox 230">
                        <a:extLst>
                          <a:ext uri="{FF2B5EF4-FFF2-40B4-BE49-F238E27FC236}">
                            <a16:creationId xmlns:a16="http://schemas.microsoft.com/office/drawing/2014/main" id="{C5EDA768-E73B-D3B9-E963-FDD7B4F09CB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91299" y="5131950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64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2" name="TextBox 231">
                        <a:extLst>
                          <a:ext uri="{FF2B5EF4-FFF2-40B4-BE49-F238E27FC236}">
                            <a16:creationId xmlns:a16="http://schemas.microsoft.com/office/drawing/2014/main" id="{D463FB49-68AF-2EE6-3E15-DDBC689EBB4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13756" y="5129527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𝟓𝟔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2" name="TextBox 231">
                        <a:extLst>
                          <a:ext uri="{FF2B5EF4-FFF2-40B4-BE49-F238E27FC236}">
                            <a16:creationId xmlns:a16="http://schemas.microsoft.com/office/drawing/2014/main" id="{D463FB49-68AF-2EE6-3E15-DDBC689EBB4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13756" y="5129527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65"/>
                        <a:stretch>
                          <a:fillRect r="-434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3" name="모서리가 둥근 직사각형 232">
                    <a:extLst>
                      <a:ext uri="{FF2B5EF4-FFF2-40B4-BE49-F238E27FC236}">
                        <a16:creationId xmlns:a16="http://schemas.microsoft.com/office/drawing/2014/main" id="{C459881C-CAD9-E07B-28EF-5A430982F7A1}"/>
                      </a:ext>
                    </a:extLst>
                  </p:cNvPr>
                  <p:cNvSpPr/>
                  <p:nvPr/>
                </p:nvSpPr>
                <p:spPr>
                  <a:xfrm flipH="1">
                    <a:off x="9120581" y="4195410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234" name="그룹 233">
                    <a:extLst>
                      <a:ext uri="{FF2B5EF4-FFF2-40B4-BE49-F238E27FC236}">
                        <a16:creationId xmlns:a16="http://schemas.microsoft.com/office/drawing/2014/main" id="{8D2243FA-0483-8103-713E-2D41B41C966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9120574" y="5961476"/>
                    <a:ext cx="337286" cy="380152"/>
                    <a:chOff x="3338423" y="364683"/>
                    <a:chExt cx="431320" cy="5535785"/>
                  </a:xfrm>
                </p:grpSpPr>
                <p:sp>
                  <p:nvSpPr>
                    <p:cNvPr id="261" name="모서리가 둥근 직사각형 260">
                      <a:extLst>
                        <a:ext uri="{FF2B5EF4-FFF2-40B4-BE49-F238E27FC236}">
                          <a16:creationId xmlns:a16="http://schemas.microsoft.com/office/drawing/2014/main" id="{044DEC86-AD0B-45B2-7122-BB0A4D9670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143604"/>
                      <a:ext cx="431320" cy="3756864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262" name="직사각형 261">
                      <a:extLst>
                        <a:ext uri="{FF2B5EF4-FFF2-40B4-BE49-F238E27FC236}">
                          <a16:creationId xmlns:a16="http://schemas.microsoft.com/office/drawing/2014/main" id="{08D5D39A-FAD4-47F5-ADA2-9684F1675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364683"/>
                      <a:ext cx="431320" cy="4247553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p:sp>
                <p:nvSpPr>
                  <p:cNvPr id="235" name="모서리가 둥근 직사각형 234">
                    <a:extLst>
                      <a:ext uri="{FF2B5EF4-FFF2-40B4-BE49-F238E27FC236}">
                        <a16:creationId xmlns:a16="http://schemas.microsoft.com/office/drawing/2014/main" id="{E7C22D2D-3C5A-3E37-619D-2BB803D0982A}"/>
                      </a:ext>
                    </a:extLst>
                  </p:cNvPr>
                  <p:cNvSpPr/>
                  <p:nvPr/>
                </p:nvSpPr>
                <p:spPr>
                  <a:xfrm flipH="1">
                    <a:off x="8620547" y="4191549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236" name="그룹 235">
                    <a:extLst>
                      <a:ext uri="{FF2B5EF4-FFF2-40B4-BE49-F238E27FC236}">
                        <a16:creationId xmlns:a16="http://schemas.microsoft.com/office/drawing/2014/main" id="{3492923B-88AC-6179-12D1-F003D2F4DD82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8620544" y="6029045"/>
                    <a:ext cx="337289" cy="308722"/>
                    <a:chOff x="3338422" y="3969256"/>
                    <a:chExt cx="431323" cy="1931212"/>
                  </a:xfrm>
                </p:grpSpPr>
                <p:sp>
                  <p:nvSpPr>
                    <p:cNvPr id="259" name="모서리가 둥근 직사각형 258">
                      <a:extLst>
                        <a:ext uri="{FF2B5EF4-FFF2-40B4-BE49-F238E27FC236}">
                          <a16:creationId xmlns:a16="http://schemas.microsoft.com/office/drawing/2014/main" id="{42728E78-9C99-6FC6-D914-171D43A258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40157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260" name="직사각형 259">
                      <a:extLst>
                        <a:ext uri="{FF2B5EF4-FFF2-40B4-BE49-F238E27FC236}">
                          <a16:creationId xmlns:a16="http://schemas.microsoft.com/office/drawing/2014/main" id="{2DE09C95-155A-2B0C-19A9-683E20F97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3969256"/>
                      <a:ext cx="431319" cy="668385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7" name="TextBox 236">
                        <a:extLst>
                          <a:ext uri="{FF2B5EF4-FFF2-40B4-BE49-F238E27FC236}">
                            <a16:creationId xmlns:a16="http://schemas.microsoft.com/office/drawing/2014/main" id="{01EF3531-8C3B-0628-22E3-D6A7314F43A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81099" y="5131950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𝟓𝟗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7" name="TextBox 236">
                        <a:extLst>
                          <a:ext uri="{FF2B5EF4-FFF2-40B4-BE49-F238E27FC236}">
                            <a16:creationId xmlns:a16="http://schemas.microsoft.com/office/drawing/2014/main" id="{01EF3531-8C3B-0628-22E3-D6A7314F43A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81099" y="5131950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66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8" name="TextBox 237">
                        <a:extLst>
                          <a:ext uri="{FF2B5EF4-FFF2-40B4-BE49-F238E27FC236}">
                            <a16:creationId xmlns:a16="http://schemas.microsoft.com/office/drawing/2014/main" id="{E4BC81A0-AFF8-A1B5-FEF2-5579F229B1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03556" y="5129527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8" name="TextBox 237">
                        <a:extLst>
                          <a:ext uri="{FF2B5EF4-FFF2-40B4-BE49-F238E27FC236}">
                            <a16:creationId xmlns:a16="http://schemas.microsoft.com/office/drawing/2014/main" id="{E4BC81A0-AFF8-A1B5-FEF2-5579F229B18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03556" y="5129527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6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39" name="모서리가 둥근 직사각형 238">
                    <a:extLst>
                      <a:ext uri="{FF2B5EF4-FFF2-40B4-BE49-F238E27FC236}">
                        <a16:creationId xmlns:a16="http://schemas.microsoft.com/office/drawing/2014/main" id="{64812A46-C741-CB1C-C60B-125BF1F6B5A0}"/>
                      </a:ext>
                    </a:extLst>
                  </p:cNvPr>
                  <p:cNvSpPr/>
                  <p:nvPr/>
                </p:nvSpPr>
                <p:spPr>
                  <a:xfrm flipH="1">
                    <a:off x="10222360" y="4195410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240" name="그룹 239">
                    <a:extLst>
                      <a:ext uri="{FF2B5EF4-FFF2-40B4-BE49-F238E27FC236}">
                        <a16:creationId xmlns:a16="http://schemas.microsoft.com/office/drawing/2014/main" id="{562E47C4-6E7D-94F0-BC90-472C0AF4262A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222352" y="4906708"/>
                    <a:ext cx="337286" cy="1434919"/>
                    <a:chOff x="3338423" y="1937448"/>
                    <a:chExt cx="431320" cy="3963020"/>
                  </a:xfrm>
                </p:grpSpPr>
                <p:sp>
                  <p:nvSpPr>
                    <p:cNvPr id="257" name="모서리가 둥근 직사각형 256">
                      <a:extLst>
                        <a:ext uri="{FF2B5EF4-FFF2-40B4-BE49-F238E27FC236}">
                          <a16:creationId xmlns:a16="http://schemas.microsoft.com/office/drawing/2014/main" id="{D6213018-251A-0DAC-2E0A-7E61E55153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2303253"/>
                      <a:ext cx="431320" cy="3597215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258" name="직사각형 257">
                      <a:extLst>
                        <a:ext uri="{FF2B5EF4-FFF2-40B4-BE49-F238E27FC236}">
                          <a16:creationId xmlns:a16="http://schemas.microsoft.com/office/drawing/2014/main" id="{3ACE824E-D83F-87A3-B52A-33C76E10E7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1937448"/>
                      <a:ext cx="431320" cy="721453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p:sp>
                <p:nvSpPr>
                  <p:cNvPr id="241" name="모서리가 둥근 직사각형 240">
                    <a:extLst>
                      <a:ext uri="{FF2B5EF4-FFF2-40B4-BE49-F238E27FC236}">
                        <a16:creationId xmlns:a16="http://schemas.microsoft.com/office/drawing/2014/main" id="{72C9201B-014D-010D-76D4-DF3F98A4F517}"/>
                      </a:ext>
                    </a:extLst>
                  </p:cNvPr>
                  <p:cNvSpPr/>
                  <p:nvPr/>
                </p:nvSpPr>
                <p:spPr>
                  <a:xfrm flipH="1">
                    <a:off x="9722327" y="4191549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242" name="그룹 241">
                    <a:extLst>
                      <a:ext uri="{FF2B5EF4-FFF2-40B4-BE49-F238E27FC236}">
                        <a16:creationId xmlns:a16="http://schemas.microsoft.com/office/drawing/2014/main" id="{92886F5E-9353-3C5C-31D7-59AAD9894B77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9722324" y="4983887"/>
                    <a:ext cx="337289" cy="1353862"/>
                    <a:chOff x="3338422" y="4095639"/>
                    <a:chExt cx="431323" cy="1804829"/>
                  </a:xfrm>
                </p:grpSpPr>
                <p:sp>
                  <p:nvSpPr>
                    <p:cNvPr id="255" name="모서리가 둥근 직사각형 254">
                      <a:extLst>
                        <a:ext uri="{FF2B5EF4-FFF2-40B4-BE49-F238E27FC236}">
                          <a16:creationId xmlns:a16="http://schemas.microsoft.com/office/drawing/2014/main" id="{C6AB6BE7-C2FD-E250-76E2-A02B02039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140157"/>
                      <a:ext cx="431319" cy="1760311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256" name="직사각형 255">
                      <a:extLst>
                        <a:ext uri="{FF2B5EF4-FFF2-40B4-BE49-F238E27FC236}">
                          <a16:creationId xmlns:a16="http://schemas.microsoft.com/office/drawing/2014/main" id="{60966596-C466-8042-AA9A-71831DA78D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2" y="4095639"/>
                      <a:ext cx="431319" cy="22296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3" name="TextBox 242">
                        <a:extLst>
                          <a:ext uri="{FF2B5EF4-FFF2-40B4-BE49-F238E27FC236}">
                            <a16:creationId xmlns:a16="http://schemas.microsoft.com/office/drawing/2014/main" id="{66CDE0D6-AF51-8EB7-E4DB-0B61435E55A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82879" y="5131950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𝟖𝟑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43" name="TextBox 242">
                        <a:extLst>
                          <a:ext uri="{FF2B5EF4-FFF2-40B4-BE49-F238E27FC236}">
                            <a16:creationId xmlns:a16="http://schemas.microsoft.com/office/drawing/2014/main" id="{66CDE0D6-AF51-8EB7-E4DB-0B61435E55A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82879" y="5131950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68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4" name="TextBox 243">
                        <a:extLst>
                          <a:ext uri="{FF2B5EF4-FFF2-40B4-BE49-F238E27FC236}">
                            <a16:creationId xmlns:a16="http://schemas.microsoft.com/office/drawing/2014/main" id="{06E409F1-2738-F698-A526-6C8F54FC24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085240" y="5129527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𝟖𝟓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44" name="TextBox 243">
                        <a:extLst>
                          <a:ext uri="{FF2B5EF4-FFF2-40B4-BE49-F238E27FC236}">
                            <a16:creationId xmlns:a16="http://schemas.microsoft.com/office/drawing/2014/main" id="{06E409F1-2738-F698-A526-6C8F54FC24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85240" y="5129527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69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5" name="모서리가 둥근 직사각형 244">
                    <a:extLst>
                      <a:ext uri="{FF2B5EF4-FFF2-40B4-BE49-F238E27FC236}">
                        <a16:creationId xmlns:a16="http://schemas.microsoft.com/office/drawing/2014/main" id="{3E6046F2-E39C-A0D1-91BC-6E0BAECE3D8F}"/>
                      </a:ext>
                    </a:extLst>
                  </p:cNvPr>
                  <p:cNvSpPr/>
                  <p:nvPr/>
                </p:nvSpPr>
                <p:spPr>
                  <a:xfrm flipH="1">
                    <a:off x="11307624" y="4201348"/>
                    <a:ext cx="337286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246" name="그룹 245">
                    <a:extLst>
                      <a:ext uri="{FF2B5EF4-FFF2-40B4-BE49-F238E27FC236}">
                        <a16:creationId xmlns:a16="http://schemas.microsoft.com/office/drawing/2014/main" id="{378F33DB-FEF6-3958-955C-221FF2D29120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1307615" y="5067795"/>
                    <a:ext cx="337286" cy="1279770"/>
                    <a:chOff x="3338423" y="1192519"/>
                    <a:chExt cx="431320" cy="4707949"/>
                  </a:xfrm>
                </p:grpSpPr>
                <p:sp>
                  <p:nvSpPr>
                    <p:cNvPr id="253" name="모서리가 둥근 직사각형 252">
                      <a:extLst>
                        <a:ext uri="{FF2B5EF4-FFF2-40B4-BE49-F238E27FC236}">
                          <a16:creationId xmlns:a16="http://schemas.microsoft.com/office/drawing/2014/main" id="{C186302C-7295-2DD7-21C9-24278E166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3185340"/>
                      <a:ext cx="431320" cy="2715128"/>
                    </a:xfrm>
                    <a:prstGeom prst="round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254" name="직사각형 253">
                      <a:extLst>
                        <a:ext uri="{FF2B5EF4-FFF2-40B4-BE49-F238E27FC236}">
                          <a16:creationId xmlns:a16="http://schemas.microsoft.com/office/drawing/2014/main" id="{13F39891-1AC4-8A9B-AF6B-BF505D213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3" y="1192519"/>
                      <a:ext cx="431320" cy="2578196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p:sp>
                <p:nvSpPr>
                  <p:cNvPr id="247" name="모서리가 둥근 직사각형 246">
                    <a:extLst>
                      <a:ext uri="{FF2B5EF4-FFF2-40B4-BE49-F238E27FC236}">
                        <a16:creationId xmlns:a16="http://schemas.microsoft.com/office/drawing/2014/main" id="{DC9B1C44-58C8-495C-AEFC-F47A9859673A}"/>
                      </a:ext>
                    </a:extLst>
                  </p:cNvPr>
                  <p:cNvSpPr/>
                  <p:nvPr/>
                </p:nvSpPr>
                <p:spPr>
                  <a:xfrm flipH="1">
                    <a:off x="10807591" y="4191549"/>
                    <a:ext cx="337287" cy="214621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pple SD Gothic Neo" panose="02000300000000000000" pitchFamily="2" charset="-127"/>
                      <a:ea typeface="Apple SD Gothic Neo" panose="02000300000000000000" pitchFamily="2" charset="-127"/>
                    </a:endParaRPr>
                  </a:p>
                </p:txBody>
              </p:sp>
              <p:grpSp>
                <p:nvGrpSpPr>
                  <p:cNvPr id="248" name="그룹 247">
                    <a:extLst>
                      <a:ext uri="{FF2B5EF4-FFF2-40B4-BE49-F238E27FC236}">
                        <a16:creationId xmlns:a16="http://schemas.microsoft.com/office/drawing/2014/main" id="{017493FC-D0F2-271D-85B0-D17A714601F8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10807586" y="5298842"/>
                    <a:ext cx="337290" cy="1038928"/>
                    <a:chOff x="3338421" y="3613214"/>
                    <a:chExt cx="431324" cy="2287254"/>
                  </a:xfrm>
                </p:grpSpPr>
                <p:sp>
                  <p:nvSpPr>
                    <p:cNvPr id="251" name="모서리가 둥근 직사각형 250">
                      <a:extLst>
                        <a:ext uri="{FF2B5EF4-FFF2-40B4-BE49-F238E27FC236}">
                          <a16:creationId xmlns:a16="http://schemas.microsoft.com/office/drawing/2014/main" id="{A3B95C2A-60EB-A19C-0026-DFD8C6F779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6" y="4487155"/>
                      <a:ext cx="431319" cy="1413313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  <p:sp>
                  <p:nvSpPr>
                    <p:cNvPr id="252" name="직사각형 251">
                      <a:extLst>
                        <a:ext uri="{FF2B5EF4-FFF2-40B4-BE49-F238E27FC236}">
                          <a16:creationId xmlns:a16="http://schemas.microsoft.com/office/drawing/2014/main" id="{595D6216-805F-11D2-F4AC-DB4C54E109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8421" y="3613214"/>
                      <a:ext cx="431319" cy="1007719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9" name="TextBox 248">
                        <a:extLst>
                          <a:ext uri="{FF2B5EF4-FFF2-40B4-BE49-F238E27FC236}">
                            <a16:creationId xmlns:a16="http://schemas.microsoft.com/office/drawing/2014/main" id="{110B9DCE-6AE4-C0EE-7398-AD6492C253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68143" y="5129446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𝟕𝟒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49" name="TextBox 248">
                        <a:extLst>
                          <a:ext uri="{FF2B5EF4-FFF2-40B4-BE49-F238E27FC236}">
                            <a16:creationId xmlns:a16="http://schemas.microsoft.com/office/drawing/2014/main" id="{110B9DCE-6AE4-C0EE-7398-AD6492C2530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68143" y="5129446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70"/>
                        <a:stretch>
                          <a:fillRect r="-42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50" name="TextBox 249">
                        <a:extLst>
                          <a:ext uri="{FF2B5EF4-FFF2-40B4-BE49-F238E27FC236}">
                            <a16:creationId xmlns:a16="http://schemas.microsoft.com/office/drawing/2014/main" id="{DD9B584B-B962-789C-9FA5-A578E69EF3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190600" y="5127030"/>
                        <a:ext cx="581175" cy="4406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1" lang="en-US" altLang="ko-KR" sz="1600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oMath>
                          </m:oMathPara>
                        </a14:m>
                        <a:endParaRPr kumimoji="1" lang="ko-KR" altLang="en-US" sz="1600" b="1" dirty="0">
                          <a:solidFill>
                            <a:srgbClr val="C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50" name="TextBox 249">
                        <a:extLst>
                          <a:ext uri="{FF2B5EF4-FFF2-40B4-BE49-F238E27FC236}">
                            <a16:creationId xmlns:a16="http://schemas.microsoft.com/office/drawing/2014/main" id="{DD9B584B-B962-789C-9FA5-A578E69EF3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90600" y="5127030"/>
                        <a:ext cx="581175" cy="440671"/>
                      </a:xfrm>
                      <a:prstGeom prst="rect">
                        <a:avLst/>
                      </a:prstGeom>
                      <a:blipFill>
                        <a:blip r:embed="rId7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01" name="모서리가 둥근 직사각형 300">
                  <a:extLst>
                    <a:ext uri="{FF2B5EF4-FFF2-40B4-BE49-F238E27FC236}">
                      <a16:creationId xmlns:a16="http://schemas.microsoft.com/office/drawing/2014/main" id="{4CBD3ADD-BBAC-BA65-F4E6-6056D86D78B4}"/>
                    </a:ext>
                  </a:extLst>
                </p:cNvPr>
                <p:cNvSpPr/>
                <p:nvPr/>
              </p:nvSpPr>
              <p:spPr>
                <a:xfrm>
                  <a:off x="6357903" y="4175541"/>
                  <a:ext cx="982732" cy="2299187"/>
                </a:xfrm>
                <a:prstGeom prst="roundRect">
                  <a:avLst>
                    <a:gd name="adj" fmla="val 7576"/>
                  </a:avLst>
                </a:prstGeom>
                <a:noFill/>
                <a:ln w="28575"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  <p:sp>
              <p:nvSpPr>
                <p:cNvPr id="302" name="모서리가 둥근 직사각형 301">
                  <a:extLst>
                    <a:ext uri="{FF2B5EF4-FFF2-40B4-BE49-F238E27FC236}">
                      <a16:creationId xmlns:a16="http://schemas.microsoft.com/office/drawing/2014/main" id="{CBD18165-DEEB-1DA2-AC67-E56A17E0DC99}"/>
                    </a:ext>
                  </a:extLst>
                </p:cNvPr>
                <p:cNvSpPr/>
                <p:nvPr/>
              </p:nvSpPr>
              <p:spPr>
                <a:xfrm>
                  <a:off x="9646611" y="1382987"/>
                  <a:ext cx="982732" cy="2294898"/>
                </a:xfrm>
                <a:prstGeom prst="roundRect">
                  <a:avLst>
                    <a:gd name="adj" fmla="val 7576"/>
                  </a:avLst>
                </a:prstGeom>
                <a:noFill/>
                <a:ln w="28575">
                  <a:solidFill>
                    <a:srgbClr val="C0000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  <p:sp>
              <p:nvSpPr>
                <p:cNvPr id="331" name="모서리가 둥근 직사각형 330">
                  <a:extLst>
                    <a:ext uri="{FF2B5EF4-FFF2-40B4-BE49-F238E27FC236}">
                      <a16:creationId xmlns:a16="http://schemas.microsoft.com/office/drawing/2014/main" id="{1A18590C-E0DB-5B17-F3C9-141D7BF1C812}"/>
                    </a:ext>
                  </a:extLst>
                </p:cNvPr>
                <p:cNvSpPr/>
                <p:nvPr/>
              </p:nvSpPr>
              <p:spPr>
                <a:xfrm>
                  <a:off x="5271400" y="1357932"/>
                  <a:ext cx="982732" cy="2319953"/>
                </a:xfrm>
                <a:prstGeom prst="roundRect">
                  <a:avLst>
                    <a:gd name="adj" fmla="val 7576"/>
                  </a:avLst>
                </a:prstGeom>
                <a:noFill/>
                <a:ln w="28575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  <p:sp>
              <p:nvSpPr>
                <p:cNvPr id="332" name="모서리가 둥근 직사각형 331">
                  <a:extLst>
                    <a:ext uri="{FF2B5EF4-FFF2-40B4-BE49-F238E27FC236}">
                      <a16:creationId xmlns:a16="http://schemas.microsoft.com/office/drawing/2014/main" id="{AD4775F9-7394-C9B1-1800-0E81BCF53C47}"/>
                    </a:ext>
                  </a:extLst>
                </p:cNvPr>
                <p:cNvSpPr/>
                <p:nvPr/>
              </p:nvSpPr>
              <p:spPr>
                <a:xfrm>
                  <a:off x="4193228" y="1357932"/>
                  <a:ext cx="982732" cy="2322486"/>
                </a:xfrm>
                <a:prstGeom prst="roundRect">
                  <a:avLst>
                    <a:gd name="adj" fmla="val 7576"/>
                  </a:avLst>
                </a:prstGeom>
                <a:noFill/>
                <a:ln w="28575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  <p:sp>
              <p:nvSpPr>
                <p:cNvPr id="333" name="모서리가 둥근 직사각형 332">
                  <a:extLst>
                    <a:ext uri="{FF2B5EF4-FFF2-40B4-BE49-F238E27FC236}">
                      <a16:creationId xmlns:a16="http://schemas.microsoft.com/office/drawing/2014/main" id="{B6F4DD65-A6FA-FBE3-5FA2-5FDF167FA705}"/>
                    </a:ext>
                  </a:extLst>
                </p:cNvPr>
                <p:cNvSpPr/>
                <p:nvPr/>
              </p:nvSpPr>
              <p:spPr>
                <a:xfrm>
                  <a:off x="7460480" y="4188069"/>
                  <a:ext cx="982732" cy="2286659"/>
                </a:xfrm>
                <a:prstGeom prst="roundRect">
                  <a:avLst>
                    <a:gd name="adj" fmla="val 7576"/>
                  </a:avLst>
                </a:prstGeom>
                <a:noFill/>
                <a:ln w="28575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pple SD Gothic Neo" panose="02000300000000000000" pitchFamily="2" charset="-127"/>
                    <a:ea typeface="Apple SD Gothic Neo" panose="02000300000000000000" pitchFamily="2" charset="-127"/>
                  </a:endParaRPr>
                </a:p>
              </p:txBody>
            </p:sp>
          </p:grp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E5A50EDC-413A-D4F7-0385-8FBAC4C8C1DF}"/>
                  </a:ext>
                </a:extLst>
              </p:cNvPr>
              <p:cNvSpPr txBox="1"/>
              <p:nvPr/>
            </p:nvSpPr>
            <p:spPr>
              <a:xfrm>
                <a:off x="136773" y="1593628"/>
                <a:ext cx="850211" cy="39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BAP</a:t>
                </a:r>
                <a:endPara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0AE6F1B6-0CAE-EDAA-1409-5D625C17E82E}"/>
                  </a:ext>
                </a:extLst>
              </p:cNvPr>
              <p:cNvSpPr txBox="1"/>
              <p:nvPr/>
            </p:nvSpPr>
            <p:spPr>
              <a:xfrm>
                <a:off x="136773" y="4092025"/>
                <a:ext cx="850211" cy="394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BAP</a:t>
                </a:r>
                <a:endPara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E90AAFA-4BFA-91B2-A302-4212AC09963E}"/>
                </a:ext>
              </a:extLst>
            </p:cNvPr>
            <p:cNvSpPr txBox="1"/>
            <p:nvPr/>
          </p:nvSpPr>
          <p:spPr>
            <a:xfrm>
              <a:off x="8988132" y="2276175"/>
              <a:ext cx="2525489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BAP</a:t>
              </a:r>
              <a:r>
                <a:rPr kumimoji="1" lang="ko-KR" altLang="en-US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가 높음 </a:t>
              </a:r>
              <a:r>
                <a:rPr kumimoji="1" lang="en-US" altLang="ko-KR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kumimoji="1" lang="ko-KR" altLang="en-US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취약 비트</a:t>
              </a:r>
              <a:r>
                <a:rPr kumimoji="1" lang="en-US" altLang="ko-KR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</a:t>
              </a:r>
              <a:endParaRPr kumimoji="1" lang="ko-KR" altLang="en-US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9FFC8FBB-BAC1-DD0F-214C-9DDC423F8558}"/>
                </a:ext>
              </a:extLst>
            </p:cNvPr>
            <p:cNvSpPr txBox="1"/>
            <p:nvPr/>
          </p:nvSpPr>
          <p:spPr>
            <a:xfrm>
              <a:off x="4101061" y="2276175"/>
              <a:ext cx="2525489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b="1" dirty="0">
                  <a:solidFill>
                    <a:srgbClr val="0070C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BAP</a:t>
              </a:r>
              <a:r>
                <a:rPr kumimoji="1" lang="ko-KR" altLang="en-US" sz="1600" b="1" dirty="0">
                  <a:solidFill>
                    <a:srgbClr val="0070C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가 낮음 </a:t>
              </a:r>
              <a:r>
                <a:rPr kumimoji="1" lang="en-US" altLang="ko-KR" sz="1600" b="1" dirty="0">
                  <a:solidFill>
                    <a:srgbClr val="0070C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kumimoji="1" lang="ko-KR" altLang="en-US" sz="1600" b="1" dirty="0">
                  <a:solidFill>
                    <a:srgbClr val="0070C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안전 비트</a:t>
              </a:r>
              <a:r>
                <a:rPr kumimoji="1" lang="en-US" altLang="ko-KR" sz="1600" b="1" dirty="0">
                  <a:solidFill>
                    <a:srgbClr val="0070C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</a:t>
              </a:r>
              <a:endParaRPr kumimoji="1" lang="ko-KR" altLang="en-US" sz="16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FDEA5DC1-6DA9-EA1B-5FCE-9A94C0A82F67}"/>
                  </a:ext>
                </a:extLst>
              </p:cNvPr>
              <p:cNvSpPr txBox="1"/>
              <p:nvPr/>
            </p:nvSpPr>
            <p:spPr>
              <a:xfrm>
                <a:off x="11368218" y="5368050"/>
                <a:ext cx="9462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ko-KR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R" b="1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𝟔𝟒</m:t>
                      </m:r>
                    </m:oMath>
                  </m:oMathPara>
                </a14:m>
                <a:endParaRPr kumimoji="1" lang="en-US" altLang="ko-KR" b="1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ko-KR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R" b="1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kumimoji="1" lang="ko-KR" altLang="en-US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FDEA5DC1-6DA9-EA1B-5FCE-9A94C0A82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8218" y="5368050"/>
                <a:ext cx="946283" cy="646331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6E5D9B-9F06-1D31-903D-CBFF95A87A91}"/>
                  </a:ext>
                </a:extLst>
              </p:cNvPr>
              <p:cNvSpPr txBox="1"/>
              <p:nvPr/>
            </p:nvSpPr>
            <p:spPr>
              <a:xfrm>
                <a:off x="11358434" y="3221704"/>
                <a:ext cx="9462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ko-KR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R" b="1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kumimoji="1" lang="en-US" altLang="ko-KR" b="1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1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ko-KR" b="1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ko-KR" b="1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kumimoji="1" lang="ko-KR" alt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6E5D9B-9F06-1D31-903D-CBFF95A87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434" y="3221704"/>
                <a:ext cx="946283" cy="646331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B70174-0D43-FA47-A4D4-CF5AD5990384}"/>
              </a:ext>
            </a:extLst>
          </p:cNvPr>
          <p:cNvSpPr txBox="1"/>
          <p:nvPr/>
        </p:nvSpPr>
        <p:spPr>
          <a:xfrm>
            <a:off x="11444808" y="2855052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E0DD7A-E8AD-CABD-650C-9F1080E8052A}"/>
              </a:ext>
            </a:extLst>
          </p:cNvPr>
          <p:cNvSpPr txBox="1"/>
          <p:nvPr/>
        </p:nvSpPr>
        <p:spPr>
          <a:xfrm>
            <a:off x="11434948" y="4994588"/>
            <a:ext cx="793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solidFill>
                  <a:srgbClr val="00206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평균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B269A08-65E4-C4D1-24AF-92D7F1D88A98}"/>
              </a:ext>
            </a:extLst>
          </p:cNvPr>
          <p:cNvSpPr/>
          <p:nvPr/>
        </p:nvSpPr>
        <p:spPr>
          <a:xfrm>
            <a:off x="9350438" y="4742613"/>
            <a:ext cx="982732" cy="1759500"/>
          </a:xfrm>
          <a:prstGeom prst="roundRect">
            <a:avLst>
              <a:gd name="adj" fmla="val 7576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2025854-9B58-A4D2-FEBF-B389382E773B}"/>
              </a:ext>
            </a:extLst>
          </p:cNvPr>
          <p:cNvSpPr/>
          <p:nvPr/>
        </p:nvSpPr>
        <p:spPr>
          <a:xfrm>
            <a:off x="4972420" y="4740815"/>
            <a:ext cx="982732" cy="1766396"/>
          </a:xfrm>
          <a:prstGeom prst="roundRect">
            <a:avLst>
              <a:gd name="adj" fmla="val 7576"/>
            </a:avLst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99C069A-7034-D60E-2048-FBF378A26C1C}"/>
              </a:ext>
            </a:extLst>
          </p:cNvPr>
          <p:cNvSpPr/>
          <p:nvPr/>
        </p:nvSpPr>
        <p:spPr>
          <a:xfrm>
            <a:off x="6069695" y="2584908"/>
            <a:ext cx="982732" cy="1773844"/>
          </a:xfrm>
          <a:prstGeom prst="roundRect">
            <a:avLst>
              <a:gd name="adj" fmla="val 7576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BAF1046-808A-4EB5-7BAE-8B248A94346D}"/>
              </a:ext>
            </a:extLst>
          </p:cNvPr>
          <p:cNvSpPr/>
          <p:nvPr/>
        </p:nvSpPr>
        <p:spPr>
          <a:xfrm>
            <a:off x="3888450" y="4750938"/>
            <a:ext cx="982732" cy="1756273"/>
          </a:xfrm>
          <a:prstGeom prst="roundRect">
            <a:avLst>
              <a:gd name="adj" fmla="val 7576"/>
            </a:avLst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FD24E34E-D34E-701C-E867-02B523AD8700}"/>
              </a:ext>
            </a:extLst>
          </p:cNvPr>
          <p:cNvSpPr/>
          <p:nvPr/>
        </p:nvSpPr>
        <p:spPr>
          <a:xfrm>
            <a:off x="7180156" y="2586435"/>
            <a:ext cx="982732" cy="1773844"/>
          </a:xfrm>
          <a:prstGeom prst="roundRect">
            <a:avLst>
              <a:gd name="adj" fmla="val 7576"/>
            </a:avLst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767AA8F2-8943-6277-1C62-13EAC12047F0}"/>
              </a:ext>
            </a:extLst>
          </p:cNvPr>
          <p:cNvSpPr/>
          <p:nvPr/>
        </p:nvSpPr>
        <p:spPr>
          <a:xfrm>
            <a:off x="8266683" y="2593886"/>
            <a:ext cx="982732" cy="1766396"/>
          </a:xfrm>
          <a:prstGeom prst="roundRect">
            <a:avLst>
              <a:gd name="adj" fmla="val 7576"/>
            </a:avLst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모서리가 둥근 직사각형 23">
                <a:extLst>
                  <a:ext uri="{FF2B5EF4-FFF2-40B4-BE49-F238E27FC236}">
                    <a16:creationId xmlns:a16="http://schemas.microsoft.com/office/drawing/2014/main" id="{6C22753A-DBAE-9A2D-1355-E181D4B80E80}"/>
                  </a:ext>
                </a:extLst>
              </p:cNvPr>
              <p:cNvSpPr/>
              <p:nvPr/>
            </p:nvSpPr>
            <p:spPr>
              <a:xfrm>
                <a:off x="10858406" y="1072804"/>
                <a:ext cx="1278113" cy="458971"/>
              </a:xfrm>
              <a:prstGeom prst="roundRect">
                <a:avLst>
                  <a:gd name="adj" fmla="val 864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ko-KR" altLang="en-US" sz="1200" dirty="0">
                    <a:solidFill>
                      <a:schemeClr val="tx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안전 비트</a:t>
                </a:r>
                <a:r>
                  <a:rPr kumimoji="1" lang="en-US" altLang="ko-KR" sz="1200" dirty="0">
                    <a:solidFill>
                      <a:schemeClr val="tx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: ~ </a:t>
                </a:r>
                <a14:m>
                  <m:oMath xmlns:m="http://schemas.openxmlformats.org/officeDocument/2006/math">
                    <m:r>
                      <a:rPr kumimoji="1" lang="en-US" altLang="ko-KR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0.6</m:t>
                    </m:r>
                  </m:oMath>
                </a14:m>
                <a:endParaRPr kumimoji="1" lang="en-US" altLang="ko-KR" sz="12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r>
                  <a:rPr kumimoji="1" lang="ko-KR" altLang="en-US" sz="1200" dirty="0">
                    <a:solidFill>
                      <a:schemeClr val="tx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취약 비트 </a:t>
                </a:r>
                <a:r>
                  <a:rPr kumimoji="1" lang="en-US" altLang="ko-KR" sz="1200" dirty="0">
                    <a:solidFill>
                      <a:schemeClr val="tx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: </a:t>
                </a:r>
                <a14:m>
                  <m:oMath xmlns:m="http://schemas.openxmlformats.org/officeDocument/2006/math">
                    <m:r>
                      <a:rPr kumimoji="1" lang="en-US" altLang="ko-KR" sz="1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0.8</m:t>
                    </m:r>
                  </m:oMath>
                </a14:m>
                <a:r>
                  <a:rPr kumimoji="1" lang="en-US" altLang="ko-KR" sz="1200" dirty="0">
                    <a:solidFill>
                      <a:schemeClr val="tx1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~</a:t>
                </a:r>
                <a:endParaRPr kumimoji="1" lang="ko-KR" altLang="en-US" sz="1200" dirty="0">
                  <a:solidFill>
                    <a:schemeClr val="tx1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>
          <p:sp>
            <p:nvSpPr>
              <p:cNvPr id="24" name="모서리가 둥근 직사각형 23">
                <a:extLst>
                  <a:ext uri="{FF2B5EF4-FFF2-40B4-BE49-F238E27FC236}">
                    <a16:creationId xmlns:a16="http://schemas.microsoft.com/office/drawing/2014/main" id="{6C22753A-DBAE-9A2D-1355-E181D4B80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406" y="1072804"/>
                <a:ext cx="1278113" cy="458971"/>
              </a:xfrm>
              <a:prstGeom prst="roundRect">
                <a:avLst>
                  <a:gd name="adj" fmla="val 8642"/>
                </a:avLst>
              </a:prstGeom>
              <a:blipFill>
                <a:blip r:embed="rId74"/>
                <a:stretch>
                  <a:fillRect b="-108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33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9DDA4-2BA9-A877-8831-23620242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Epoch</a:t>
            </a:r>
            <a:r>
              <a:rPr kumimoji="1" lang="ko-KR" altLang="en-US" dirty="0"/>
              <a:t>별 취약 비트 </a:t>
            </a:r>
            <a:r>
              <a:rPr kumimoji="1" lang="en-US" altLang="ko-KR" dirty="0"/>
              <a:t>(</a:t>
            </a:r>
            <a:r>
              <a:rPr kumimoji="1" lang="ko-KR" altLang="en-US" dirty="0"/>
              <a:t>얽힘만 있는 경우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677ADE84-7D41-6E70-D469-1A39728E1E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1159271"/>
                  </p:ext>
                </p:extLst>
              </p:nvPr>
            </p:nvGraphicFramePr>
            <p:xfrm>
              <a:off x="6738244" y="1044018"/>
              <a:ext cx="4830419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889">
                      <a:extLst>
                        <a:ext uri="{9D8B030D-6E8A-4147-A177-3AD203B41FA5}">
                          <a16:colId xmlns:a16="http://schemas.microsoft.com/office/drawing/2014/main" val="285247089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93224526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785722807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49039412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1482308344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336204732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95208976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51840551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373701577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585970034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641282932"/>
                        </a:ext>
                      </a:extLst>
                    </a:gridCol>
                  </a:tblGrid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000534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942565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7323624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149709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070103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rgbClr val="EFB7BC">
                            <a:alpha val="2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78585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+mn-ea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rgbClr val="F3E3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14500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677ADE84-7D41-6E70-D469-1A39728E1E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1159271"/>
                  </p:ext>
                </p:extLst>
              </p:nvPr>
            </p:nvGraphicFramePr>
            <p:xfrm>
              <a:off x="6738244" y="1044018"/>
              <a:ext cx="4830419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2889">
                      <a:extLst>
                        <a:ext uri="{9D8B030D-6E8A-4147-A177-3AD203B41FA5}">
                          <a16:colId xmlns:a16="http://schemas.microsoft.com/office/drawing/2014/main" val="285247089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93224526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785722807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49039412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1482308344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336204732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95208976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518405510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3737015773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2585970034"/>
                        </a:ext>
                      </a:extLst>
                    </a:gridCol>
                    <a:gridCol w="420753">
                      <a:extLst>
                        <a:ext uri="{9D8B030D-6E8A-4147-A177-3AD203B41FA5}">
                          <a16:colId xmlns:a16="http://schemas.microsoft.com/office/drawing/2014/main" val="64128293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51515" t="-3448" r="-91212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44118" t="-3448" r="-785294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54545" t="-3448" r="-70909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54545" t="-3448" r="-60909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54545" t="-3448" r="-50909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54545" t="-3448" r="-40909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54545" t="-3448" r="-30909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829412" t="-3448" r="-200000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57576" t="-3448" r="-10606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57576" t="-3448" r="-6061" b="-6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000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41" t="-103448" r="-681633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94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41" t="-203448" r="-681633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73236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41" t="-314286" r="-681633" b="-3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1497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41" t="-400000" r="-681633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0701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41" t="-500000" r="-681633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rgbClr val="EFB7BC">
                            <a:alpha val="2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785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41" t="-600000" r="-68163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+mn-ea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>
                        <a:solidFill>
                          <a:srgbClr val="F3E3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14500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680FBD2C-7518-EF19-206E-86E3BB10D6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4950690"/>
                  </p:ext>
                </p:extLst>
              </p:nvPr>
            </p:nvGraphicFramePr>
            <p:xfrm>
              <a:off x="999231" y="1044018"/>
              <a:ext cx="4830416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516">
                      <a:extLst>
                        <a:ext uri="{9D8B030D-6E8A-4147-A177-3AD203B41FA5}">
                          <a16:colId xmlns:a16="http://schemas.microsoft.com/office/drawing/2014/main" val="2852470890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932245260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785722807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490394123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1482308344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3362047323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952089760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518405510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3737015773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585970034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641282932"/>
                        </a:ext>
                      </a:extLst>
                    </a:gridCol>
                  </a:tblGrid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000534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942565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7323624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149709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070103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78585"/>
                      </a:ext>
                    </a:extLst>
                  </a:tr>
                  <a:tr h="23788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rgbClr val="F3E3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3144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680FBD2C-7518-EF19-206E-86E3BB10D6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4950690"/>
                  </p:ext>
                </p:extLst>
              </p:nvPr>
            </p:nvGraphicFramePr>
            <p:xfrm>
              <a:off x="999231" y="1044018"/>
              <a:ext cx="4830416" cy="25603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24516">
                      <a:extLst>
                        <a:ext uri="{9D8B030D-6E8A-4147-A177-3AD203B41FA5}">
                          <a16:colId xmlns:a16="http://schemas.microsoft.com/office/drawing/2014/main" val="2852470890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932245260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785722807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490394123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1482308344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3362047323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952089760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518405510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3737015773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2585970034"/>
                        </a:ext>
                      </a:extLst>
                    </a:gridCol>
                    <a:gridCol w="420590">
                      <a:extLst>
                        <a:ext uri="{9D8B030D-6E8A-4147-A177-3AD203B41FA5}">
                          <a16:colId xmlns:a16="http://schemas.microsoft.com/office/drawing/2014/main" val="64128293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 </a:t>
                          </a:r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47059" t="-3448" r="-882353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54545" t="-3448" r="-80909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4545" t="-3448" r="-70909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4545" t="-3448" r="-60909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38235" t="-3448" r="-491176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57576" t="-3448" r="-40606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757576" t="-3448" r="-30606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57576" t="-3448" r="-206061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29412" t="-3448" r="-100000" b="-6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60606" t="-3448" r="-3030" b="-6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80005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103448" r="-681633" b="-5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9425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203448" r="-681633" b="-4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73236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314286" r="-681633" b="-3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21497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400000" r="-681633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0701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500000" r="-681633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31785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041" t="-600000" r="-68163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0070C0"/>
                              </a:solidFill>
                              <a:latin typeface="Georgia" panose="02040502050405020303" pitchFamily="18" charset="0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0" lang="en-US" altLang="ko-KR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Georgia" panose="02040502050405020303" pitchFamily="18" charset="0"/>
                              <a:ea typeface="맑은 고딕"/>
                              <a:cs typeface="+mn-cs"/>
                            </a:rPr>
                            <a:t>O</a:t>
                          </a:r>
                          <a:endParaRPr lang="ko-KR" altLang="en-US" dirty="0">
                            <a:solidFill>
                              <a:srgbClr val="0070C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rgbClr val="C00000"/>
                              </a:solidFill>
                              <a:latin typeface="Georgia" panose="02040502050405020303" pitchFamily="18" charset="0"/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C00000"/>
                            </a:solidFill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rgbClr val="F3E3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73144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D7A9115D-F1E6-23E5-A382-C1FDE2FB2941}"/>
              </a:ext>
            </a:extLst>
          </p:cNvPr>
          <p:cNvGrpSpPr/>
          <p:nvPr/>
        </p:nvGrpSpPr>
        <p:grpSpPr>
          <a:xfrm>
            <a:off x="379183" y="3678446"/>
            <a:ext cx="11346227" cy="1465432"/>
            <a:chOff x="189060" y="3812796"/>
            <a:chExt cx="11346227" cy="1465432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18CA3E4B-4DD5-3E3D-DE34-58FE6D6746DD}"/>
                </a:ext>
              </a:extLst>
            </p:cNvPr>
            <p:cNvSpPr/>
            <p:nvPr/>
          </p:nvSpPr>
          <p:spPr>
            <a:xfrm>
              <a:off x="6548120" y="3919688"/>
              <a:ext cx="4830419" cy="1342624"/>
            </a:xfrm>
            <a:prstGeom prst="roundRect">
              <a:avLst>
                <a:gd name="adj" fmla="val 61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    </a:t>
              </a:r>
              <a:endParaRPr kumimoji="1" lang="ko-KR" altLang="en-US" dirty="0"/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F7CCA2F6-1360-8442-40F8-4FB2550D0C60}"/>
                </a:ext>
              </a:extLst>
            </p:cNvPr>
            <p:cNvSpPr/>
            <p:nvPr/>
          </p:nvSpPr>
          <p:spPr>
            <a:xfrm>
              <a:off x="189060" y="3919688"/>
              <a:ext cx="5459587" cy="1342623"/>
            </a:xfrm>
            <a:prstGeom prst="roundRect">
              <a:avLst>
                <a:gd name="adj" fmla="val 61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32CC86-C8F1-EAEA-606A-AA81BE67B069}"/>
                </a:ext>
              </a:extLst>
            </p:cNvPr>
            <p:cNvSpPr txBox="1"/>
            <p:nvPr/>
          </p:nvSpPr>
          <p:spPr>
            <a:xfrm>
              <a:off x="311340" y="4201010"/>
              <a:ext cx="57062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In every epoch, 4,7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은 안전</a:t>
              </a:r>
              <a:endPara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In every epoch, 6,9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는 취약</a:t>
              </a:r>
              <a:endPara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In 35 epoch,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4,5,7,8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은 안전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 6, 9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는 취약</a:t>
              </a:r>
              <a:endPara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In 100 epoch, </a:t>
              </a:r>
              <a:r>
                <a:rPr kumimoji="1" lang="en-US" altLang="ko-KR" sz="1600" b="1" dirty="0">
                  <a:solidFill>
                    <a:srgbClr val="00206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5, 8</a:t>
              </a:r>
              <a:r>
                <a:rPr kumimoji="1" lang="ko-KR" altLang="en-US" sz="1600" b="1" dirty="0">
                  <a:solidFill>
                    <a:srgbClr val="00206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은 안전 비트 탈락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</a:t>
              </a:r>
              <a:r>
                <a:rPr kumimoji="1" lang="en-US" altLang="ko-KR" sz="16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kumimoji="1" lang="en-US" altLang="ko-KR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10</a:t>
              </a:r>
              <a:r>
                <a:rPr kumimoji="1" lang="ko-KR" altLang="en-US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이</a:t>
              </a:r>
              <a:r>
                <a:rPr kumimoji="1" lang="en-US" altLang="ko-KR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kumimoji="1" lang="ko-KR" altLang="en-US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취약</a:t>
              </a:r>
              <a:r>
                <a:rPr kumimoji="1" lang="en-US" altLang="ko-KR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kumimoji="1" lang="ko-KR" altLang="en-US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비트로 검출</a:t>
              </a:r>
            </a:p>
          </p:txBody>
        </p: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B6CEFA9C-ECC9-BD95-7215-E55C1D9A2B75}"/>
                </a:ext>
              </a:extLst>
            </p:cNvPr>
            <p:cNvSpPr/>
            <p:nvPr/>
          </p:nvSpPr>
          <p:spPr>
            <a:xfrm>
              <a:off x="318269" y="3812796"/>
              <a:ext cx="1675674" cy="373074"/>
            </a:xfrm>
            <a:prstGeom prst="roundRect">
              <a:avLst>
                <a:gd name="adj" fmla="val 189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rgbClr val="0070C0"/>
                  </a:solidFill>
                  <a:latin typeface="Georgia" panose="02040502050405020303" pitchFamily="18" charset="0"/>
                </a:rPr>
                <a:t>Classical NN</a:t>
              </a:r>
              <a:endParaRPr kumimoji="1" lang="ko-KR" altLang="en-US" dirty="0">
                <a:solidFill>
                  <a:srgbClr val="0070C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0EFC59B-980E-A6CD-3B63-8288AF588DA2}"/>
                </a:ext>
              </a:extLst>
            </p:cNvPr>
            <p:cNvSpPr txBox="1"/>
            <p:nvPr/>
          </p:nvSpPr>
          <p:spPr>
            <a:xfrm>
              <a:off x="6589919" y="4201010"/>
              <a:ext cx="494536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In every epoch, 4,5,7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은 안전</a:t>
              </a:r>
              <a:endPara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In every epoch, 6, 9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는 취약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    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In 30 epoch,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kumimoji="1" lang="en-US" altLang="ko-KR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10</a:t>
              </a:r>
              <a:r>
                <a:rPr kumimoji="1" lang="ko-KR" altLang="en-US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이</a:t>
              </a:r>
              <a:r>
                <a:rPr kumimoji="1" lang="en-US" altLang="ko-KR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kumimoji="1" lang="ko-KR" altLang="en-US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취약 비트로 검출</a:t>
              </a:r>
              <a:endParaRPr kumimoji="1" lang="en-US" altLang="ko-KR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In 35 epoch, </a:t>
              </a:r>
              <a:r>
                <a:rPr kumimoji="1" lang="en-US" altLang="ko-KR" sz="1600" b="1" dirty="0">
                  <a:solidFill>
                    <a:srgbClr val="00206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8</a:t>
              </a:r>
              <a:r>
                <a:rPr kumimoji="1" lang="ko-KR" altLang="en-US" sz="1600" b="1" dirty="0">
                  <a:solidFill>
                    <a:srgbClr val="00206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은 안전 비트 탈락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kumimoji="1"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(Classical</a:t>
              </a:r>
              <a:r>
                <a:rPr kumimoji="1"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에 비해 빨리 탈락</a:t>
              </a:r>
              <a:r>
                <a:rPr kumimoji="1"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</a:t>
              </a:r>
              <a:endPara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E26E2BAC-DE59-37DE-0D1F-83FDF39D5845}"/>
                </a:ext>
              </a:extLst>
            </p:cNvPr>
            <p:cNvSpPr/>
            <p:nvPr/>
          </p:nvSpPr>
          <p:spPr>
            <a:xfrm>
              <a:off x="6677325" y="3812796"/>
              <a:ext cx="3801445" cy="373074"/>
            </a:xfrm>
            <a:prstGeom prst="roundRect">
              <a:avLst>
                <a:gd name="adj" fmla="val 18927"/>
              </a:avLst>
            </a:prstGeom>
            <a:solidFill>
              <a:srgbClr val="F3E3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rgbClr val="C00000"/>
                  </a:solidFill>
                  <a:latin typeface="Georgia" panose="02040502050405020303" pitchFamily="18" charset="0"/>
                </a:rPr>
                <a:t>Quantum</a:t>
              </a:r>
              <a:r>
                <a:rPr kumimoji="1" lang="en-US" altLang="ko-KR" dirty="0">
                  <a:solidFill>
                    <a:schemeClr val="tx1"/>
                  </a:solidFill>
                  <a:latin typeface="Georgia" panose="02040502050405020303" pitchFamily="18" charset="0"/>
                </a:rPr>
                <a:t> </a:t>
              </a:r>
              <a:r>
                <a:rPr kumimoji="1" lang="en-US" altLang="ko-KR" dirty="0">
                  <a:solidFill>
                    <a:srgbClr val="C00000"/>
                  </a:solidFill>
                  <a:latin typeface="Georgia" panose="02040502050405020303" pitchFamily="18" charset="0"/>
                </a:rPr>
                <a:t>NN </a:t>
              </a:r>
              <a:r>
                <a:rPr kumimoji="1" lang="en-US" altLang="ko-KR" sz="1600" dirty="0">
                  <a:solidFill>
                    <a:srgbClr val="C00000"/>
                  </a:solidFill>
                  <a:latin typeface="Georgia" panose="02040502050405020303" pitchFamily="18" charset="0"/>
                </a:rPr>
                <a:t>(Only entanglement) </a:t>
              </a:r>
              <a:endParaRPr kumimoji="1" lang="ko-KR" altLang="en-US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811A225-7C2E-A8DC-CC43-37C6163D8FC8}"/>
              </a:ext>
            </a:extLst>
          </p:cNvPr>
          <p:cNvGrpSpPr/>
          <p:nvPr/>
        </p:nvGrpSpPr>
        <p:grpSpPr>
          <a:xfrm>
            <a:off x="2184066" y="5127961"/>
            <a:ext cx="8342781" cy="1613176"/>
            <a:chOff x="1961201" y="5444761"/>
            <a:chExt cx="8342781" cy="1613176"/>
          </a:xfrm>
        </p:grpSpPr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420E7BDD-D04A-C4CE-D8A7-FBBBD0F14C64}"/>
                </a:ext>
              </a:extLst>
            </p:cNvPr>
            <p:cNvSpPr/>
            <p:nvPr/>
          </p:nvSpPr>
          <p:spPr>
            <a:xfrm>
              <a:off x="1961201" y="5583276"/>
              <a:ext cx="8144862" cy="1474661"/>
            </a:xfrm>
            <a:prstGeom prst="roundRect">
              <a:avLst>
                <a:gd name="adj" fmla="val 619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2D13E5-DAAC-94C8-AF05-7AFF11B58A9E}"/>
                </a:ext>
              </a:extLst>
            </p:cNvPr>
            <p:cNvSpPr txBox="1"/>
            <p:nvPr/>
          </p:nvSpPr>
          <p:spPr>
            <a:xfrm>
              <a:off x="2159120" y="5730631"/>
              <a:ext cx="814486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Quantum</a:t>
              </a:r>
              <a:r>
                <a:rPr kumimoji="1" lang="ko-KR" altLang="en-US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에서 더 적은 </a:t>
              </a:r>
              <a:r>
                <a:rPr kumimoji="1" lang="en-US" altLang="ko-KR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epoch</a:t>
              </a:r>
              <a:r>
                <a:rPr kumimoji="1" lang="ko-KR" altLang="en-US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만으로 취약 비트 검출</a:t>
              </a:r>
              <a:r>
                <a:rPr kumimoji="1" lang="en-US" altLang="ko-KR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(30 epoch)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Epoch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을 늘릴 수록 안전 비트가 줄어들고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 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취약 비트가 증가</a:t>
              </a:r>
              <a:endPara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그러나 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quantum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은 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100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번의 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epoch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을 실행하기는 어려움</a:t>
              </a:r>
              <a:endPara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Classical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에서는 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100 epoch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이 가능했기 때문에 </a:t>
              </a:r>
              <a:r>
                <a:rPr kumimoji="1" lang="en-US" altLang="ko-KR" sz="1600" b="1" dirty="0">
                  <a:solidFill>
                    <a:srgbClr val="0070C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5</a:t>
              </a:r>
              <a:r>
                <a:rPr kumimoji="1" lang="ko-KR" altLang="en-US" sz="1600" b="1" dirty="0">
                  <a:solidFill>
                    <a:srgbClr val="0070C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번째 비트가 안전 비트가 아니었으나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,</a:t>
              </a:r>
              <a:b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</a:br>
              <a:r>
                <a:rPr kumimoji="1" lang="en-US" altLang="ko-KR" sz="1600" b="1" dirty="0">
                  <a:solidFill>
                    <a:srgbClr val="0070C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35 epoch</a:t>
              </a:r>
              <a:r>
                <a:rPr kumimoji="1" lang="ko-KR" altLang="en-US" sz="1600" b="1" dirty="0">
                  <a:solidFill>
                    <a:srgbClr val="0070C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만 학습한 </a:t>
              </a:r>
              <a:r>
                <a:rPr kumimoji="1" lang="en-US" altLang="ko-KR" sz="1600" b="1" dirty="0">
                  <a:solidFill>
                    <a:srgbClr val="0070C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quantum</a:t>
              </a:r>
              <a:r>
                <a:rPr kumimoji="1" lang="ko-KR" altLang="en-US" sz="1600" b="1" dirty="0">
                  <a:solidFill>
                    <a:srgbClr val="0070C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에서는 안전 비트로 판별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됨 </a:t>
              </a:r>
              <a:r>
                <a:rPr kumimoji="1"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(</a:t>
              </a:r>
              <a:r>
                <a:rPr kumimoji="1" lang="ko-KR" altLang="en-US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더 적게 학습되어서 예측 확률이 낮은 상태</a:t>
              </a:r>
              <a:r>
                <a:rPr kumimoji="1" lang="en-US" altLang="ko-KR" sz="12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)</a:t>
              </a:r>
              <a:endPara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16" name="아래쪽 화살표[D] 15">
              <a:extLst>
                <a:ext uri="{FF2B5EF4-FFF2-40B4-BE49-F238E27FC236}">
                  <a16:creationId xmlns:a16="http://schemas.microsoft.com/office/drawing/2014/main" id="{B17ABDFF-B515-B97B-605D-162302244D93}"/>
                </a:ext>
              </a:extLst>
            </p:cNvPr>
            <p:cNvSpPr/>
            <p:nvPr/>
          </p:nvSpPr>
          <p:spPr>
            <a:xfrm>
              <a:off x="5883681" y="5444761"/>
              <a:ext cx="347870" cy="280810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C5D0F54-D6E5-65A5-BD59-48ADDAF9FF0A}"/>
              </a:ext>
            </a:extLst>
          </p:cNvPr>
          <p:cNvSpPr txBox="1"/>
          <p:nvPr/>
        </p:nvSpPr>
        <p:spPr>
          <a:xfrm>
            <a:off x="896294" y="1187122"/>
            <a:ext cx="6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>
                <a:latin typeface="Georgia" panose="02040502050405020303" pitchFamily="18" charset="0"/>
              </a:rPr>
              <a:t>Epoch</a:t>
            </a:r>
            <a:endParaRPr kumimoji="1" lang="ko-KR" altLang="en-US" sz="1050" dirty="0">
              <a:latin typeface="Georgia" panose="02040502050405020303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A7655-4433-DA9A-783B-8C8AC384CA74}"/>
              </a:ext>
            </a:extLst>
          </p:cNvPr>
          <p:cNvSpPr txBox="1"/>
          <p:nvPr/>
        </p:nvSpPr>
        <p:spPr>
          <a:xfrm>
            <a:off x="1131688" y="1035306"/>
            <a:ext cx="615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>
                <a:latin typeface="Georgia" panose="02040502050405020303" pitchFamily="18" charset="0"/>
              </a:rPr>
              <a:t>Bit</a:t>
            </a:r>
            <a:endParaRPr kumimoji="1" lang="ko-KR" altLang="en-US" sz="1050" dirty="0">
              <a:latin typeface="Georgia" panose="0204050205040502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9F9875-B6B2-DD9C-62E9-E1FBA332C32C}"/>
              </a:ext>
            </a:extLst>
          </p:cNvPr>
          <p:cNvSpPr txBox="1"/>
          <p:nvPr/>
        </p:nvSpPr>
        <p:spPr>
          <a:xfrm>
            <a:off x="6683218" y="1187122"/>
            <a:ext cx="567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>
                <a:latin typeface="Georgia" panose="02040502050405020303" pitchFamily="18" charset="0"/>
              </a:rPr>
              <a:t>Epoch</a:t>
            </a:r>
            <a:endParaRPr kumimoji="1" lang="ko-KR" altLang="en-US" sz="1050" dirty="0">
              <a:latin typeface="Georgia" panose="02040502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14C98A-2290-DDBE-3B35-E460CBE4FB18}"/>
              </a:ext>
            </a:extLst>
          </p:cNvPr>
          <p:cNvSpPr txBox="1"/>
          <p:nvPr/>
        </p:nvSpPr>
        <p:spPr>
          <a:xfrm>
            <a:off x="7019365" y="1035306"/>
            <a:ext cx="364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050" dirty="0">
                <a:latin typeface="Georgia" panose="02040502050405020303" pitchFamily="18" charset="0"/>
              </a:rPr>
              <a:t>Bit</a:t>
            </a:r>
            <a:endParaRPr kumimoji="1" lang="ko-KR" altLang="en-US" sz="1050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F20890-F4C4-A1FA-F9E3-878C690689C2}"/>
                  </a:ext>
                </a:extLst>
              </p:cNvPr>
              <p:cNvSpPr txBox="1"/>
              <p:nvPr/>
            </p:nvSpPr>
            <p:spPr>
              <a:xfrm>
                <a:off x="8672514" y="699402"/>
                <a:ext cx="30071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100" dirty="0">
                    <a:latin typeface="Georgia" panose="02040502050405020303" pitchFamily="18" charset="0"/>
                  </a:rPr>
                  <a:t># of data : Tr (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latin typeface="Cambria Math" panose="02040503050406030204" pitchFamily="18" charset="0"/>
                      </a:rPr>
                      <m:t>19950</m:t>
                    </m:r>
                  </m:oMath>
                </a14:m>
                <a:r>
                  <a:rPr kumimoji="1" lang="en-US" altLang="ko-KR" sz="1100" dirty="0">
                    <a:latin typeface="Georgia" panose="02040502050405020303" pitchFamily="18" charset="0"/>
                  </a:rPr>
                  <a:t>), Val (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latin typeface="Cambria Math" panose="02040503050406030204" pitchFamily="18" charset="0"/>
                      </a:rPr>
                      <m:t>14000</m:t>
                    </m:r>
                  </m:oMath>
                </a14:m>
                <a:r>
                  <a:rPr kumimoji="1" lang="en-US" altLang="ko-KR" sz="1100" dirty="0">
                    <a:latin typeface="Georgia" panose="02040502050405020303" pitchFamily="18" charset="0"/>
                  </a:rPr>
                  <a:t>), Ts (</a:t>
                </a:r>
                <a14:m>
                  <m:oMath xmlns:m="http://schemas.openxmlformats.org/officeDocument/2006/math">
                    <m:r>
                      <a:rPr kumimoji="1" lang="en-US" altLang="ko-KR" sz="1100" i="1" dirty="0" smtClean="0">
                        <a:latin typeface="Cambria Math" panose="02040503050406030204" pitchFamily="18" charset="0"/>
                      </a:rPr>
                      <m:t>1050</m:t>
                    </m:r>
                  </m:oMath>
                </a14:m>
                <a:r>
                  <a:rPr kumimoji="1" lang="en-US" altLang="ko-KR" sz="1100" dirty="0">
                    <a:latin typeface="Georgia" panose="02040502050405020303" pitchFamily="18" charset="0"/>
                  </a:rPr>
                  <a:t>)</a:t>
                </a:r>
                <a:endParaRPr kumimoji="1" lang="ko-KR" altLang="en-US" sz="11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F20890-F4C4-A1FA-F9E3-878C69068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514" y="699402"/>
                <a:ext cx="3007175" cy="26161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71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7FF65-3A07-94D2-18E6-8931AD5E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Hadamard </a:t>
            </a:r>
            <a:r>
              <a:rPr kumimoji="1" lang="ko-KR" altLang="en-US" dirty="0"/>
              <a:t>게이트 추가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4F46111-968A-231E-0F66-6EEA200394C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18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양자 회로 맨 앞에 중첩이 추가되어야 함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</a:t>
                </a:r>
                <a:r>
                  <a:rPr kumimoji="1" lang="ko-KR" altLang="en-US" sz="18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임베딩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회로의 맨 앞에 중첩 추가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)</a:t>
                </a:r>
              </a:p>
              <a:p>
                <a:pPr lvl="1"/>
                <a:r>
                  <a:rPr kumimoji="1" lang="en-US" altLang="ko-KR" sz="1800" b="1" dirty="0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Method 1 : </a:t>
                </a:r>
                <a:r>
                  <a:rPr kumimoji="1" lang="ko-KR" altLang="en-US" sz="1800" b="1" dirty="0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진폭 </a:t>
                </a:r>
                <a:r>
                  <a:rPr kumimoji="1" lang="ko-KR" altLang="en-US" sz="1800" b="1" dirty="0" err="1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임베딩</a:t>
                </a:r>
                <a:r>
                  <a:rPr kumimoji="1" lang="ko-KR" altLang="en-US" sz="1800" b="1" dirty="0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앞에 </a:t>
                </a:r>
                <a:r>
                  <a:rPr kumimoji="1" lang="en-US" altLang="ko-KR" sz="1800" b="1" dirty="0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Hadamard </a:t>
                </a:r>
                <a:r>
                  <a:rPr kumimoji="1" lang="ko-KR" altLang="en-US" sz="1800" b="1" dirty="0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추가</a:t>
                </a:r>
                <a:b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</a:b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  <a:sym typeface="Wingdings" pitchFamily="2" charset="2"/>
                          </a:rPr>
                          <m:t>2</m:t>
                        </m:r>
                      </m:e>
                      <m: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  <a:sym typeface="Wingdings" pitchFamily="2" charset="2"/>
                          </a:rPr>
                          <m:t>𝑁</m:t>
                        </m:r>
                      </m:sup>
                    </m:sSup>
                  </m:oMath>
                </a14:m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개의 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feature</a:t>
                </a:r>
                <a:r>
                  <a:rPr kumimoji="1" lang="ko-KR" altLang="en-US" sz="18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를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  <a:sym typeface="Wingdings" pitchFamily="2" charset="2"/>
                      </a:rPr>
                      <m:t>𝑁</m:t>
                    </m:r>
                  </m:oMath>
                </a14:m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개의 큐비트에 </a:t>
                </a:r>
                <a:r>
                  <a:rPr kumimoji="1" lang="ko-KR" altLang="en-US" sz="18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임베딩</a:t>
                </a:r>
                <a:endParaRPr kumimoji="1" lang="en-US" altLang="ko-KR" sz="18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/>
                <a:r>
                  <a:rPr kumimoji="1" lang="en-US" altLang="ko-KR" sz="1800" b="1" dirty="0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Method 2 : </a:t>
                </a:r>
                <a:r>
                  <a:rPr kumimoji="1" lang="ko-KR" altLang="en-US" sz="1800" b="1" dirty="0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중첩 게이트가 포함된 </a:t>
                </a:r>
                <a:r>
                  <a:rPr kumimoji="1" lang="ko-KR" altLang="en-US" sz="1800" b="1" dirty="0" err="1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임베딩</a:t>
                </a:r>
                <a:r>
                  <a:rPr kumimoji="1" lang="ko-KR" altLang="en-US" sz="1800" b="1" dirty="0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회로 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(IQP 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회로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:r>
                  <a:rPr lang="en" altLang="ko-KR" sz="1800" dirty="0"/>
                  <a:t>QAOA </a:t>
                </a:r>
                <a:r>
                  <a:rPr lang="ko-KR" altLang="en-US" sz="1800" dirty="0" err="1"/>
                  <a:t>임베딩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회로</a:t>
                </a:r>
                <a:r>
                  <a:rPr lang="en-US" altLang="ko-KR" sz="1800" dirty="0"/>
                  <a:t> ; </a:t>
                </a:r>
                <a:r>
                  <a:rPr kumimoji="1" lang="en-US" altLang="ko-KR" sz="18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Pennylane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제공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)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endParaRPr kumimoji="1" lang="en-US" altLang="ko-KR" sz="18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2"/>
                <a:r>
                  <a:rPr kumimoji="1"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IQP </a:t>
                </a:r>
                <a:r>
                  <a:rPr kumimoji="1"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회로</a:t>
                </a:r>
                <a:b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</a:b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sz="1600" i="1" dirty="0">
                        <a:latin typeface="Cambria Math" panose="02040503050406030204" pitchFamily="18" charset="0"/>
                        <a:ea typeface="Apple SD Gothic Neo" panose="02000300000000000000" pitchFamily="2" charset="-127"/>
                        <a:sym typeface="Wingdings" pitchFamily="2" charset="2"/>
                      </a:rPr>
                      <m:t>𝑁</m:t>
                    </m:r>
                  </m:oMath>
                </a14:m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개의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feature</a:t>
                </a:r>
                <a:r>
                  <a:rPr kumimoji="1" lang="ko-KR" altLang="en-US" sz="16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를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  <a:sym typeface="Wingdings" pitchFamily="2" charset="2"/>
                      </a:rPr>
                      <m:t>𝑁</m:t>
                    </m:r>
                  </m:oMath>
                </a14:m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개의 큐비트에 </a:t>
                </a:r>
                <a:r>
                  <a:rPr kumimoji="1" lang="ko-KR" altLang="en-US" sz="16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임베딩</a:t>
                </a:r>
                <a:b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</a:b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맨 앞에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Hadamard 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게이트가 있고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각 큐비트에 회전 게이트 적용 후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, 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원하는 얽힘 게이트 설정 가능</a:t>
                </a:r>
                <a:endPara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itchFamily="2" charset="2"/>
                </a:endParaRPr>
              </a:p>
              <a:p>
                <a:pPr lvl="2"/>
                <a:r>
                  <a:rPr kumimoji="1"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QAOA </a:t>
                </a:r>
                <a:r>
                  <a:rPr kumimoji="1" lang="ko-KR" altLang="en-US" sz="1600" b="1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임베딩</a:t>
                </a:r>
                <a:b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</a:b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sz="1400" i="1" dirty="0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  <a:sym typeface="Wingdings" pitchFamily="2" charset="2"/>
                      </a:rPr>
                      <m:t>𝑁</m:t>
                    </m:r>
                  </m:oMath>
                </a14:m>
                <a:r>
                  <a:rPr kumimoji="1" lang="ko-KR" altLang="en-US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개의 </a:t>
                </a:r>
                <a:r>
                  <a:rPr kumimoji="1" lang="en-US" altLang="ko-KR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feature</a:t>
                </a:r>
                <a:r>
                  <a:rPr kumimoji="1" lang="ko-KR" altLang="en-US" sz="14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를</a:t>
                </a:r>
                <a:r>
                  <a:rPr kumimoji="1" lang="ko-KR" altLang="en-US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400" i="1" dirty="0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  <a:sym typeface="Wingdings" pitchFamily="2" charset="2"/>
                      </a:rPr>
                      <m:t>𝑁</m:t>
                    </m:r>
                  </m:oMath>
                </a14:m>
                <a:r>
                  <a:rPr kumimoji="1" lang="en-US" altLang="ko-KR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+</a:t>
                </a:r>
                <a14:m>
                  <m:oMath xmlns:m="http://schemas.openxmlformats.org/officeDocument/2006/math">
                    <m:r>
                      <a:rPr kumimoji="1" lang="en-US" altLang="ko-K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𝛼</m:t>
                    </m:r>
                  </m:oMath>
                </a14:m>
                <a:r>
                  <a:rPr kumimoji="1" lang="ko-KR" altLang="en-US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개의 큐비트에 </a:t>
                </a:r>
                <a:r>
                  <a:rPr kumimoji="1" lang="ko-KR" altLang="en-US" sz="14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임베딩</a:t>
                </a:r>
                <a:br>
                  <a:rPr kumimoji="1" lang="en-US" altLang="ko-KR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</a:br>
                <a:r>
                  <a:rPr kumimoji="1" lang="en-US" altLang="ko-KR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sz="1400" i="1" dirty="0">
                        <a:latin typeface="Cambria Math" panose="02040503050406030204" pitchFamily="18" charset="0"/>
                        <a:ea typeface="Apple SD Gothic Neo" panose="02000300000000000000" pitchFamily="2" charset="-127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400" i="1" dirty="0">
                        <a:latin typeface="Cambria Math" panose="02040503050406030204" pitchFamily="18" charset="0"/>
                        <a:ea typeface="Apple SD Gothic Neo" panose="02000300000000000000" pitchFamily="2" charset="-127"/>
                        <a:sym typeface="Wingdings" pitchFamily="2" charset="2"/>
                      </a:rPr>
                      <m:t>𝑁</m:t>
                    </m:r>
                  </m:oMath>
                </a14:m>
                <a:r>
                  <a:rPr kumimoji="1" lang="ko-KR" altLang="en-US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개의 </a:t>
                </a:r>
                <a:r>
                  <a:rPr kumimoji="1" lang="en-US" altLang="ko-KR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feature</a:t>
                </a:r>
                <a:r>
                  <a:rPr kumimoji="1" lang="ko-KR" altLang="en-US" sz="14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를</a:t>
                </a:r>
                <a:r>
                  <a:rPr kumimoji="1" lang="ko-KR" altLang="en-US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</a:t>
                </a:r>
                <a:r>
                  <a:rPr kumimoji="1" lang="ko-KR" altLang="en-US" sz="14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임베딩한</a:t>
                </a:r>
                <a:r>
                  <a:rPr kumimoji="1" lang="ko-KR" altLang="en-US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</a:t>
                </a:r>
                <a:r>
                  <a:rPr kumimoji="1" lang="ko-KR" altLang="en-US" sz="14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큐비트</a:t>
                </a:r>
                <a:r>
                  <a:rPr kumimoji="1" lang="ko-KR" altLang="en-US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외의 큐비트에 </a:t>
                </a:r>
                <a:r>
                  <a:rPr kumimoji="1" lang="en-US" altLang="ko-KR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Hadamard </a:t>
                </a:r>
                <a:r>
                  <a:rPr kumimoji="1" lang="ko-KR" altLang="en-US" sz="14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게이트가 적용</a:t>
                </a:r>
                <a:endParaRPr kumimoji="1" lang="en-US" altLang="ko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/>
                <a:endParaRPr kumimoji="1" lang="en-US" altLang="ko-KR" sz="18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/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현재 많은 큐비트를 사용한 학습은 어려움</a:t>
                </a:r>
                <a:endParaRPr kumimoji="1" lang="en-US" altLang="ko-KR" sz="18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itchFamily="2" charset="2"/>
                </a:endParaRPr>
              </a:p>
              <a:p>
                <a:pPr lvl="1"/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따라서 </a:t>
                </a:r>
                <a:r>
                  <a:rPr kumimoji="1" lang="en-US" altLang="ko-KR" sz="18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Method 1</a:t>
                </a:r>
                <a:r>
                  <a:rPr kumimoji="1" lang="ko-KR" altLang="en-US" sz="18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을 우선적으로 실험 중</a:t>
                </a:r>
                <a:endParaRPr kumimoji="1" lang="en-US" altLang="ko-KR" sz="1800" b="1" dirty="0">
                  <a:solidFill>
                    <a:srgbClr val="0070C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itchFamily="2" charset="2"/>
                </a:endParaRPr>
              </a:p>
              <a:p>
                <a:pPr lvl="1"/>
                <a:endParaRPr kumimoji="1" lang="en-US" altLang="ko-KR" sz="18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itchFamily="2" charset="2"/>
                </a:endParaRPr>
              </a:p>
              <a:p>
                <a:pPr lvl="2"/>
                <a:endParaRPr kumimoji="1" lang="en-US" altLang="ko-KR" sz="10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itchFamily="2" charset="2"/>
                </a:endParaRPr>
              </a:p>
              <a:p>
                <a:pPr lvl="1"/>
                <a:endParaRPr kumimoji="1" lang="en-US" altLang="ko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kumimoji="1" lang="ko-KR" altLang="en-US" sz="18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4F46111-968A-231E-0F66-6EEA20039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335" t="-6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17C478DC-7CAA-8A55-3815-99DE62114E1D}"/>
              </a:ext>
            </a:extLst>
          </p:cNvPr>
          <p:cNvGrpSpPr/>
          <p:nvPr/>
        </p:nvGrpSpPr>
        <p:grpSpPr>
          <a:xfrm>
            <a:off x="876572" y="4711015"/>
            <a:ext cx="5011209" cy="1992545"/>
            <a:chOff x="1385863" y="4840322"/>
            <a:chExt cx="5011209" cy="199254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AC0C86A-65B0-798C-CED1-4B9730749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5863" y="4840322"/>
              <a:ext cx="5011209" cy="180993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6AB3C8-23A2-5A1D-C3CB-9471197EAE6E}"/>
                </a:ext>
              </a:extLst>
            </p:cNvPr>
            <p:cNvSpPr txBox="1"/>
            <p:nvPr/>
          </p:nvSpPr>
          <p:spPr>
            <a:xfrm>
              <a:off x="1385863" y="6401980"/>
              <a:ext cx="352590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" altLang="ko-KR" sz="1100" dirty="0"/>
                <a:t>*IQP </a:t>
              </a:r>
              <a:r>
                <a:rPr kumimoji="1" lang="ko-KR" altLang="en-US" sz="1100" dirty="0"/>
                <a:t>회로</a:t>
              </a:r>
              <a:endParaRPr kumimoji="1" lang="en" altLang="ko-KR" sz="1100" dirty="0"/>
            </a:p>
            <a:p>
              <a:r>
                <a:rPr kumimoji="1" lang="en" altLang="ko-KR" sz="1100" dirty="0"/>
                <a:t>https://</a:t>
              </a:r>
              <a:r>
                <a:rPr kumimoji="1" lang="en" altLang="ko-KR" sz="1100" dirty="0" err="1"/>
                <a:t>pennylane.ai</a:t>
              </a:r>
              <a:r>
                <a:rPr kumimoji="1" lang="en" altLang="ko-KR" sz="1100" dirty="0"/>
                <a:t>/</a:t>
              </a:r>
              <a:r>
                <a:rPr kumimoji="1" lang="en" altLang="ko-KR" sz="1100" dirty="0" err="1"/>
                <a:t>qml</a:t>
              </a:r>
              <a:r>
                <a:rPr kumimoji="1" lang="en" altLang="ko-KR" sz="1100" dirty="0"/>
                <a:t>/glossary/</a:t>
              </a:r>
              <a:r>
                <a:rPr kumimoji="1" lang="en" altLang="ko-KR" sz="1100" dirty="0" err="1"/>
                <a:t>circuit_ansatz.html</a:t>
              </a:r>
              <a:endParaRPr kumimoji="1" lang="ko-KR" altLang="en-US" sz="1100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C4FFD7F-FFCF-7FDE-268F-1F5B258ACD95}"/>
              </a:ext>
            </a:extLst>
          </p:cNvPr>
          <p:cNvGrpSpPr/>
          <p:nvPr/>
        </p:nvGrpSpPr>
        <p:grpSpPr>
          <a:xfrm>
            <a:off x="6338729" y="5018022"/>
            <a:ext cx="5168236" cy="1685537"/>
            <a:chOff x="6546948" y="4990862"/>
            <a:chExt cx="5168236" cy="168553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36BD3CA-1E27-3469-53D6-A4EFA05AB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6948" y="4990862"/>
              <a:ext cx="3857091" cy="101038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0D94E7-E7FF-965D-64FE-535DE1CA4B6A}"/>
                </a:ext>
              </a:extLst>
            </p:cNvPr>
            <p:cNvSpPr txBox="1"/>
            <p:nvPr/>
          </p:nvSpPr>
          <p:spPr>
            <a:xfrm>
              <a:off x="6546948" y="6245512"/>
              <a:ext cx="5168236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" altLang="ko-KR" sz="1100" dirty="0"/>
                <a:t>*QAOA </a:t>
              </a:r>
              <a:r>
                <a:rPr kumimoji="1" lang="ko-KR" altLang="en-US" sz="1100" dirty="0"/>
                <a:t>회로</a:t>
              </a:r>
              <a:endParaRPr kumimoji="1" lang="en" altLang="ko-KR" sz="1100" dirty="0"/>
            </a:p>
            <a:p>
              <a:r>
                <a:rPr kumimoji="1" lang="en" altLang="ko-KR" sz="1100" dirty="0"/>
                <a:t>https://</a:t>
              </a:r>
              <a:r>
                <a:rPr kumimoji="1" lang="en" altLang="ko-KR" sz="1100" dirty="0" err="1"/>
                <a:t>docs.pennylane.ai</a:t>
              </a:r>
              <a:r>
                <a:rPr kumimoji="1" lang="en" altLang="ko-KR" sz="1100" dirty="0"/>
                <a:t>/</a:t>
              </a:r>
              <a:r>
                <a:rPr kumimoji="1" lang="en" altLang="ko-KR" sz="1100" dirty="0" err="1"/>
                <a:t>en</a:t>
              </a:r>
              <a:r>
                <a:rPr kumimoji="1" lang="en" altLang="ko-KR" sz="1100" dirty="0"/>
                <a:t>/stable/code/</a:t>
              </a:r>
              <a:r>
                <a:rPr kumimoji="1" lang="en" altLang="ko-KR" sz="1100" dirty="0" err="1"/>
                <a:t>api</a:t>
              </a:r>
              <a:r>
                <a:rPr kumimoji="1" lang="en" altLang="ko-KR" sz="1100" dirty="0"/>
                <a:t>/</a:t>
              </a:r>
              <a:r>
                <a:rPr kumimoji="1" lang="en" altLang="ko-KR" sz="1100" dirty="0" err="1"/>
                <a:t>pennylane.QAOAEmbedding.html</a:t>
              </a:r>
              <a:endParaRPr kumimoji="1"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521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EE875-C188-7A2A-DF56-5B39B4E5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IQP / QAOA </a:t>
            </a:r>
            <a:r>
              <a:rPr kumimoji="1" lang="ko-KR" altLang="en-US" dirty="0"/>
              <a:t>회로 적용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BC192D4-899D-8D05-30D4-7255F8C9DEA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248275"/>
              </a:xfrm>
            </p:spPr>
            <p:txBody>
              <a:bodyPr>
                <a:normAutofit/>
              </a:bodyPr>
              <a:lstStyle/>
              <a:p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앞서 언급한 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IQP, QAOA </a:t>
                </a:r>
                <a:r>
                  <a:rPr kumimoji="1" lang="ko-KR" altLang="en-US" sz="18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임베딩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또한 각 </a:t>
                </a:r>
                <a:r>
                  <a:rPr kumimoji="1" lang="ko-KR" altLang="en-US" sz="18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임베딩과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같이 </a:t>
                </a:r>
                <a:r>
                  <a:rPr kumimoji="1" lang="ko-KR" altLang="en-US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많은 큐비트를 필요로 함</a:t>
                </a:r>
                <a:endParaRPr kumimoji="1" lang="en-US" altLang="ko-KR" sz="18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endParaRPr kumimoji="1" lang="en-US" altLang="ko-KR" sz="18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r>
                  <a:rPr kumimoji="1" lang="ko-KR" altLang="en-US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큐비트를 적게 쓸 경우 </a:t>
                </a:r>
                <a:br>
                  <a:rPr kumimoji="1" lang="en-US" altLang="ko-KR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</a:b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</a:t>
                </a:r>
                <a:r>
                  <a:rPr kumimoji="1" lang="ko-KR" altLang="en-US" sz="18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임베딩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할 수 있는 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feature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가 감소</a:t>
                </a:r>
                <a:endParaRPr kumimoji="1" lang="en-US" altLang="ko-KR" sz="18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itchFamily="2" charset="2"/>
                </a:endParaRPr>
              </a:p>
              <a:p>
                <a:endParaRPr kumimoji="1" lang="en-US" altLang="ko-KR" sz="1800" b="1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itchFamily="2" charset="2"/>
                </a:endParaRPr>
              </a:p>
              <a:p>
                <a:r>
                  <a:rPr kumimoji="1" lang="ko-KR" altLang="en-US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큐비트를 많이 쓸 경우 </a:t>
                </a:r>
                <a:br>
                  <a:rPr kumimoji="1" lang="en-US" altLang="ko-KR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</a:b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최대 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16 </a:t>
                </a:r>
                <a:r>
                  <a:rPr kumimoji="1" lang="ko-KR" altLang="en-US" sz="18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큐비트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정도이며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, 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학습 소요 시간이 매우 클 것으로 예상 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(</a:t>
                </a:r>
                <a:r>
                  <a:rPr kumimoji="1" lang="ko-KR" altLang="en-US" sz="18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큐비트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수가 </a:t>
                </a:r>
                <a14:m>
                  <m:oMath xmlns:m="http://schemas.openxmlformats.org/officeDocument/2006/math">
                    <m:r>
                      <a:rPr kumimoji="1" lang="en-US" altLang="ko-KR" sz="1800" i="1" dirty="0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배 증가 시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, 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학습 소요 시간 </a:t>
                </a:r>
                <a14:m>
                  <m:oMath xmlns:m="http://schemas.openxmlformats.org/officeDocument/2006/math">
                    <m:r>
                      <a:rPr kumimoji="1" lang="en-US" altLang="ko-KR" sz="1800" i="1" dirty="0">
                        <a:latin typeface="Cambria Math" panose="02040503050406030204" pitchFamily="18" charset="0"/>
                        <a:ea typeface="Apple SD Gothic Neo" panose="02000300000000000000" pitchFamily="2" charset="-127"/>
                        <a:sym typeface="Wingdings" pitchFamily="2" charset="2"/>
                      </a:rPr>
                      <m:t>𝑛</m:t>
                    </m:r>
                  </m:oMath>
                </a14:m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배 증가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)</a:t>
                </a:r>
              </a:p>
              <a:p>
                <a:endParaRPr kumimoji="1" lang="en-US" altLang="ko-KR" sz="1800" dirty="0">
                  <a:latin typeface="Apple SD Gothic Neo" panose="02000300000000000000" pitchFamily="2" charset="-127"/>
                  <a:ea typeface="Apple SD Gothic Neo" panose="02000300000000000000" pitchFamily="2" charset="-127"/>
                  <a:sym typeface="Wingdings" pitchFamily="2" charset="2"/>
                </a:endParaRPr>
              </a:p>
              <a:p>
                <a:r>
                  <a:rPr kumimoji="1" lang="en-US" altLang="ko-KR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IQP </a:t>
                </a:r>
                <a:r>
                  <a:rPr kumimoji="1" lang="ko-KR" altLang="en-US" sz="1800" b="1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임베딩</a:t>
                </a:r>
                <a:r>
                  <a:rPr kumimoji="1" lang="ko-KR" altLang="en-US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및 </a:t>
                </a:r>
                <a:r>
                  <a:rPr kumimoji="1" lang="en-US" altLang="ko-KR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QAOA </a:t>
                </a:r>
                <a:r>
                  <a:rPr kumimoji="1" lang="ko-KR" altLang="en-US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사용 시 오래 걸리는 문제를 해결하기 위해 </a:t>
                </a:r>
                <a:r>
                  <a:rPr kumimoji="1" lang="en-US" altLang="ko-KR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4 </a:t>
                </a:r>
                <a:r>
                  <a:rPr kumimoji="1" lang="ko-KR" altLang="en-US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큐비트만 사용한다면</a:t>
                </a:r>
                <a:r>
                  <a:rPr kumimoji="1" lang="en-US" altLang="ko-KR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?</a:t>
                </a:r>
              </a:p>
              <a:p>
                <a:pPr lvl="1"/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해당 </a:t>
                </a:r>
                <a:r>
                  <a:rPr kumimoji="1" lang="ko-KR" altLang="en-US" sz="16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임베딩이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적은 큐비트로도 효과적일 수도 있으므로 </a:t>
                </a:r>
                <a:r>
                  <a:rPr kumimoji="1"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현재 학습 중</a:t>
                </a:r>
                <a:endParaRPr kumimoji="1" lang="en-US" altLang="ko-KR" sz="16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/>
                <a:r>
                  <a:rPr kumimoji="1"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만약 적은 큐비트로 효과적이지 않다면</a:t>
                </a:r>
                <a:r>
                  <a:rPr kumimoji="1"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더 많은 큐비트를 사용해서 학습하기에는 수많은 학습 시간이 필요하게 됨</a:t>
                </a:r>
                <a:endPara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/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IQP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ko-KR" altLang="en-US" sz="16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임베딩에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대해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4 </a:t>
                </a:r>
                <a:r>
                  <a:rPr kumimoji="1" lang="ko-KR" altLang="en-US" sz="16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큐비트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4 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회로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10 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레이어로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1 epoch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에  </a:t>
                </a:r>
                <a:r>
                  <a:rPr kumimoji="1" lang="ko-KR" altLang="en-US" sz="1600" dirty="0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약 </a:t>
                </a:r>
                <a:r>
                  <a:rPr kumimoji="1" lang="en-US" altLang="ko-KR" sz="1600" dirty="0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20000~40000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초 소요 예상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파라미터 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38084 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개</a:t>
                </a:r>
                <a:endPara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/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QAOA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도 가능하면</a:t>
                </a:r>
                <a:r>
                  <a:rPr kumimoji="1"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…</a:t>
                </a:r>
                <a:r>
                  <a:rPr kumimoji="1"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실험해볼 예정</a:t>
                </a:r>
                <a:endPara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BC192D4-899D-8D05-30D4-7255F8C9D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248275"/>
              </a:xfrm>
              <a:blipFill>
                <a:blip r:embed="rId2"/>
                <a:stretch>
                  <a:fillRect l="-335" t="-7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91973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4795</TotalTime>
  <Words>1578</Words>
  <Application>Microsoft Macintosh PowerPoint</Application>
  <PresentationFormat>와이드스크린</PresentationFormat>
  <Paragraphs>484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Apple SD Gothic Neo</vt:lpstr>
      <vt:lpstr>Arial</vt:lpstr>
      <vt:lpstr>Cambria Math</vt:lpstr>
      <vt:lpstr>Georgia</vt:lpstr>
      <vt:lpstr>CryptoCraft 테마</vt:lpstr>
      <vt:lpstr>제목 테마</vt:lpstr>
      <vt:lpstr>Quantum neural distinguisher for S-PRESENT + 암호연구회 실험</vt:lpstr>
      <vt:lpstr>PowerPoint 프레젠테이션</vt:lpstr>
      <vt:lpstr>PowerPoint 프레젠테이션</vt:lpstr>
      <vt:lpstr>Quantum neural distinguisher for S-PRESENT</vt:lpstr>
      <vt:lpstr>PowerPoint 프레젠테이션</vt:lpstr>
      <vt:lpstr>Classical vs Quantum (New)</vt:lpstr>
      <vt:lpstr>Epoch별 취약 비트 (얽힘만 있는 경우)</vt:lpstr>
      <vt:lpstr>Hadamard 게이트 추가</vt:lpstr>
      <vt:lpstr>IQP / QAOA 회로 적용?</vt:lpstr>
      <vt:lpstr>Epoch별 취약 비트 (중첩+얽힘 있는 경우)</vt:lpstr>
      <vt:lpstr>Epoch별 취약 비트 (얽힘 vs 중첩+얽힘 있는 경우)</vt:lpstr>
      <vt:lpstr>노이즈 있는 경우에 대한 실험</vt:lpstr>
      <vt:lpstr>향후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김현지</cp:lastModifiedBy>
  <cp:revision>249</cp:revision>
  <dcterms:created xsi:type="dcterms:W3CDTF">2019-03-05T04:29:07Z</dcterms:created>
  <dcterms:modified xsi:type="dcterms:W3CDTF">2022-10-11T14:32:04Z</dcterms:modified>
</cp:coreProperties>
</file>