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93" r:id="rId3"/>
    <p:sldId id="280" r:id="rId4"/>
    <p:sldId id="286" r:id="rId5"/>
    <p:sldId id="287" r:id="rId6"/>
    <p:sldId id="288" r:id="rId7"/>
    <p:sldId id="289" r:id="rId8"/>
    <p:sldId id="290" r:id="rId9"/>
    <p:sldId id="291" r:id="rId10"/>
    <p:sldId id="281" r:id="rId11"/>
    <p:sldId id="284" r:id="rId12"/>
    <p:sldId id="285" r:id="rId13"/>
    <p:sldId id="292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FFFFFF"/>
    <a:srgbClr val="ED7D31"/>
    <a:srgbClr val="8CA3B7"/>
    <a:srgbClr val="5B9BD5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>
        <p:scale>
          <a:sx n="100" d="100"/>
          <a:sy n="100" d="100"/>
        </p:scale>
        <p:origin x="186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600" dirty="0"/>
              <a:t>KARNAUGH MAPS</a:t>
            </a:r>
            <a:r>
              <a:rPr lang="ko-KR" altLang="en-US" sz="3600" dirty="0"/>
              <a:t>를 사용한 </a:t>
            </a:r>
            <a:br>
              <a:rPr lang="en-US" altLang="ko-KR" sz="3600" dirty="0"/>
            </a:br>
            <a:r>
              <a:rPr lang="en-US" altLang="ko-KR" sz="3600" dirty="0"/>
              <a:t>S-box </a:t>
            </a:r>
            <a:r>
              <a:rPr lang="ko-KR" altLang="en-US" sz="3600" dirty="0" err="1"/>
              <a:t>비트슬라이스</a:t>
            </a:r>
            <a:r>
              <a:rPr lang="ko-KR" altLang="en-US" sz="3600" dirty="0"/>
              <a:t> 변환 방법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https://youtu.be/N9h4eaMKogM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5956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989262"/>
    </mc:Choice>
    <mc:Fallback>
      <p:transition spd="slow" advTm="9892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97D999-E86F-4B97-A3E2-E846E174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D6601-E1E4-4D20-B2F2-2EBA3B4E7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7-segment</a:t>
            </a:r>
            <a:r>
              <a:rPr lang="ko-KR" altLang="en-US" dirty="0"/>
              <a:t> </a:t>
            </a:r>
            <a:r>
              <a:rPr lang="en-US" altLang="ko-KR" dirty="0"/>
              <a:t>display</a:t>
            </a:r>
            <a:r>
              <a:rPr lang="ko-KR" altLang="en-US" dirty="0"/>
              <a:t> </a:t>
            </a:r>
            <a:r>
              <a:rPr lang="en-US" altLang="ko-KR" dirty="0"/>
              <a:t>decoder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A42A2A6-5737-41BB-99A8-7960F9B55B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65" y="2561405"/>
            <a:ext cx="3190875" cy="11049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D358DAE-02B0-496F-B20D-000662CD38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8" y="2285180"/>
            <a:ext cx="1085850" cy="165735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E435149-77F4-450F-8958-6CFFA9D89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3024" y="4171540"/>
            <a:ext cx="2181225" cy="9810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D134964-01D4-4E7F-9926-4B4341361C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89" y="2470917"/>
            <a:ext cx="5905500" cy="2943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21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28B2C1-D941-43F5-B3C5-D701E047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D03579-BA6F-44C0-B3C6-055C3819BDE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DBF32E-AF5B-4245-A310-6C091090C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2687" y="2190748"/>
            <a:ext cx="2857500" cy="298132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33960EA-607C-4CFB-95AA-5BEAEF4AC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2796" y="1390652"/>
            <a:ext cx="4580904" cy="481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479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C9A77-D0E3-452B-8B82-CDA36E00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Example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92C3A0-8B71-4397-B4D1-006583BCF0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80E4E2B-E77B-42D0-85B7-3CBDD4F40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6" y="969910"/>
            <a:ext cx="11634788" cy="554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62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비트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l">
              <a:lnSpc>
                <a:spcPct val="200000"/>
              </a:lnSpc>
            </a:pP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Eli </a:t>
            </a:r>
            <a:r>
              <a:rPr lang="en-US" altLang="ko-KR" sz="1600" b="0" i="0" dirty="0" err="1">
                <a:solidFill>
                  <a:srgbClr val="333333"/>
                </a:solidFill>
                <a:effectLst/>
                <a:latin typeface="Helvetica Neue"/>
              </a:rPr>
              <a:t>Biham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이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A Fast New DES Implementation in Software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라는 논문에서 처음 사용</a:t>
            </a:r>
            <a:endParaRPr lang="en-US" altLang="ko-KR" sz="1600" dirty="0">
              <a:solidFill>
                <a:srgbClr val="333333"/>
              </a:solidFill>
              <a:latin typeface="Helvetica Neue"/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하드웨어에서 논리 회로를 구현하는 것처럼 단일 비트 논리 연산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( </a:t>
            </a:r>
            <a:r>
              <a:rPr lang="en-US" altLang="ko-KR" sz="1600" b="0" i="1" dirty="0">
                <a:solidFill>
                  <a:srgbClr val="333333"/>
                </a:solidFill>
                <a:effectLst/>
                <a:latin typeface="Helvetica Neue"/>
              </a:rPr>
              <a:t>AND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altLang="ko-KR" sz="1600" b="0" i="1" dirty="0">
                <a:solidFill>
                  <a:srgbClr val="333333"/>
                </a:solidFill>
                <a:effectLst/>
                <a:latin typeface="Helvetica Neue"/>
              </a:rPr>
              <a:t>XOR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altLang="ko-KR" sz="1600" b="0" i="1" dirty="0">
                <a:solidFill>
                  <a:srgbClr val="333333"/>
                </a:solidFill>
                <a:effectLst/>
                <a:latin typeface="Helvetica Neue"/>
              </a:rPr>
              <a:t>OR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 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, </a:t>
            </a:r>
            <a:r>
              <a:rPr lang="en-US" altLang="ko-KR" sz="1600" b="0" i="1" dirty="0">
                <a:solidFill>
                  <a:srgbClr val="333333"/>
                </a:solidFill>
                <a:effectLst/>
                <a:latin typeface="Helvetica Neue"/>
              </a:rPr>
              <a:t>NOT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 등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) 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으로 기능을 표현</a:t>
            </a:r>
            <a:endParaRPr lang="en-US" altLang="ko-KR" sz="16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algn="l">
              <a:lnSpc>
                <a:spcPct val="200000"/>
              </a:lnSpc>
            </a:pP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그런 다음 </a:t>
            </a:r>
            <a:r>
              <a:rPr lang="en-US" altLang="ko-KR" sz="1600" b="0" i="0" dirty="0">
                <a:solidFill>
                  <a:srgbClr val="333333"/>
                </a:solidFill>
                <a:effectLst/>
                <a:latin typeface="Helvetica Neue"/>
              </a:rPr>
              <a:t>CPU</a:t>
            </a:r>
            <a:r>
              <a:rPr lang="ko-KR" altLang="en-US" sz="1600" b="0" i="0" dirty="0">
                <a:solidFill>
                  <a:srgbClr val="333333"/>
                </a:solidFill>
                <a:effectLst/>
                <a:latin typeface="Helvetica Neue"/>
              </a:rPr>
              <a:t>에서 비트 연산을 사용하여 병렬로 함수의 여러 인스턴스를 수행</a:t>
            </a:r>
            <a:endParaRPr lang="en-US" altLang="ko-KR" sz="1600" dirty="0">
              <a:solidFill>
                <a:srgbClr val="333333"/>
              </a:solidFill>
              <a:latin typeface="Helvetica Neue"/>
            </a:endParaRPr>
          </a:p>
          <a:p>
            <a:pPr algn="l">
              <a:lnSpc>
                <a:spcPct val="200000"/>
              </a:lnSpc>
            </a:pPr>
            <a:r>
              <a:rPr lang="en-US" altLang="ko-KR" sz="1600" i="0" dirty="0">
                <a:solidFill>
                  <a:srgbClr val="333333"/>
                </a:solidFill>
                <a:effectLst/>
                <a:latin typeface="FiraSans"/>
              </a:rPr>
              <a:t> 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FiraSans"/>
              </a:rPr>
              <a:t>속도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FiraSans"/>
              </a:rPr>
              <a:t>, 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FiraSans"/>
              </a:rPr>
              <a:t>병렬화</a:t>
            </a:r>
            <a:r>
              <a:rPr lang="en-US" altLang="ko-KR" sz="1600" i="0" dirty="0">
                <a:solidFill>
                  <a:srgbClr val="333333"/>
                </a:solidFill>
                <a:effectLst/>
                <a:latin typeface="FiraSans"/>
              </a:rPr>
              <a:t>, </a:t>
            </a:r>
            <a:r>
              <a:rPr lang="ko-KR" altLang="en-US" sz="1600" i="0" dirty="0">
                <a:solidFill>
                  <a:srgbClr val="333333"/>
                </a:solidFill>
                <a:effectLst/>
                <a:latin typeface="FiraSans"/>
              </a:rPr>
              <a:t>일정한 실행 시간 장점</a:t>
            </a:r>
            <a:endParaRPr lang="ko-KR" altLang="en-US" sz="16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D2EDC72-0812-47F9-8BB7-8E2E109D9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2915787"/>
              </p:ext>
            </p:extLst>
          </p:nvPr>
        </p:nvGraphicFramePr>
        <p:xfrm>
          <a:off x="1446212" y="4020078"/>
          <a:ext cx="425449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812">
                  <a:extLst>
                    <a:ext uri="{9D8B030D-6E8A-4147-A177-3AD203B41FA5}">
                      <a16:colId xmlns:a16="http://schemas.microsoft.com/office/drawing/2014/main" val="22452033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0008422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6957254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177114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406431344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11030844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942901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20349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98552"/>
                  </a:ext>
                </a:extLst>
              </a:tr>
            </a:tbl>
          </a:graphicData>
        </a:graphic>
      </p:graphicFrame>
      <p:graphicFrame>
        <p:nvGraphicFramePr>
          <p:cNvPr id="7" name="표 4">
            <a:extLst>
              <a:ext uri="{FF2B5EF4-FFF2-40B4-BE49-F238E27FC236}">
                <a16:creationId xmlns:a16="http://schemas.microsoft.com/office/drawing/2014/main" id="{FB41CDA5-507A-4E16-9C87-B6A6312BAF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207710"/>
              </p:ext>
            </p:extLst>
          </p:nvPr>
        </p:nvGraphicFramePr>
        <p:xfrm>
          <a:off x="1446212" y="4621476"/>
          <a:ext cx="4254496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31812">
                  <a:extLst>
                    <a:ext uri="{9D8B030D-6E8A-4147-A177-3AD203B41FA5}">
                      <a16:colId xmlns:a16="http://schemas.microsoft.com/office/drawing/2014/main" val="22452033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0008422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6957254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177114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406431344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11030844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942901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20349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98552"/>
                  </a:ext>
                </a:extLst>
              </a:tr>
            </a:tbl>
          </a:graphicData>
        </a:graphic>
      </p:graphicFrame>
      <p:graphicFrame>
        <p:nvGraphicFramePr>
          <p:cNvPr id="8" name="표 4">
            <a:extLst>
              <a:ext uri="{FF2B5EF4-FFF2-40B4-BE49-F238E27FC236}">
                <a16:creationId xmlns:a16="http://schemas.microsoft.com/office/drawing/2014/main" id="{99B33858-42AC-464A-8988-8AE04657A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3097407"/>
              </p:ext>
            </p:extLst>
          </p:nvPr>
        </p:nvGraphicFramePr>
        <p:xfrm>
          <a:off x="1446212" y="5219645"/>
          <a:ext cx="4254496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31812">
                  <a:extLst>
                    <a:ext uri="{9D8B030D-6E8A-4147-A177-3AD203B41FA5}">
                      <a16:colId xmlns:a16="http://schemas.microsoft.com/office/drawing/2014/main" val="2245203302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1900084220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69572540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1771149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4064313445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110308447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2369429011"/>
                    </a:ext>
                  </a:extLst>
                </a:gridCol>
                <a:gridCol w="531812">
                  <a:extLst>
                    <a:ext uri="{9D8B030D-6E8A-4147-A177-3AD203B41FA5}">
                      <a16:colId xmlns:a16="http://schemas.microsoft.com/office/drawing/2014/main" val="3203493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3898552"/>
                  </a:ext>
                </a:extLst>
              </a:tr>
            </a:tbl>
          </a:graphicData>
        </a:graphic>
      </p:graphicFrame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B556606F-D3CD-4652-92FA-4B6959F6E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848108"/>
              </p:ext>
            </p:extLst>
          </p:nvPr>
        </p:nvGraphicFramePr>
        <p:xfrm>
          <a:off x="6735757" y="3426195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A2C6499-CFF4-474D-89FE-A9E4707884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9554610"/>
              </p:ext>
            </p:extLst>
          </p:nvPr>
        </p:nvGraphicFramePr>
        <p:xfrm>
          <a:off x="7294557" y="3426195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1EE262D5-AE11-40E5-9A1A-CCF77E929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221050"/>
              </p:ext>
            </p:extLst>
          </p:nvPr>
        </p:nvGraphicFramePr>
        <p:xfrm>
          <a:off x="7853357" y="3426195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E79E0D26-B277-421B-8E6B-C4C22B110FC6}"/>
              </a:ext>
            </a:extLst>
          </p:cNvPr>
          <p:cNvSpPr txBox="1"/>
          <p:nvPr/>
        </p:nvSpPr>
        <p:spPr>
          <a:xfrm rot="5400000">
            <a:off x="3118566" y="5744871"/>
            <a:ext cx="909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i="0" dirty="0">
                <a:solidFill>
                  <a:srgbClr val="333333"/>
                </a:solidFill>
                <a:effectLst/>
                <a:latin typeface="Helvetica Neue"/>
              </a:rPr>
              <a:t>···</a:t>
            </a:r>
            <a:endParaRPr lang="ko-KR" altLang="en-US" sz="4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E0440C-A106-48F6-B09D-AE7AA901107D}"/>
              </a:ext>
            </a:extLst>
          </p:cNvPr>
          <p:cNvSpPr txBox="1"/>
          <p:nvPr/>
        </p:nvSpPr>
        <p:spPr>
          <a:xfrm>
            <a:off x="8799357" y="4390918"/>
            <a:ext cx="9097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4800" b="1" i="0" dirty="0">
                <a:solidFill>
                  <a:srgbClr val="333333"/>
                </a:solidFill>
                <a:effectLst/>
                <a:latin typeface="Helvetica Neue"/>
              </a:rPr>
              <a:t>···</a:t>
            </a:r>
            <a:endParaRPr lang="ko-KR" altLang="en-US" sz="4800" dirty="0"/>
          </a:p>
        </p:txBody>
      </p:sp>
      <p:sp>
        <p:nvSpPr>
          <p:cNvPr id="17" name="오른쪽 중괄호 16">
            <a:extLst>
              <a:ext uri="{FF2B5EF4-FFF2-40B4-BE49-F238E27FC236}">
                <a16:creationId xmlns:a16="http://schemas.microsoft.com/office/drawing/2014/main" id="{942BC0C0-D89D-459F-BC1E-265B6D7842F8}"/>
              </a:ext>
            </a:extLst>
          </p:cNvPr>
          <p:cNvSpPr/>
          <p:nvPr/>
        </p:nvSpPr>
        <p:spPr>
          <a:xfrm rot="16200000">
            <a:off x="9099966" y="654772"/>
            <a:ext cx="315907" cy="50443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1">
            <a:extLst>
              <a:ext uri="{FF2B5EF4-FFF2-40B4-BE49-F238E27FC236}">
                <a16:creationId xmlns:a16="http://schemas.microsoft.com/office/drawing/2014/main" id="{CF6F9D25-983E-4BD8-A9CB-7EAACAACB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34144"/>
              </p:ext>
            </p:extLst>
          </p:nvPr>
        </p:nvGraphicFramePr>
        <p:xfrm>
          <a:off x="10101263" y="3430957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AE26481-4ACF-40F5-9317-E15C58086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935694"/>
              </p:ext>
            </p:extLst>
          </p:nvPr>
        </p:nvGraphicFramePr>
        <p:xfrm>
          <a:off x="10660063" y="3430957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graphicFrame>
        <p:nvGraphicFramePr>
          <p:cNvPr id="20" name="표 11">
            <a:extLst>
              <a:ext uri="{FF2B5EF4-FFF2-40B4-BE49-F238E27FC236}">
                <a16:creationId xmlns:a16="http://schemas.microsoft.com/office/drawing/2014/main" id="{CD46A0DC-24B3-4634-B261-FC12D48363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844445"/>
              </p:ext>
            </p:extLst>
          </p:nvPr>
        </p:nvGraphicFramePr>
        <p:xfrm>
          <a:off x="11218863" y="3430957"/>
          <a:ext cx="5207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1453559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464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656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9944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5642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767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04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7422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1683949"/>
                  </a:ext>
                </a:extLst>
              </a:tr>
            </a:tbl>
          </a:graphicData>
        </a:graphic>
      </p:graphicFrame>
      <p:sp>
        <p:nvSpPr>
          <p:cNvPr id="21" name="오른쪽 중괄호 20">
            <a:extLst>
              <a:ext uri="{FF2B5EF4-FFF2-40B4-BE49-F238E27FC236}">
                <a16:creationId xmlns:a16="http://schemas.microsoft.com/office/drawing/2014/main" id="{C4EF889A-7255-41D6-A8A1-19E924C62A2F}"/>
              </a:ext>
            </a:extLst>
          </p:cNvPr>
          <p:cNvSpPr/>
          <p:nvPr/>
        </p:nvSpPr>
        <p:spPr>
          <a:xfrm rot="10800000">
            <a:off x="6115047" y="3599671"/>
            <a:ext cx="315907" cy="26197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B297BA-C53B-4668-A90E-FA8BB9D12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KARNAUGH MAPS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5B21C0-691A-4D1B-8CB5-344F91EF41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fr-FR" altLang="ko-KR" sz="2000" dirty="0"/>
              <a:t>3-to-2-bit S-box</a:t>
            </a:r>
          </a:p>
          <a:p>
            <a:pPr marL="0" indent="0">
              <a:buNone/>
            </a:pPr>
            <a:r>
              <a:rPr lang="fr-FR" altLang="ko-KR" sz="2000" dirty="0"/>
              <a:t>uint8_t  SBOX []  =  {  1 ,  0 ,  3 ,  1 ,  2 ,  2 ,  3 ,  0  };</a:t>
            </a:r>
          </a:p>
          <a:p>
            <a:pPr marL="0" indent="0">
              <a:buNone/>
            </a:pPr>
            <a:r>
              <a:rPr lang="en-US" altLang="ko-KR" sz="1400" b="1" i="0" dirty="0">
                <a:solidFill>
                  <a:srgbClr val="333333"/>
                </a:solidFill>
                <a:effectLst/>
                <a:latin typeface="Helvetica Neue"/>
              </a:rPr>
              <a:t> f(0,0,0) = 0b01, f(0,0,1) = 0b00, f(0,1,0) = 0b11, ···</a:t>
            </a:r>
            <a:endParaRPr lang="ko-KR" altLang="en-US" sz="14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F01F84B-4381-4783-A101-DFFA9830E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645" y="2787598"/>
            <a:ext cx="7477610" cy="3308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8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D5E9A4-0AE2-4B22-AFCF-EE3991044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KARNAUGH MAPS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917119-C062-4D16-B900-A8A8FB930E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K-</a:t>
            </a:r>
            <a:r>
              <a:rPr lang="ko-KR" altLang="en-US" dirty="0" err="1"/>
              <a:t>맵을</a:t>
            </a:r>
            <a:r>
              <a:rPr lang="ko-KR" altLang="en-US" dirty="0"/>
              <a:t> 사용한 </a:t>
            </a:r>
            <a:r>
              <a:rPr lang="en-US" altLang="ko-KR" dirty="0"/>
              <a:t>S-</a:t>
            </a:r>
            <a:r>
              <a:rPr lang="ko-KR" altLang="en-US" dirty="0"/>
              <a:t>박스 </a:t>
            </a:r>
            <a:r>
              <a:rPr lang="ko-KR" altLang="en-US" dirty="0" err="1"/>
              <a:t>비트슬라이스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3459F6F9-7910-4804-9093-1186CAFD5B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97" b="8400"/>
          <a:stretch/>
        </p:blipFill>
        <p:spPr bwMode="auto">
          <a:xfrm>
            <a:off x="4646136" y="2988628"/>
            <a:ext cx="7553261" cy="2391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7086DE7-EAEE-4597-857F-E2C92A0BE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88628"/>
            <a:ext cx="5064695" cy="224083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462C42-8CCF-4715-A48C-39076AE66CB1}"/>
              </a:ext>
            </a:extLst>
          </p:cNvPr>
          <p:cNvSpPr txBox="1"/>
          <p:nvPr/>
        </p:nvSpPr>
        <p:spPr>
          <a:xfrm>
            <a:off x="573087" y="1718942"/>
            <a:ext cx="61293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altLang="ko-KR" sz="1800" dirty="0"/>
              <a:t>uint8_t  SBOX []  =  {  1 ,  0 ,  3 ,  1 ,  2 ,  2 ,  3 ,  0  };</a:t>
            </a:r>
          </a:p>
          <a:p>
            <a:pPr marL="0" indent="0">
              <a:buNone/>
            </a:pPr>
            <a:r>
              <a:rPr lang="en-US" altLang="ko-KR" sz="1200" b="1" i="0" dirty="0">
                <a:solidFill>
                  <a:srgbClr val="333333"/>
                </a:solidFill>
                <a:effectLst/>
                <a:latin typeface="Helvetica Neue"/>
              </a:rPr>
              <a:t> f(0,0,0) = 0b01, f(0,0,1) = 0b00, f(0,1,0) = 0b11, ···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410151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8748F-D8D4-4EC2-BB90-0AFE4A369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그룹화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0EDD4D1-0140-413B-8785-8C98E6F806EF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ko-KR" altLang="en-US" sz="20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인접 셀 그룹이 </a:t>
                </a:r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1</a:t>
                </a:r>
                <a:r>
                  <a:rPr lang="ko-KR" altLang="en-US" sz="20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인 값을 찾기 </a:t>
                </a:r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-</a:t>
                </a:r>
                <a:r>
                  <a:rPr lang="ko-KR" altLang="en-US" sz="20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 </a:t>
                </a:r>
                <a:r>
                  <a:rPr lang="en-US" altLang="ko-KR" sz="20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K-map</a:t>
                </a:r>
                <a:r>
                  <a:rPr lang="ko-KR" altLang="en-US" sz="20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을 통해 </a:t>
                </a:r>
                <a:r>
                  <a:rPr lang="ko-KR" altLang="en-US" sz="2000" b="0" i="0" dirty="0" err="1">
                    <a:solidFill>
                      <a:srgbClr val="333333"/>
                    </a:solidFill>
                    <a:effectLst/>
                    <a:latin typeface="Helvetica Neue"/>
                  </a:rPr>
                  <a:t>부울</a:t>
                </a:r>
                <a:r>
                  <a:rPr lang="ko-KR" altLang="en-US" sz="2000" b="0" i="0" dirty="0">
                    <a:solidFill>
                      <a:srgbClr val="333333"/>
                    </a:solidFill>
                    <a:effectLst/>
                    <a:latin typeface="Helvetica Neue"/>
                  </a:rPr>
                  <a:t> 표현식을 단순화</a:t>
                </a:r>
                <a:endParaRPr lang="en-US" altLang="ko-KR" sz="2000" b="0" i="0" dirty="0">
                  <a:solidFill>
                    <a:srgbClr val="333333"/>
                  </a:solidFill>
                  <a:effectLst/>
                  <a:latin typeface="Helvetica Neue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20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ko-KR" altLang="en-US" sz="20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개</m:t>
                    </m:r>
                  </m:oMath>
                </a14:m>
                <a:r>
                  <a:rPr lang="ko-KR" altLang="en-US" sz="2000" dirty="0">
                    <a:solidFill>
                      <a:srgbClr val="333333"/>
                    </a:solidFill>
                    <a:latin typeface="Helvetica Neue"/>
                  </a:rPr>
                  <a:t>의 </a:t>
                </a:r>
                <a:r>
                  <a:rPr lang="en-US" altLang="ko-KR" sz="2000" dirty="0">
                    <a:solidFill>
                      <a:srgbClr val="333333"/>
                    </a:solidFill>
                    <a:latin typeface="Helvetica Neue"/>
                  </a:rPr>
                  <a:t>1</a:t>
                </a:r>
                <a:r>
                  <a:rPr lang="ko-KR" altLang="en-US" sz="2000" dirty="0">
                    <a:solidFill>
                      <a:srgbClr val="333333"/>
                    </a:solidFill>
                    <a:latin typeface="Helvetica Neue"/>
                  </a:rPr>
                  <a:t>의 값을 가진 사각형 그룹 </a:t>
                </a:r>
                <a:r>
                  <a:rPr lang="en-US" altLang="ko-KR" sz="2000" dirty="0">
                    <a:solidFill>
                      <a:srgbClr val="333333"/>
                    </a:solidFill>
                    <a:latin typeface="Helvetica Neue"/>
                  </a:rPr>
                  <a:t>(0</a:t>
                </a:r>
                <a:r>
                  <a:rPr lang="ko-KR" altLang="en-US" sz="2000" dirty="0">
                    <a:solidFill>
                      <a:srgbClr val="333333"/>
                    </a:solidFill>
                    <a:latin typeface="Helvetica Neue"/>
                  </a:rPr>
                  <a:t>이 포함될 수 없음</a:t>
                </a:r>
                <a:r>
                  <a:rPr lang="en-US" altLang="ko-KR" sz="2000" dirty="0">
                    <a:solidFill>
                      <a:srgbClr val="333333"/>
                    </a:solidFill>
                    <a:latin typeface="Helvetica Neue"/>
                  </a:rPr>
                  <a:t>)</a:t>
                </a:r>
              </a:p>
              <a:p>
                <a:r>
                  <a:rPr lang="ko-KR" altLang="en-US" sz="2000" dirty="0">
                    <a:solidFill>
                      <a:srgbClr val="333333"/>
                    </a:solidFill>
                    <a:latin typeface="Helvetica Neue"/>
                  </a:rPr>
                  <a:t>가능한 크고 적은 수의 그룹이 있어야함</a:t>
                </a:r>
                <a:endParaRPr lang="en-US" altLang="ko-KR" sz="2000" dirty="0">
                  <a:solidFill>
                    <a:srgbClr val="333333"/>
                  </a:solidFill>
                  <a:latin typeface="Helvetica Neue"/>
                </a:endParaRPr>
              </a:p>
              <a:p>
                <a:r>
                  <a:rPr lang="ko-KR" altLang="en-US" sz="2000" dirty="0">
                    <a:solidFill>
                      <a:srgbClr val="333333"/>
                    </a:solidFill>
                    <a:latin typeface="Helvetica Neue"/>
                  </a:rPr>
                  <a:t>그룹은 겹칠 수 있음</a:t>
                </a:r>
                <a:endParaRPr lang="en-US" altLang="ko-KR" sz="2000" dirty="0">
                  <a:solidFill>
                    <a:srgbClr val="333333"/>
                  </a:solidFill>
                  <a:latin typeface="Helvetica Neue"/>
                </a:endParaRPr>
              </a:p>
              <a:p>
                <a:endParaRPr lang="en-US" altLang="ko-KR" sz="2000" dirty="0">
                  <a:solidFill>
                    <a:srgbClr val="333333"/>
                  </a:solidFill>
                  <a:latin typeface="Helvetica Neue"/>
                </a:endParaRPr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30EDD4D1-0140-413B-8785-8C98E6F806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536" t="-120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8534F243-710B-41EB-877E-EAA7F127D42A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07" y="4280168"/>
            <a:ext cx="5743563" cy="23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CB537AE-9BAF-4B25-A067-1BD5EDE0D47F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169892"/>
            <a:ext cx="5974593" cy="248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CC60D3D-1131-4FF0-874A-475B2AA49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3075" y="1550517"/>
            <a:ext cx="2095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8799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12D5-8F68-434E-92C6-37B8B739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BITSLICED SBOX() 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C67FA8-8A7F-4DB9-88CD-809DA48A824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2" y="1152525"/>
            <a:ext cx="5743563" cy="23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CB86CF-1FCF-43FD-9790-32F7E19D28B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042249"/>
            <a:ext cx="5974593" cy="248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B5AC64-91AE-45BD-B7D8-E0FF8D996B03}"/>
              </a:ext>
            </a:extLst>
          </p:cNvPr>
          <p:cNvSpPr txBox="1"/>
          <p:nvPr/>
        </p:nvSpPr>
        <p:spPr>
          <a:xfrm>
            <a:off x="680280" y="3938314"/>
            <a:ext cx="6234870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i="1" dirty="0">
                <a:solidFill>
                  <a:srgbClr val="333333"/>
                </a:solidFill>
                <a:effectLst/>
                <a:latin typeface="FiraSans"/>
              </a:rPr>
              <a:t>f </a:t>
            </a:r>
            <a:r>
              <a:rPr lang="en-US" altLang="ko-KR" sz="2000" b="1" i="1" baseline="-25000" dirty="0">
                <a:solidFill>
                  <a:srgbClr val="333333"/>
                </a:solidFill>
                <a:effectLst/>
                <a:latin typeface="FiraSans"/>
              </a:rPr>
              <a:t>L(</a:t>
            </a:r>
            <a:r>
              <a:rPr lang="en-US" altLang="ko-KR" sz="2000" b="1" i="1" baseline="-25000" dirty="0" err="1">
                <a:solidFill>
                  <a:srgbClr val="333333"/>
                </a:solidFill>
                <a:effectLst/>
                <a:latin typeface="FiraSans"/>
              </a:rPr>
              <a:t>a,b,c</a:t>
            </a:r>
            <a:r>
              <a:rPr lang="en-US" altLang="ko-KR" sz="2000" b="1" i="1" baseline="-25000" dirty="0">
                <a:solidFill>
                  <a:srgbClr val="333333"/>
                </a:solidFill>
                <a:effectLst/>
                <a:latin typeface="FiraSans"/>
              </a:rPr>
              <a:t>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rgbClr val="FF0000"/>
                </a:solidFill>
              </a:rPr>
              <a:t>빨간색 그룹 </a:t>
            </a:r>
            <a:r>
              <a:rPr lang="en-US" altLang="ko-KR" sz="1600" dirty="0">
                <a:solidFill>
                  <a:srgbClr val="FF0000"/>
                </a:solidFill>
              </a:rPr>
              <a:t>100,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101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a=1</a:t>
            </a:r>
            <a:r>
              <a:rPr lang="ko-KR" altLang="en-US" sz="1600" dirty="0"/>
              <a:t>및 </a:t>
            </a:r>
            <a:r>
              <a:rPr lang="en-US" altLang="ko-KR" sz="1600" dirty="0"/>
              <a:t>b=0</a:t>
            </a:r>
            <a:r>
              <a:rPr lang="ko-KR" altLang="en-US" sz="1600" dirty="0"/>
              <a:t>는 그룹에 포함</a:t>
            </a:r>
            <a:r>
              <a:rPr lang="en-US" altLang="ko-KR" sz="1600" dirty="0"/>
              <a:t>. c</a:t>
            </a:r>
            <a:r>
              <a:rPr lang="ko-KR" altLang="en-US" sz="1600" dirty="0"/>
              <a:t>는 값의 변화와 무관 </a:t>
            </a:r>
            <a:r>
              <a:rPr lang="en-US" altLang="ko-KR" sz="1600" dirty="0">
                <a:solidFill>
                  <a:srgbClr val="FF0000"/>
                </a:solidFill>
              </a:rPr>
              <a:t>(a &amp; ~b)</a:t>
            </a:r>
          </a:p>
          <a:p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ko-KR" altLang="en-US" sz="1600" dirty="0">
                <a:solidFill>
                  <a:schemeClr val="accent6"/>
                </a:solidFill>
              </a:rPr>
              <a:t>녹색 그룹 </a:t>
            </a:r>
            <a:r>
              <a:rPr lang="en-US" altLang="ko-KR" sz="1600" dirty="0">
                <a:solidFill>
                  <a:schemeClr val="accent6"/>
                </a:solidFill>
              </a:rPr>
              <a:t>010,</a:t>
            </a:r>
            <a:r>
              <a:rPr lang="ko-KR" altLang="en-US" sz="1600" dirty="0">
                <a:solidFill>
                  <a:schemeClr val="accent6"/>
                </a:solidFill>
              </a:rPr>
              <a:t> </a:t>
            </a:r>
            <a:r>
              <a:rPr lang="en-US" altLang="ko-KR" sz="1600" dirty="0">
                <a:solidFill>
                  <a:schemeClr val="accent6"/>
                </a:solidFill>
              </a:rPr>
              <a:t>110. </a:t>
            </a:r>
          </a:p>
          <a:p>
            <a:r>
              <a:rPr lang="en-US" altLang="ko-KR" sz="1600" dirty="0"/>
              <a:t>a </a:t>
            </a:r>
            <a:r>
              <a:rPr lang="ko-KR" altLang="en-US" sz="1600" dirty="0"/>
              <a:t>무시</a:t>
            </a:r>
            <a:r>
              <a:rPr lang="en-US" altLang="ko-KR" sz="1600" dirty="0"/>
              <a:t>, b=1,</a:t>
            </a:r>
            <a:r>
              <a:rPr lang="ko-KR" altLang="en-US" sz="1600" dirty="0"/>
              <a:t> </a:t>
            </a:r>
            <a:r>
              <a:rPr lang="en-US" altLang="ko-KR" sz="1600" dirty="0"/>
              <a:t>c=0. </a:t>
            </a:r>
            <a:r>
              <a:rPr lang="ko-KR" altLang="en-US" sz="1600" dirty="0"/>
              <a:t> </a:t>
            </a:r>
            <a:r>
              <a:rPr lang="en-US" altLang="ko-KR" sz="1600" dirty="0">
                <a:solidFill>
                  <a:schemeClr val="accent6"/>
                </a:solidFill>
              </a:rPr>
              <a:t>(b &amp; ~c)</a:t>
            </a:r>
            <a:endParaRPr lang="ko-KR" altLang="en-US" dirty="0">
              <a:solidFill>
                <a:schemeClr val="accent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4C6CFF-B94D-4D93-8437-6C466E38497A}"/>
              </a:ext>
            </a:extLst>
          </p:cNvPr>
          <p:cNvSpPr txBox="1"/>
          <p:nvPr/>
        </p:nvSpPr>
        <p:spPr>
          <a:xfrm>
            <a:off x="5617405" y="5164785"/>
            <a:ext cx="56959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uint8_t SBOXL(uint8_t a, uint8_t b, uint8_t c) {</a:t>
            </a:r>
          </a:p>
          <a:p>
            <a:r>
              <a:rPr lang="en-US" altLang="ko-KR" dirty="0"/>
              <a:t>  return (a &amp; ~b) | (b &amp; ~c);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063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A312D5-8F68-434E-92C6-37B8B7398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BITSLICED SBOX() </a:t>
            </a:r>
            <a:endParaRPr lang="ko-KR" alt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C67FA8-8A7F-4DB9-88CD-809DA48A8248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32" y="1152525"/>
            <a:ext cx="5743563" cy="237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CB86CF-1FCF-43FD-9790-32F7E19D28B9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425" y="1042249"/>
            <a:ext cx="5974593" cy="248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4C6CFF-B94D-4D93-8437-6C466E38497A}"/>
              </a:ext>
            </a:extLst>
          </p:cNvPr>
          <p:cNvSpPr txBox="1"/>
          <p:nvPr/>
        </p:nvSpPr>
        <p:spPr>
          <a:xfrm>
            <a:off x="5084005" y="4680097"/>
            <a:ext cx="56959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dirty="0"/>
              <a:t>uint8_t SBOXR(uint8_t a, uint8_t b, uint8_t c) {</a:t>
            </a:r>
          </a:p>
          <a:p>
            <a:r>
              <a:rPr lang="en-US" altLang="ko-KR" dirty="0"/>
              <a:t>  return (~a &amp; b) | (b &amp; ~c) | (~a &amp; ~c);</a:t>
            </a:r>
          </a:p>
          <a:p>
            <a:r>
              <a:rPr lang="en-US" altLang="ko-KR" dirty="0"/>
              <a:t>}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1A6CEF-2686-4C6C-9CD3-3DC15CDF63BF}"/>
              </a:ext>
            </a:extLst>
          </p:cNvPr>
          <p:cNvSpPr txBox="1"/>
          <p:nvPr/>
        </p:nvSpPr>
        <p:spPr>
          <a:xfrm>
            <a:off x="680280" y="3938314"/>
            <a:ext cx="623487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b="1" i="1" dirty="0">
                <a:solidFill>
                  <a:srgbClr val="333333"/>
                </a:solidFill>
                <a:effectLst/>
                <a:latin typeface="FiraSans"/>
              </a:rPr>
              <a:t>f </a:t>
            </a:r>
            <a:r>
              <a:rPr lang="en-US" altLang="ko-KR" sz="2000" b="1" i="1" baseline="-25000" dirty="0">
                <a:solidFill>
                  <a:srgbClr val="333333"/>
                </a:solidFill>
                <a:effectLst/>
                <a:latin typeface="FiraSans"/>
              </a:rPr>
              <a:t>R(</a:t>
            </a:r>
            <a:r>
              <a:rPr lang="en-US" altLang="ko-KR" sz="2000" b="1" i="1" baseline="-25000" dirty="0" err="1">
                <a:solidFill>
                  <a:srgbClr val="333333"/>
                </a:solidFill>
                <a:effectLst/>
                <a:latin typeface="FiraSans"/>
              </a:rPr>
              <a:t>a,b,c</a:t>
            </a:r>
            <a:r>
              <a:rPr lang="en-US" altLang="ko-KR" sz="2000" b="1" i="1" baseline="-25000" dirty="0">
                <a:solidFill>
                  <a:srgbClr val="333333"/>
                </a:solidFill>
                <a:effectLst/>
                <a:latin typeface="FiraSans"/>
              </a:rPr>
              <a:t>)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srgbClr val="FF0000"/>
              </a:solidFill>
            </a:endParaRPr>
          </a:p>
          <a:p>
            <a:r>
              <a:rPr lang="en-US" altLang="ko-KR" sz="1600" dirty="0">
                <a:solidFill>
                  <a:srgbClr val="FF0000"/>
                </a:solidFill>
              </a:rPr>
              <a:t>011,</a:t>
            </a:r>
            <a:r>
              <a:rPr lang="ko-KR" altLang="en-US" sz="1600" dirty="0">
                <a:solidFill>
                  <a:srgbClr val="FF0000"/>
                </a:solidFill>
              </a:rPr>
              <a:t> </a:t>
            </a:r>
            <a:r>
              <a:rPr lang="en-US" altLang="ko-KR" sz="1600" dirty="0">
                <a:solidFill>
                  <a:srgbClr val="FF0000"/>
                </a:solidFill>
              </a:rPr>
              <a:t>010 (~a &amp; b)</a:t>
            </a:r>
          </a:p>
          <a:p>
            <a:r>
              <a:rPr lang="en-US" altLang="ko-KR" sz="1600" dirty="0">
                <a:solidFill>
                  <a:schemeClr val="accent6"/>
                </a:solidFill>
              </a:rPr>
              <a:t>010, 110 (b &amp; ~c)</a:t>
            </a:r>
          </a:p>
          <a:p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</a:rPr>
              <a:t>000, 010 (~a &amp; ~c)</a:t>
            </a:r>
          </a:p>
        </p:txBody>
      </p:sp>
    </p:spTree>
    <p:extLst>
      <p:ext uri="{BB962C8B-B14F-4D97-AF65-F5344CB8AC3E}">
        <p14:creationId xmlns:p14="http://schemas.microsoft.com/office/powerpoint/2010/main" val="1921517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AB7C6F-3206-4D5D-A794-0DA874D16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 BITSLICED SBOX() 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DF9DFD-EBFA-4B45-AC01-390BF764FE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2535453"/>
            <a:ext cx="5208587" cy="3619500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1400" dirty="0"/>
              <a:t>void SBOX(uint8_t a, uint8_t b, uint8_t c, uint8_t* l, uint8_t* r) {</a:t>
            </a:r>
          </a:p>
          <a:p>
            <a:pPr marL="0" indent="0">
              <a:buNone/>
            </a:pPr>
            <a:r>
              <a:rPr lang="en-US" altLang="ko-KR" sz="1400" dirty="0"/>
              <a:t>  uint8_t </a:t>
            </a:r>
            <a:r>
              <a:rPr lang="en-US" altLang="ko-KR" sz="1400" dirty="0" err="1"/>
              <a:t>na</a:t>
            </a:r>
            <a:r>
              <a:rPr lang="en-US" altLang="ko-KR" sz="1400" dirty="0"/>
              <a:t> = ~a;</a:t>
            </a:r>
          </a:p>
          <a:p>
            <a:pPr marL="0" indent="0">
              <a:buNone/>
            </a:pPr>
            <a:r>
              <a:rPr lang="en-US" altLang="ko-KR" sz="1400" dirty="0"/>
              <a:t>  uint8_t </a:t>
            </a:r>
            <a:r>
              <a:rPr lang="en-US" altLang="ko-KR" sz="1400" dirty="0" err="1"/>
              <a:t>nb</a:t>
            </a:r>
            <a:r>
              <a:rPr lang="en-US" altLang="ko-KR" sz="1400" dirty="0"/>
              <a:t> = ~b;</a:t>
            </a:r>
          </a:p>
          <a:p>
            <a:pPr marL="0" indent="0">
              <a:buNone/>
            </a:pPr>
            <a:r>
              <a:rPr lang="en-US" altLang="ko-KR" sz="1400" dirty="0"/>
              <a:t>  uint8_t </a:t>
            </a:r>
            <a:r>
              <a:rPr lang="en-US" altLang="ko-KR" sz="1400" dirty="0" err="1"/>
              <a:t>nc</a:t>
            </a:r>
            <a:r>
              <a:rPr lang="en-US" altLang="ko-KR" sz="1400" dirty="0"/>
              <a:t> = ~c;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uint8_t t0 = b &amp; </a:t>
            </a:r>
            <a:r>
              <a:rPr lang="en-US" altLang="ko-KR" sz="1400" dirty="0" err="1"/>
              <a:t>nc</a:t>
            </a:r>
            <a:r>
              <a:rPr lang="en-US" altLang="ko-KR" sz="1400" dirty="0"/>
              <a:t>;</a:t>
            </a:r>
          </a:p>
          <a:p>
            <a:pPr marL="0" indent="0">
              <a:buNone/>
            </a:pPr>
            <a:endParaRPr lang="en-US" altLang="ko-KR" sz="1400" dirty="0"/>
          </a:p>
          <a:p>
            <a:pPr marL="0" indent="0">
              <a:buNone/>
            </a:pPr>
            <a:r>
              <a:rPr lang="en-US" altLang="ko-KR" sz="1400" dirty="0"/>
              <a:t>  *l = (a &amp; </a:t>
            </a:r>
            <a:r>
              <a:rPr lang="en-US" altLang="ko-KR" sz="1400" dirty="0" err="1"/>
              <a:t>nb</a:t>
            </a:r>
            <a:r>
              <a:rPr lang="en-US" altLang="ko-KR" sz="1400" dirty="0"/>
              <a:t>) | t0;</a:t>
            </a:r>
          </a:p>
          <a:p>
            <a:pPr marL="0" indent="0">
              <a:buNone/>
            </a:pPr>
            <a:r>
              <a:rPr lang="en-US" altLang="ko-KR" sz="1400" dirty="0"/>
              <a:t>  *r = (</a:t>
            </a:r>
            <a:r>
              <a:rPr lang="en-US" altLang="ko-KR" sz="1400" dirty="0" err="1"/>
              <a:t>na</a:t>
            </a:r>
            <a:r>
              <a:rPr lang="en-US" altLang="ko-KR" sz="1400" dirty="0"/>
              <a:t> &amp; b) | (</a:t>
            </a:r>
            <a:r>
              <a:rPr lang="en-US" altLang="ko-KR" sz="1400" dirty="0" err="1"/>
              <a:t>na</a:t>
            </a:r>
            <a:r>
              <a:rPr lang="en-US" altLang="ko-KR" sz="1400" dirty="0"/>
              <a:t> &amp; </a:t>
            </a:r>
            <a:r>
              <a:rPr lang="en-US" altLang="ko-KR" sz="1400" dirty="0" err="1"/>
              <a:t>nc</a:t>
            </a:r>
            <a:r>
              <a:rPr lang="en-US" altLang="ko-KR" sz="1400" dirty="0"/>
              <a:t>) | t0;</a:t>
            </a:r>
          </a:p>
          <a:p>
            <a:pPr marL="0" indent="0">
              <a:buNone/>
            </a:pPr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EBAA98-053C-4FEB-BCE2-6D039F83DE8D}"/>
              </a:ext>
            </a:extLst>
          </p:cNvPr>
          <p:cNvSpPr txBox="1"/>
          <p:nvPr/>
        </p:nvSpPr>
        <p:spPr>
          <a:xfrm>
            <a:off x="5838825" y="2535453"/>
            <a:ext cx="5941255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void SBOX(uint8_t a, uint8_t b, uint8_t c, uint8_t* l, uint8_t* r) {</a:t>
            </a:r>
          </a:p>
          <a:p>
            <a:r>
              <a:rPr lang="en-US" altLang="ko-KR" sz="1400" dirty="0"/>
              <a:t>  uint8_t </a:t>
            </a:r>
            <a:r>
              <a:rPr lang="en-US" altLang="ko-KR" sz="1400" dirty="0" err="1"/>
              <a:t>na</a:t>
            </a:r>
            <a:r>
              <a:rPr lang="en-US" altLang="ko-KR" sz="1400" dirty="0"/>
              <a:t> = ~a;</a:t>
            </a:r>
          </a:p>
          <a:p>
            <a:r>
              <a:rPr lang="en-US" altLang="ko-KR" sz="1400" dirty="0"/>
              <a:t>  uint8_t </a:t>
            </a:r>
            <a:r>
              <a:rPr lang="en-US" altLang="ko-KR" sz="1400" dirty="0" err="1"/>
              <a:t>nb</a:t>
            </a:r>
            <a:r>
              <a:rPr lang="en-US" altLang="ko-KR" sz="1400" dirty="0"/>
              <a:t> = ~b;</a:t>
            </a:r>
          </a:p>
          <a:p>
            <a:r>
              <a:rPr lang="en-US" altLang="ko-KR" sz="1400" dirty="0"/>
              <a:t>  uint8_t </a:t>
            </a:r>
            <a:r>
              <a:rPr lang="en-US" altLang="ko-KR" sz="1400" dirty="0" err="1"/>
              <a:t>nc</a:t>
            </a:r>
            <a:r>
              <a:rPr lang="en-US" altLang="ko-KR" sz="1400" dirty="0"/>
              <a:t> = ~c;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uint8_t t0 = b &amp; </a:t>
            </a:r>
            <a:r>
              <a:rPr lang="en-US" altLang="ko-KR" sz="1400" dirty="0" err="1"/>
              <a:t>nc</a:t>
            </a:r>
            <a:r>
              <a:rPr lang="en-US" altLang="ko-KR" sz="1400" dirty="0"/>
              <a:t>;</a:t>
            </a:r>
          </a:p>
          <a:p>
            <a:r>
              <a:rPr lang="en-US" altLang="ko-KR" sz="1400" dirty="0"/>
              <a:t>  uint8_t t1 = b | </a:t>
            </a:r>
            <a:r>
              <a:rPr lang="en-US" altLang="ko-KR" sz="1400" dirty="0" err="1"/>
              <a:t>nc</a:t>
            </a:r>
            <a:r>
              <a:rPr lang="en-US" altLang="ko-KR" sz="1400" dirty="0"/>
              <a:t>;</a:t>
            </a:r>
          </a:p>
          <a:p>
            <a:endParaRPr lang="en-US" altLang="ko-KR" sz="1400" dirty="0"/>
          </a:p>
          <a:p>
            <a:r>
              <a:rPr lang="en-US" altLang="ko-KR" sz="1400" dirty="0"/>
              <a:t>  *l = (a &amp; </a:t>
            </a:r>
            <a:r>
              <a:rPr lang="en-US" altLang="ko-KR" sz="1400" dirty="0" err="1"/>
              <a:t>nb</a:t>
            </a:r>
            <a:r>
              <a:rPr lang="en-US" altLang="ko-KR" sz="1400" dirty="0"/>
              <a:t>) | t0;</a:t>
            </a:r>
          </a:p>
          <a:p>
            <a:r>
              <a:rPr lang="en-US" altLang="ko-KR" sz="1400" dirty="0"/>
              <a:t>  *r = (</a:t>
            </a:r>
            <a:r>
              <a:rPr lang="en-US" altLang="ko-KR" sz="1400" dirty="0" err="1"/>
              <a:t>na</a:t>
            </a:r>
            <a:r>
              <a:rPr lang="en-US" altLang="ko-KR" sz="1400" dirty="0"/>
              <a:t> &amp; t1) | t0;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6046A-6F02-448E-8806-2BEF17C0CFFC}"/>
              </a:ext>
            </a:extLst>
          </p:cNvPr>
          <p:cNvSpPr txBox="1"/>
          <p:nvPr/>
        </p:nvSpPr>
        <p:spPr>
          <a:xfrm>
            <a:off x="411920" y="1386266"/>
            <a:ext cx="520858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uint8_t SBOXL(uint8_t a, uint8_t b, uint8_t c) {</a:t>
            </a:r>
          </a:p>
          <a:p>
            <a:r>
              <a:rPr lang="en-US" altLang="ko-KR" sz="1400" dirty="0"/>
              <a:t>  return (a &amp; ~b) | (b &amp; ~c);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59E1F-13CD-4937-B014-C24D63A42AC9}"/>
              </a:ext>
            </a:extLst>
          </p:cNvPr>
          <p:cNvSpPr txBox="1"/>
          <p:nvPr/>
        </p:nvSpPr>
        <p:spPr>
          <a:xfrm>
            <a:off x="5838824" y="1386266"/>
            <a:ext cx="594125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400" dirty="0"/>
              <a:t>uint8_t SBOXR(uint8_t a, uint8_t b, uint8_t c) {</a:t>
            </a:r>
          </a:p>
          <a:p>
            <a:r>
              <a:rPr lang="en-US" altLang="ko-KR" sz="1400" dirty="0"/>
              <a:t>  return (~a &amp; b) | (b &amp; ~c) | (~a &amp; ~c);</a:t>
            </a:r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228499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02A6B1-E15F-45F1-8E30-338CD6E42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>
                <a:latin typeface="Times New Roman" panose="02020603050405020304" pitchFamily="18" charset="0"/>
              </a:rPr>
              <a:t>n</a:t>
            </a:r>
            <a:r>
              <a:rPr lang="en-US" altLang="ko-KR" b="0" i="0" dirty="0">
                <a:effectLst/>
                <a:latin typeface="Times New Roman" panose="02020603050405020304" pitchFamily="18" charset="0"/>
              </a:rPr>
              <a:t>-variable K-map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B977F2-4BC2-46CC-9208-8BD1A39F79B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D28654-2D72-417F-9EF7-AF71646C79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471" y="1458790"/>
            <a:ext cx="2918252" cy="222262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4B9C7FA-8A4B-420F-AA2D-30F28F572E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192199"/>
            <a:ext cx="4243575" cy="2236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D5A5A64-BD9D-4151-A042-48E8723C01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418" y="4115562"/>
            <a:ext cx="4867275" cy="22193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96D5D45-7C1C-4DC5-96D1-DA2A980417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32948" y="3630759"/>
            <a:ext cx="3888581" cy="270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4754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430</TotalTime>
  <Words>706</Words>
  <Application>Microsoft Office PowerPoint</Application>
  <PresentationFormat>와이드스크린</PresentationFormat>
  <Paragraphs>75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FiraSans</vt:lpstr>
      <vt:lpstr>Helvetica Neue</vt:lpstr>
      <vt:lpstr>맑은 고딕</vt:lpstr>
      <vt:lpstr>Arial</vt:lpstr>
      <vt:lpstr>Cambria Math</vt:lpstr>
      <vt:lpstr>Times New Roman</vt:lpstr>
      <vt:lpstr>CryptoCraft 테마</vt:lpstr>
      <vt:lpstr>제목 테마</vt:lpstr>
      <vt:lpstr>KARNAUGH MAPS를 사용한  S-box 비트슬라이스 변환 방법</vt:lpstr>
      <vt:lpstr> 비트 슬라이싱</vt:lpstr>
      <vt:lpstr> KARNAUGH MAPS</vt:lpstr>
      <vt:lpstr> KARNAUGH MAPS</vt:lpstr>
      <vt:lpstr> 그룹화</vt:lpstr>
      <vt:lpstr> BITSLICED SBOX() </vt:lpstr>
      <vt:lpstr> BITSLICED SBOX() </vt:lpstr>
      <vt:lpstr> BITSLICED SBOX() </vt:lpstr>
      <vt:lpstr> n-variable K-map</vt:lpstr>
      <vt:lpstr> Example</vt:lpstr>
      <vt:lpstr> Example</vt:lpstr>
      <vt:lpstr> Example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63</cp:revision>
  <dcterms:created xsi:type="dcterms:W3CDTF">2019-03-05T04:29:07Z</dcterms:created>
  <dcterms:modified xsi:type="dcterms:W3CDTF">2021-10-14T03:29:07Z</dcterms:modified>
</cp:coreProperties>
</file>