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91" r:id="rId4"/>
    <p:sldId id="297" r:id="rId5"/>
    <p:sldId id="292" r:id="rId6"/>
    <p:sldId id="280" r:id="rId7"/>
    <p:sldId id="299" r:id="rId8"/>
    <p:sldId id="286" r:id="rId9"/>
    <p:sldId id="300" r:id="rId10"/>
    <p:sldId id="294" r:id="rId11"/>
    <p:sldId id="301" r:id="rId12"/>
    <p:sldId id="302" r:id="rId13"/>
    <p:sldId id="303" r:id="rId14"/>
    <p:sldId id="306" r:id="rId15"/>
    <p:sldId id="298" r:id="rId16"/>
    <p:sldId id="30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rc.nist.gov/Projects/lightweight-cryptograph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rc.nist.gov/Projects/lightweight-cryptograph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cs typeface="Arial"/>
              </a:rPr>
              <a:t>NIST 경량암호 후보 </a:t>
            </a:r>
            <a:r>
              <a:rPr lang="en-US" altLang="ko-KR" sz="3200">
                <a:cs typeface="Arial"/>
              </a:rPr>
              <a:t>ACE</a:t>
            </a:r>
            <a:r>
              <a:rPr lang="ko-KR" altLang="en-US" sz="3200">
                <a:cs typeface="Arial"/>
              </a:rPr>
              <a:t>에 대한 </a:t>
            </a:r>
            <a:r>
              <a:rPr lang="ko-KR" altLang="en-US" sz="3200" err="1">
                <a:cs typeface="Arial"/>
              </a:rPr>
              <a:t>부채널</a:t>
            </a:r>
            <a:r>
              <a:rPr lang="ko-KR" altLang="en-US" sz="3200">
                <a:cs typeface="Arial"/>
              </a:rPr>
              <a:t> 분석</a:t>
            </a:r>
            <a:endParaRPr lang="ko-KR" altLang="en-US" sz="32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</a:t>
            </a:r>
            <a:r>
              <a:rPr lang="en-US" altLang="ko-KR" err="1"/>
              <a:t>youtu.be</a:t>
            </a:r>
            <a:r>
              <a:rPr lang="en-US" altLang="ko-KR"/>
              <a:t>/Le1myl-wx6Q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0756-36A2-4226-BFBE-C85994A6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A5183-BB69-4990-9BD9-75956457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ACE</a:t>
            </a:r>
            <a:r>
              <a:rPr lang="ko-KR" altLang="en-US" sz="1800"/>
              <a:t>와 유사하며 </a:t>
            </a:r>
            <a:r>
              <a:rPr lang="en-US" altLang="ko-KR" sz="1800">
                <a:ea typeface="+mn-lt"/>
                <a:cs typeface="+mn-lt"/>
              </a:rPr>
              <a:t>AEAD </a:t>
            </a:r>
            <a:r>
              <a:rPr lang="ko-KR" altLang="en-US" sz="1800">
                <a:ea typeface="+mn-lt"/>
                <a:cs typeface="+mn-lt"/>
              </a:rPr>
              <a:t>구조인 </a:t>
            </a:r>
            <a:r>
              <a:rPr lang="en-US" altLang="ko-KR" sz="1800"/>
              <a:t>ACORN </a:t>
            </a:r>
            <a:r>
              <a:rPr lang="ko-KR" altLang="en-US" sz="1800"/>
              <a:t>암호</a:t>
            </a:r>
            <a:r>
              <a:rPr lang="ko-KR" altLang="en-US" sz="1800">
                <a:ea typeface="+mn-lt"/>
                <a:cs typeface="+mn-lt"/>
              </a:rPr>
              <a:t>에 대한 공격 </a:t>
            </a:r>
            <a:r>
              <a:rPr lang="ko-KR" altLang="en-US" sz="1800"/>
              <a:t> </a:t>
            </a:r>
            <a:br>
              <a:rPr lang="en-US" altLang="ko-KR" sz="1600"/>
            </a:br>
            <a:r>
              <a:rPr lang="en-US" altLang="ko-KR" sz="1100" err="1"/>
              <a:t>AEPractical</a:t>
            </a:r>
            <a:r>
              <a:rPr lang="en-US" altLang="ko-KR" sz="1100"/>
              <a:t> Algebraic Side-Channel Attacks Against ACORN: 21st International Conference, Seoul, South Korea, November 28–30, 2018, Revised Selected Papers</a:t>
            </a:r>
          </a:p>
          <a:p>
            <a:r>
              <a:rPr lang="en-US" altLang="ko-KR" sz="1600"/>
              <a:t>algebraic side channel attack (ASCA)</a:t>
            </a:r>
            <a:r>
              <a:rPr lang="ko-KR" altLang="en-US" sz="1600"/>
              <a:t>을 사용 </a:t>
            </a:r>
            <a:r>
              <a:rPr lang="ko-KR" altLang="en-US" sz="1600" err="1"/>
              <a:t>Initialization</a:t>
            </a:r>
            <a:r>
              <a:rPr lang="ko-KR" altLang="en-US" sz="1600"/>
              <a:t> 함수 부분을 공격</a:t>
            </a:r>
            <a:endParaRPr lang="en-US" altLang="ko-KR" sz="1600"/>
          </a:p>
          <a:p>
            <a:r>
              <a:rPr lang="en-US" altLang="ko-KR" sz="1600"/>
              <a:t>IV</a:t>
            </a:r>
            <a:r>
              <a:rPr lang="ko-KR" altLang="en-US" sz="1600"/>
              <a:t>와 </a:t>
            </a:r>
            <a:r>
              <a:rPr lang="en-US" altLang="ko-KR" sz="1600" err="1"/>
              <a:t>Xor</a:t>
            </a:r>
            <a:r>
              <a:rPr lang="en-US" altLang="ko-KR" sz="1600"/>
              <a:t> </a:t>
            </a:r>
            <a:r>
              <a:rPr lang="ko-KR" altLang="en-US" sz="1600"/>
              <a:t>하는 부분</a:t>
            </a:r>
            <a:r>
              <a:rPr lang="en-US" altLang="ko-KR" sz="1600"/>
              <a:t>, f128</a:t>
            </a:r>
            <a:r>
              <a:rPr lang="ko-KR" altLang="en-US" sz="1600"/>
              <a:t>에서 </a:t>
            </a:r>
            <a:r>
              <a:rPr lang="en-US" altLang="ko-KR" sz="1600"/>
              <a:t>f209</a:t>
            </a:r>
            <a:r>
              <a:rPr lang="ko-KR" altLang="en-US" sz="1600"/>
              <a:t>까지 처음 </a:t>
            </a:r>
            <a:r>
              <a:rPr lang="en-US" altLang="ko-KR" sz="1600"/>
              <a:t>82bit</a:t>
            </a:r>
            <a:r>
              <a:rPr lang="ko-KR" altLang="en-US" sz="1600"/>
              <a:t>의 </a:t>
            </a:r>
            <a:r>
              <a:rPr lang="en-US" altLang="ko-KR" sz="1600"/>
              <a:t>IV</a:t>
            </a:r>
            <a:r>
              <a:rPr lang="ko-KR" altLang="en-US" sz="1600"/>
              <a:t>에 대한 지식이 있으면 된다</a:t>
            </a:r>
            <a:endParaRPr lang="ko-KR" altLang="en-US" sz="1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B8ECCC-D842-48FE-9CF8-1E2A562F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72" y="2678030"/>
            <a:ext cx="6191250" cy="2714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4ED411-E8B1-4415-B317-26A2E52CB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81"/>
          <a:stretch/>
        </p:blipFill>
        <p:spPr>
          <a:xfrm>
            <a:off x="1" y="2838450"/>
            <a:ext cx="5947954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90756-36A2-4226-BFBE-C85994A6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DBA48E-4FFF-4AEB-8156-00969671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7" y="2874488"/>
            <a:ext cx="5267370" cy="26868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04D0C4-790D-4FCA-BAE9-7A372DC9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7" y="3625799"/>
            <a:ext cx="6484892" cy="1506694"/>
          </a:xfrm>
          <a:prstGeom prst="rect">
            <a:avLst/>
          </a:prstGeom>
        </p:spPr>
      </p:pic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9F89F554-6A5D-4356-9AEB-61472AB19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1800"/>
              <a:t>ACE</a:t>
            </a:r>
            <a:r>
              <a:rPr lang="ko-KR" altLang="en-US" sz="1800"/>
              <a:t>와 유사하며 </a:t>
            </a:r>
            <a:r>
              <a:rPr lang="en-US" altLang="ko-KR" sz="1800">
                <a:ea typeface="+mn-lt"/>
                <a:cs typeface="+mn-lt"/>
              </a:rPr>
              <a:t>AEAD </a:t>
            </a:r>
            <a:r>
              <a:rPr lang="ko-KR" altLang="en-US" sz="1800">
                <a:ea typeface="+mn-lt"/>
                <a:cs typeface="+mn-lt"/>
              </a:rPr>
              <a:t>구조인 </a:t>
            </a:r>
            <a:r>
              <a:rPr lang="en-US" altLang="ko-KR" sz="1800"/>
              <a:t>ACORN </a:t>
            </a:r>
            <a:r>
              <a:rPr lang="ko-KR" altLang="en-US" sz="1800"/>
              <a:t>암호</a:t>
            </a:r>
            <a:r>
              <a:rPr lang="ko-KR" altLang="en-US" sz="1800">
                <a:ea typeface="+mn-lt"/>
                <a:cs typeface="+mn-lt"/>
              </a:rPr>
              <a:t>에 대한 공격 </a:t>
            </a:r>
            <a:r>
              <a:rPr lang="ko-KR" altLang="en-US" sz="1800"/>
              <a:t> </a:t>
            </a:r>
            <a:br>
              <a:rPr lang="en-US" altLang="ko-KR" sz="1600"/>
            </a:br>
            <a:r>
              <a:rPr lang="en-US" altLang="ko-KR" sz="1100" err="1"/>
              <a:t>AEPractical</a:t>
            </a:r>
            <a:r>
              <a:rPr lang="en-US" altLang="ko-KR" sz="1100"/>
              <a:t> Algebraic Side-Channel Attacks Against ACORN: 21st International Conference, Seoul, South Korea, November 28–30, 2018, Revised Selected Papers</a:t>
            </a:r>
          </a:p>
          <a:p>
            <a:r>
              <a:rPr lang="en-US" altLang="ko-KR" sz="1600"/>
              <a:t>algebraic side channel attack (ASCA)</a:t>
            </a:r>
            <a:r>
              <a:rPr lang="ko-KR" altLang="en-US" sz="1600"/>
              <a:t>을 사용 </a:t>
            </a:r>
            <a:r>
              <a:rPr lang="ko-KR" altLang="en-US" sz="1600" err="1"/>
              <a:t>Initialization</a:t>
            </a:r>
            <a:r>
              <a:rPr lang="ko-KR" altLang="en-US" sz="1600"/>
              <a:t> 함수 부분을 공격</a:t>
            </a:r>
            <a:endParaRPr lang="en-US" altLang="ko-KR" sz="1600"/>
          </a:p>
          <a:p>
            <a:r>
              <a:rPr lang="en-US" altLang="ko-KR" sz="1600"/>
              <a:t>IV</a:t>
            </a:r>
            <a:r>
              <a:rPr lang="ko-KR" altLang="en-US" sz="1600"/>
              <a:t>와 </a:t>
            </a:r>
            <a:r>
              <a:rPr lang="en-US" altLang="ko-KR" sz="1600" err="1"/>
              <a:t>Xor</a:t>
            </a:r>
            <a:r>
              <a:rPr lang="en-US" altLang="ko-KR" sz="1600"/>
              <a:t> </a:t>
            </a:r>
            <a:r>
              <a:rPr lang="ko-KR" altLang="en-US" sz="1600"/>
              <a:t>하는 부분</a:t>
            </a:r>
            <a:r>
              <a:rPr lang="en-US" altLang="ko-KR" sz="1600"/>
              <a:t>, f128</a:t>
            </a:r>
            <a:r>
              <a:rPr lang="ko-KR" altLang="en-US" sz="1600"/>
              <a:t>에서 </a:t>
            </a:r>
            <a:r>
              <a:rPr lang="en-US" altLang="ko-KR" sz="1600"/>
              <a:t>f209</a:t>
            </a:r>
            <a:r>
              <a:rPr lang="ko-KR" altLang="en-US" sz="1600"/>
              <a:t>까지 처음 </a:t>
            </a:r>
            <a:r>
              <a:rPr lang="en-US" altLang="ko-KR" sz="1600"/>
              <a:t>82bit</a:t>
            </a:r>
            <a:r>
              <a:rPr lang="ko-KR" altLang="en-US" sz="1600"/>
              <a:t>의 </a:t>
            </a:r>
            <a:r>
              <a:rPr lang="en-US" altLang="ko-KR" sz="1600"/>
              <a:t>IV</a:t>
            </a:r>
            <a:r>
              <a:rPr lang="ko-KR" altLang="en-US" sz="1600"/>
              <a:t>에 대한 지식이 있으면 된다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041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3D82F-E08D-4901-91F1-D835381F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1" cy="762163"/>
          </a:xfrm>
        </p:spPr>
        <p:txBody>
          <a:bodyPr/>
          <a:lstStyle/>
          <a:p>
            <a:r>
              <a:rPr lang="ko-KR" altLang="en-US" err="1"/>
              <a:t>Initialization</a:t>
            </a:r>
            <a:r>
              <a:rPr lang="ko-KR" altLang="en-US"/>
              <a:t> 부분에서 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017ACE-6B68-49F7-859F-D26EFDD68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38" y="3058780"/>
            <a:ext cx="5517860" cy="21393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598F89-BED8-490D-ADBD-6483C923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74" y="2575194"/>
            <a:ext cx="2857843" cy="23296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60315A7-4B49-472E-8E10-1E128F26C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060" y="2575194"/>
            <a:ext cx="1894751" cy="4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4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</a:t>
            </a:r>
            <a:endParaRPr lang="ko-KR">
              <a:ea typeface="+mj-lt"/>
              <a:cs typeface="+mj-lt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F3D82F-E08D-4901-91F1-D835381F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1" cy="762163"/>
          </a:xfrm>
        </p:spPr>
        <p:txBody>
          <a:bodyPr/>
          <a:lstStyle/>
          <a:p>
            <a:r>
              <a:rPr lang="ko-KR" altLang="en-US" err="1"/>
              <a:t>Initialization</a:t>
            </a:r>
            <a:r>
              <a:rPr lang="ko-KR" altLang="en-US"/>
              <a:t> 부분에서 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9A4E5C-0FA8-4F6F-9B47-4F92C39B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04" y="1736108"/>
            <a:ext cx="6673853" cy="462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9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3939E-EEAB-40DC-9B36-B090D09B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2C373-D4A2-47CE-93C3-308BAAD4C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altLang="ko-KR" sz="2000">
                <a:cs typeface="Arial"/>
              </a:rPr>
              <a:t> </a:t>
            </a:r>
            <a:r>
              <a:rPr lang="en-US" altLang="ko-KR" sz="2000" err="1">
                <a:cs typeface="Arial"/>
              </a:rPr>
              <a:t>공격자가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nonce값을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알수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있다고</a:t>
            </a:r>
            <a:r>
              <a:rPr lang="en-US" altLang="ko-KR" sz="2000">
                <a:cs typeface="Arial"/>
              </a:rPr>
              <a:t> </a:t>
            </a:r>
            <a:r>
              <a:rPr lang="en-US" altLang="ko-KR" sz="2000" err="1">
                <a:cs typeface="Arial"/>
              </a:rPr>
              <a:t>가정</a:t>
            </a:r>
            <a:r>
              <a:rPr lang="en-US" altLang="ko-KR" sz="2000">
                <a:cs typeface="Arial"/>
              </a:rPr>
              <a:t> </a:t>
            </a:r>
            <a:r>
              <a:rPr lang="ko-KR" altLang="en-US" sz="2000"/>
              <a:t>실제로 설정하기 어려울 수 있는 강력한 가정</a:t>
            </a:r>
            <a:r>
              <a:rPr lang="ko-KR" altLang="ko-KR" sz="2000">
                <a:ea typeface="+mn-lt"/>
                <a:cs typeface="+mn-lt"/>
              </a:rPr>
              <a:t> </a:t>
            </a:r>
            <a:br>
              <a:rPr lang="en-US" altLang="ko-KR" sz="2000">
                <a:ea typeface="+mn-lt"/>
                <a:cs typeface="+mn-lt"/>
              </a:rPr>
            </a:br>
            <a:r>
              <a:rPr lang="en-US" altLang="ko-KR" sz="1600"/>
              <a:t>Bricklayer Attack: A Side-Channel Analysis on the </a:t>
            </a:r>
            <a:r>
              <a:rPr lang="en-US" altLang="ko-KR" sz="1600" err="1"/>
              <a:t>ChaCha</a:t>
            </a:r>
            <a:r>
              <a:rPr lang="en-US" altLang="ko-KR" sz="1600"/>
              <a:t> Quarter Round</a:t>
            </a:r>
          </a:p>
          <a:p>
            <a:endParaRPr lang="en-US" altLang="ko-KR" sz="2000"/>
          </a:p>
          <a:p>
            <a:r>
              <a:rPr lang="en-US" altLang="ko-KR" sz="2000"/>
              <a:t>TLS</a:t>
            </a:r>
            <a:r>
              <a:rPr lang="ko-KR" altLang="en-US" sz="2000"/>
              <a:t>의 경우에는 </a:t>
            </a:r>
            <a:r>
              <a:rPr lang="en-US" altLang="ko-KR" sz="2000"/>
              <a:t>nonce </a:t>
            </a:r>
            <a:r>
              <a:rPr lang="ko-KR" altLang="en-US" sz="2000"/>
              <a:t>의 일부를 강제로 </a:t>
            </a:r>
            <a:r>
              <a:rPr lang="ko-KR" altLang="en-US" sz="2000" err="1"/>
              <a:t>무작위값으로</a:t>
            </a:r>
            <a:r>
              <a:rPr lang="en-US" altLang="ko-KR" sz="2000"/>
              <a:t> </a:t>
            </a:r>
            <a:r>
              <a:rPr lang="ko-KR" altLang="en-US" sz="2000"/>
              <a:t>사용</a:t>
            </a:r>
            <a:endParaRPr lang="en-US" altLang="ko-KR" sz="2000"/>
          </a:p>
          <a:p>
            <a:endParaRPr lang="en-US" altLang="ko-KR" sz="2000"/>
          </a:p>
          <a:p>
            <a:r>
              <a:rPr lang="ko-KR" altLang="en-US" sz="2000"/>
              <a:t>기존 프로토콜은 이런 식으로 정의되어 있지 않음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SSL(Secure Shell) </a:t>
            </a:r>
            <a:r>
              <a:rPr lang="ko-KR" altLang="en-US" sz="2000"/>
              <a:t>프로토콜은 패킷 시퀀스 번호를 </a:t>
            </a:r>
            <a:r>
              <a:rPr lang="en-US" altLang="ko-KR" sz="2000"/>
              <a:t>64</a:t>
            </a:r>
            <a:r>
              <a:rPr lang="ko-KR" altLang="en-US" sz="2000"/>
              <a:t>비트 </a:t>
            </a:r>
            <a:r>
              <a:rPr lang="en-US" altLang="ko-KR" sz="2000"/>
              <a:t>IV</a:t>
            </a:r>
            <a:r>
              <a:rPr lang="ko-KR" altLang="en-US" sz="2000"/>
              <a:t>로 사용하는 반면 나머지 </a:t>
            </a:r>
            <a:r>
              <a:rPr lang="en-US" altLang="ko-KR" sz="2000"/>
              <a:t>64</a:t>
            </a:r>
            <a:r>
              <a:rPr lang="ko-KR" altLang="en-US" sz="2000"/>
              <a:t>비트는 블록 카운터에 사용되며</a:t>
            </a:r>
            <a:r>
              <a:rPr lang="en-US" altLang="ko-KR" sz="2000"/>
              <a:t>, </a:t>
            </a:r>
            <a:r>
              <a:rPr lang="ko-KR" altLang="en-US" sz="2000"/>
              <a:t>각 패킷에 대해 재설정된다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전체 </a:t>
            </a:r>
            <a:r>
              <a:rPr lang="en-US" altLang="ko-KR" sz="2000"/>
              <a:t>SSH </a:t>
            </a:r>
            <a:r>
              <a:rPr lang="ko-KR" altLang="en-US" sz="2000"/>
              <a:t>세션을 관찰하면 전체 </a:t>
            </a:r>
            <a:r>
              <a:rPr lang="en-US" altLang="ko-KR" sz="2000"/>
              <a:t>nonce</a:t>
            </a:r>
            <a:r>
              <a:rPr lang="ko-KR" altLang="en-US" sz="2000"/>
              <a:t>를 예측할 수 있으므로 공격자는 충분한 패킷이 전송되는 즉시 모든 핵심 단어를 복구할 수 있는 기회를 갖게 된다</a:t>
            </a:r>
            <a:r>
              <a:rPr lang="en-US" altLang="ko-KR" sz="2000"/>
              <a:t>.</a:t>
            </a:r>
            <a:endParaRPr lang="en-US" altLang="ko-KR" sz="2000">
              <a:cs typeface="Arial"/>
            </a:endParaRPr>
          </a:p>
          <a:p>
            <a:endParaRPr lang="en-US" altLang="ko-K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604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D6B4B-7A5F-4E58-AA71-DE7E01FA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ACE </a:t>
            </a:r>
            <a:r>
              <a:rPr lang="ko-KR" altLang="en-US" err="1"/>
              <a:t>부채널</a:t>
            </a:r>
            <a:r>
              <a:rPr lang="ko-KR" altLang="en-US"/>
              <a:t> 공격 대응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65E15-0E70-45C7-AC89-C779145CF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altLang="ko-KR" sz="2400"/>
              <a:t>Bitwise XOR </a:t>
            </a:r>
            <a:r>
              <a:rPr lang="ko-KR" altLang="en-US" sz="2400"/>
              <a:t>및 </a:t>
            </a:r>
            <a:r>
              <a:rPr lang="en-US" altLang="ko-KR" sz="2400"/>
              <a:t>AND, </a:t>
            </a:r>
            <a:r>
              <a:rPr lang="ko-KR" altLang="en-US" sz="2400"/>
              <a:t>왼쪽 순환 이동 및 </a:t>
            </a:r>
            <a:r>
              <a:rPr lang="en-US" altLang="ko-KR" sz="2400"/>
              <a:t>64</a:t>
            </a:r>
            <a:r>
              <a:rPr lang="ko-KR" altLang="en-US" sz="2400"/>
              <a:t>비트 워드 </a:t>
            </a:r>
            <a:r>
              <a:rPr lang="ko-KR" altLang="en-US" sz="2400" err="1"/>
              <a:t>셔플</a:t>
            </a:r>
            <a:br>
              <a:rPr lang="en-US" altLang="ko-KR" sz="2400"/>
            </a:br>
            <a:r>
              <a:rPr lang="ko-KR" altLang="en-US" sz="2400" err="1"/>
              <a:t>마스킹에</a:t>
            </a:r>
            <a:r>
              <a:rPr lang="ko-KR" altLang="en-US" sz="2400"/>
              <a:t> 효율적인 구조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공격이 가능하다고 추측되는 부분에 부분적으로 </a:t>
            </a:r>
            <a:r>
              <a:rPr lang="ko-KR" altLang="en-US" sz="2400" err="1"/>
              <a:t>마스킹</a:t>
            </a:r>
            <a:r>
              <a:rPr lang="ko-KR" altLang="en-US" sz="2400"/>
              <a:t> 적용</a:t>
            </a:r>
            <a:br>
              <a:rPr lang="en-US" altLang="ko-KR" sz="2400"/>
            </a:br>
            <a:r>
              <a:rPr lang="ko-KR" altLang="en-US" sz="2400" err="1"/>
              <a:t>마스킹으로</a:t>
            </a:r>
            <a:r>
              <a:rPr lang="ko-KR" altLang="en-US" sz="2400"/>
              <a:t> 인한 속도 저하 최소화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유사한 방법으로 다른 </a:t>
            </a:r>
            <a:r>
              <a:rPr lang="en-US" altLang="ko-KR" sz="2400"/>
              <a:t>NIST</a:t>
            </a:r>
            <a:r>
              <a:rPr lang="ko-KR" altLang="en-US" sz="2400"/>
              <a:t> </a:t>
            </a:r>
            <a:r>
              <a:rPr lang="en-US" altLang="ko-KR" sz="2400"/>
              <a:t>Round2</a:t>
            </a:r>
            <a:r>
              <a:rPr lang="ko-KR" altLang="en-US" sz="2400"/>
              <a:t>의 암호도 가능할 것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304092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NIST </a:t>
            </a:r>
            <a:r>
              <a:rPr lang="ko-KR" altLang="en-US" err="1">
                <a:cs typeface="Arial"/>
              </a:rPr>
              <a:t>Lightweight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Cryptography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460174"/>
            <a:ext cx="6741667" cy="397379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ko-KR" altLang="en-US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600">
                <a:ea typeface="+mn-lt"/>
                <a:cs typeface="+mn-lt"/>
              </a:rPr>
              <a:t>제약된 환경의 장치가 서로 연결되어 일부 작업을 수행하기 위해 무선 통신으로 협력하는 새로운 영역이 생겨남</a:t>
            </a:r>
            <a:br>
              <a:rPr lang="en-US" altLang="ko-KR" sz="1600">
                <a:ea typeface="+mn-lt"/>
                <a:cs typeface="+mn-lt"/>
              </a:rPr>
            </a:br>
            <a:r>
              <a:rPr lang="en-US" altLang="ko-KR" sz="1600">
                <a:ea typeface="+mn-lt"/>
                <a:cs typeface="+mn-lt"/>
              </a:rPr>
              <a:t>(</a:t>
            </a:r>
            <a:r>
              <a:rPr lang="ko-KR" altLang="en-US" sz="1600">
                <a:ea typeface="+mn-lt"/>
                <a:cs typeface="+mn-lt"/>
              </a:rPr>
              <a:t>센서 네트워크</a:t>
            </a:r>
            <a:r>
              <a:rPr lang="en-US" altLang="ko-KR" sz="1600">
                <a:ea typeface="+mn-lt"/>
                <a:cs typeface="+mn-lt"/>
              </a:rPr>
              <a:t>, </a:t>
            </a:r>
            <a:r>
              <a:rPr lang="ko-KR" altLang="en-US" sz="1600">
                <a:ea typeface="+mn-lt"/>
                <a:cs typeface="+mn-lt"/>
              </a:rPr>
              <a:t>의료</a:t>
            </a:r>
            <a:r>
              <a:rPr lang="en-US" altLang="ko-KR" sz="1600">
                <a:ea typeface="+mn-lt"/>
                <a:cs typeface="+mn-lt"/>
              </a:rPr>
              <a:t>, </a:t>
            </a:r>
            <a:r>
              <a:rPr lang="ko-KR" altLang="en-US" sz="1600">
                <a:ea typeface="+mn-lt"/>
                <a:cs typeface="+mn-lt"/>
              </a:rPr>
              <a:t>분산 제어 시스템</a:t>
            </a:r>
            <a:r>
              <a:rPr lang="en-US" altLang="ko-KR" sz="1600">
                <a:ea typeface="+mn-lt"/>
                <a:cs typeface="+mn-lt"/>
              </a:rPr>
              <a:t>, </a:t>
            </a:r>
            <a:r>
              <a:rPr lang="ko-KR" altLang="en-US" sz="1600">
                <a:ea typeface="+mn-lt"/>
                <a:cs typeface="+mn-lt"/>
              </a:rPr>
              <a:t>사물 인터넷</a:t>
            </a:r>
            <a:r>
              <a:rPr lang="en-US" altLang="ko-KR" sz="1600">
                <a:ea typeface="+mn-lt"/>
                <a:cs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sz="1600">
                <a:ea typeface="+mn-lt"/>
                <a:cs typeface="+mn-lt"/>
              </a:rPr>
              <a:t>스마트 카드가 점점 더 일반화</a:t>
            </a:r>
            <a:endParaRPr lang="en-US" altLang="ko-KR" sz="16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sz="1600">
                <a:ea typeface="+mn-lt"/>
                <a:cs typeface="+mn-lt"/>
              </a:rPr>
              <a:t>데스크탑 컴퓨터에서 소형 컴퓨터로의 전환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altLang="en-US" sz="1600">
                <a:ea typeface="+mn-lt"/>
                <a:cs typeface="+mn-lt"/>
              </a:rPr>
              <a:t>대부분 </a:t>
            </a:r>
            <a:br>
              <a:rPr lang="en-US" altLang="ko-KR" sz="1600">
                <a:ea typeface="+mn-lt"/>
                <a:cs typeface="+mn-lt"/>
              </a:rPr>
            </a:br>
            <a:r>
              <a:rPr lang="ko-KR" altLang="en-US" sz="1600">
                <a:ea typeface="+mn-lt"/>
                <a:cs typeface="+mn-lt"/>
              </a:rPr>
              <a:t>암호화 알고리즘의 </a:t>
            </a:r>
            <a:r>
              <a:rPr lang="ko-KR" altLang="en-US" sz="1600" err="1">
                <a:ea typeface="+mn-lt"/>
                <a:cs typeface="+mn-lt"/>
              </a:rPr>
              <a:t>대부분은기존의</a:t>
            </a:r>
            <a:r>
              <a:rPr lang="ko-KR" altLang="en-US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데스크톱 및 서버 환경에 최적화</a:t>
            </a:r>
            <a:r>
              <a:rPr lang="en-US" altLang="ko-KR" sz="1600">
                <a:ea typeface="+mn-lt"/>
                <a:cs typeface="+mn-lt"/>
              </a:rPr>
              <a:t> </a:t>
            </a:r>
            <a:r>
              <a:rPr lang="ko-KR" sz="1600">
                <a:ea typeface="+mn-lt"/>
                <a:cs typeface="+mn-lt"/>
              </a:rPr>
              <a:t>되어</a:t>
            </a:r>
            <a:r>
              <a:rPr lang="ko-KR" altLang="en-US" sz="1600">
                <a:ea typeface="+mn-lt"/>
                <a:cs typeface="+mn-lt"/>
              </a:rPr>
              <a:t>있음 </a:t>
            </a:r>
            <a:endParaRPr lang="en-US" altLang="ko-KR" sz="1600">
              <a:solidFill>
                <a:srgbClr val="FF0000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ko-KR" sz="1600"/>
              <a:t>NIST </a:t>
            </a:r>
            <a:r>
              <a:rPr lang="ko-KR" altLang="en-US" sz="1600"/>
              <a:t>암호화 표준을 수용 하지 못하는 제한된 환경에서 적합한 경량 암호화 알고리즘을 요청</a:t>
            </a:r>
            <a:endParaRPr lang="ko-KR" sz="1600"/>
          </a:p>
        </p:txBody>
      </p:sp>
      <p:pic>
        <p:nvPicPr>
          <p:cNvPr id="4" name="그림 4" descr="스크린샷이(가) 표시된 사진&#10;&#10;매우 높은 신뢰도로 생성된 설명">
            <a:hlinkClick r:id="rId2"/>
            <a:extLst>
              <a:ext uri="{FF2B5EF4-FFF2-40B4-BE49-F238E27FC236}">
                <a16:creationId xmlns:a16="http://schemas.microsoft.com/office/drawing/2014/main" id="{62C0AFF0-4F13-4AC7-9972-1A2DE315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89" y="1460174"/>
            <a:ext cx="4641011" cy="3078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E5AA9-3453-4687-890B-E3CE8884AD95}"/>
              </a:ext>
            </a:extLst>
          </p:cNvPr>
          <p:cNvSpPr txBox="1"/>
          <p:nvPr/>
        </p:nvSpPr>
        <p:spPr>
          <a:xfrm>
            <a:off x="7511753" y="4666004"/>
            <a:ext cx="4033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cs typeface="Arial"/>
              </a:rPr>
              <a:t>제출된 </a:t>
            </a:r>
            <a:r>
              <a:rPr lang="en-US" altLang="ko-KR">
                <a:cs typeface="Arial"/>
              </a:rPr>
              <a:t>57</a:t>
            </a:r>
            <a:r>
              <a:rPr lang="ko-KR" altLang="en-US">
                <a:cs typeface="Arial"/>
              </a:rPr>
              <a:t>개</a:t>
            </a:r>
            <a:endParaRPr lang="en-US" altLang="ko-KR">
              <a:cs typeface="Arial"/>
            </a:endParaRPr>
          </a:p>
          <a:p>
            <a:r>
              <a:rPr lang="ko-KR" altLang="en-US">
                <a:cs typeface="Arial"/>
              </a:rPr>
              <a:t>Round1 5</a:t>
            </a:r>
            <a:r>
              <a:rPr lang="en-US" altLang="ko-KR">
                <a:cs typeface="Arial"/>
              </a:rPr>
              <a:t>6</a:t>
            </a:r>
            <a:r>
              <a:rPr lang="ko-KR" altLang="en-US">
                <a:cs typeface="Arial"/>
              </a:rPr>
              <a:t>개</a:t>
            </a:r>
            <a:endParaRPr lang="en-US" altLang="ko-KR">
              <a:cs typeface="Arial"/>
            </a:endParaRPr>
          </a:p>
          <a:p>
            <a:r>
              <a:rPr lang="ko-KR" altLang="en-US" err="1">
                <a:cs typeface="Arial"/>
              </a:rPr>
              <a:t>Round</a:t>
            </a:r>
            <a:r>
              <a:rPr lang="ko-KR" altLang="en-US">
                <a:cs typeface="Arial"/>
              </a:rPr>
              <a:t> 2 32개 </a:t>
            </a:r>
            <a:r>
              <a:rPr lang="en-US" altLang="ko-KR">
                <a:cs typeface="Arial"/>
              </a:rPr>
              <a:t>(</a:t>
            </a:r>
            <a:r>
              <a:rPr lang="ko-KR" altLang="en-US">
                <a:cs typeface="Arial"/>
              </a:rPr>
              <a:t>현재</a:t>
            </a:r>
            <a:r>
              <a:rPr lang="en-US" altLang="ko-KR">
                <a:cs typeface="Arial"/>
              </a:rPr>
              <a:t>)</a:t>
            </a:r>
          </a:p>
          <a:p>
            <a:r>
              <a:rPr lang="en-US" altLang="ko-KR">
                <a:cs typeface="Arial"/>
              </a:rPr>
              <a:t>(</a:t>
            </a:r>
            <a:r>
              <a:rPr lang="en-US" altLang="ko-KR"/>
              <a:t>2019 </a:t>
            </a:r>
            <a:r>
              <a:rPr lang="ko-KR" altLang="en-US"/>
              <a:t>년 </a:t>
            </a:r>
            <a:r>
              <a:rPr lang="en-US" altLang="ko-KR"/>
              <a:t>8 </a:t>
            </a:r>
            <a:r>
              <a:rPr lang="ko-KR" altLang="en-US"/>
              <a:t>월</a:t>
            </a:r>
            <a:r>
              <a:rPr lang="ko-KR" altLang="en-US">
                <a:cs typeface="Arial"/>
              </a:rPr>
              <a:t> 발표</a:t>
            </a:r>
            <a:r>
              <a:rPr lang="en-US" altLang="ko-KR">
                <a:cs typeface="Arial"/>
              </a:rPr>
              <a:t>) </a:t>
            </a:r>
          </a:p>
          <a:p>
            <a:r>
              <a:rPr lang="en-US" altLang="ko-KR">
                <a:cs typeface="Arial"/>
              </a:rPr>
              <a:t>12</a:t>
            </a:r>
            <a:r>
              <a:rPr lang="ko-KR" altLang="en-US">
                <a:cs typeface="Arial"/>
              </a:rPr>
              <a:t> 개월동안 지속될 것으로 예상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NIST </a:t>
            </a:r>
            <a:r>
              <a:rPr lang="ko-KR" altLang="en-US" err="1">
                <a:cs typeface="Arial"/>
              </a:rPr>
              <a:t>Lightweight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Cryptography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969911"/>
            <a:ext cx="6741667" cy="5302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ko-KR" altLang="en-US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en-US" sz="1400">
                <a:solidFill>
                  <a:srgbClr val="FF0000"/>
                </a:solidFill>
                <a:ea typeface="+mn-lt"/>
                <a:cs typeface="+mn-lt"/>
              </a:rPr>
              <a:t>관련 데이터를 통한 인증된 암호화 </a:t>
            </a:r>
            <a:r>
              <a:rPr lang="en-US" altLang="ko-KR" sz="1400">
                <a:solidFill>
                  <a:srgbClr val="FF0000"/>
                </a:solidFill>
                <a:ea typeface="+mn-lt"/>
                <a:cs typeface="+mn-lt"/>
              </a:rPr>
              <a:t>(AEAD)</a:t>
            </a:r>
            <a:r>
              <a:rPr lang="ko-KR" altLang="en-US" sz="1400">
                <a:solidFill>
                  <a:srgbClr val="FF0000"/>
                </a:solidFill>
                <a:ea typeface="+mn-lt"/>
                <a:cs typeface="+mn-lt"/>
              </a:rPr>
              <a:t> 기능</a:t>
            </a:r>
            <a:r>
              <a:rPr lang="ko-KR" altLang="en-US" sz="1400">
                <a:ea typeface="+mn-lt"/>
                <a:cs typeface="+mn-lt"/>
              </a:rPr>
              <a:t>을 사용하여 인증 된 암호화를 구현</a:t>
            </a:r>
            <a:br>
              <a:rPr lang="en-US" altLang="ko-KR" sz="1400">
                <a:ea typeface="+mn-lt"/>
                <a:cs typeface="+mn-lt"/>
              </a:rPr>
            </a:br>
            <a:r>
              <a:rPr lang="en-US" altLang="ko-KR" sz="1400">
                <a:ea typeface="+mn-lt"/>
                <a:cs typeface="+mn-lt"/>
              </a:rPr>
              <a:t>(</a:t>
            </a:r>
            <a:r>
              <a:rPr lang="ko-KR" altLang="ko-KR" sz="1400">
                <a:ea typeface="+mn-lt"/>
                <a:cs typeface="+mn-lt"/>
              </a:rPr>
              <a:t>선택적으로 </a:t>
            </a:r>
            <a:r>
              <a:rPr lang="ko-KR" altLang="ko-KR" sz="1400" err="1">
                <a:ea typeface="+mn-lt"/>
                <a:cs typeface="+mn-lt"/>
              </a:rPr>
              <a:t>해싱</a:t>
            </a:r>
            <a:r>
              <a:rPr lang="ko-KR" altLang="ko-KR" sz="1400">
                <a:ea typeface="+mn-lt"/>
                <a:cs typeface="+mn-lt"/>
              </a:rPr>
              <a:t> 기능도 구현</a:t>
            </a:r>
            <a:r>
              <a:rPr lang="en-US" altLang="ko-KR" sz="140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현재 </a:t>
            </a:r>
            <a:r>
              <a:rPr lang="en-US" altLang="ko-KR" sz="1400">
                <a:ea typeface="+mn-lt"/>
                <a:cs typeface="+mn-lt"/>
              </a:rPr>
              <a:t>NIST</a:t>
            </a:r>
            <a:r>
              <a:rPr lang="ko-KR" altLang="ko-KR" sz="1400">
                <a:ea typeface="+mn-lt"/>
                <a:cs typeface="+mn-lt"/>
              </a:rPr>
              <a:t> 표준과 비교하여 제한된 </a:t>
            </a:r>
            <a:r>
              <a:rPr lang="ko-KR" altLang="en-US" sz="1400">
                <a:ea typeface="+mn-lt"/>
                <a:cs typeface="+mn-lt"/>
              </a:rPr>
              <a:t>환경</a:t>
            </a:r>
            <a:r>
              <a:rPr lang="ko-KR" altLang="ko-KR" sz="1400">
                <a:ea typeface="+mn-lt"/>
                <a:cs typeface="+mn-lt"/>
              </a:rPr>
              <a:t>에서 훨씬 더 나은 성능을 발</a:t>
            </a:r>
            <a:r>
              <a:rPr lang="ko-KR" altLang="en-US" sz="1400">
                <a:ea typeface="+mn-lt"/>
                <a:cs typeface="+mn-lt"/>
              </a:rPr>
              <a:t>휘 할 것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단문 메시지 </a:t>
            </a:r>
            <a:r>
              <a:rPr lang="en-US" altLang="ko-KR" sz="1400">
                <a:ea typeface="+mn-lt"/>
                <a:cs typeface="+mn-lt"/>
              </a:rPr>
              <a:t>(</a:t>
            </a:r>
            <a:r>
              <a:rPr lang="ko-KR" altLang="ko-KR" sz="1400">
                <a:ea typeface="+mn-lt"/>
                <a:cs typeface="+mn-lt"/>
              </a:rPr>
              <a:t>예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altLang="ko-KR" sz="1400">
                <a:ea typeface="+mn-lt"/>
                <a:cs typeface="+mn-lt"/>
              </a:rPr>
              <a:t>: 8 바이트)에 효율적으로 최적화</a:t>
            </a:r>
            <a:r>
              <a:rPr lang="en-US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할 것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RAM 및 ROM 사용량이 적은 소형 하드웨어 구현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altLang="ko-KR" sz="1400">
                <a:ea typeface="+mn-lt"/>
                <a:cs typeface="+mn-lt"/>
              </a:rPr>
              <a:t>및 임베디드 소프트웨어 구현이 </a:t>
            </a:r>
            <a:r>
              <a:rPr lang="ko-KR" altLang="en-US" sz="1400">
                <a:ea typeface="+mn-lt"/>
                <a:cs typeface="+mn-lt"/>
              </a:rPr>
              <a:t>가능해야 할 것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ASIC 및 </a:t>
            </a:r>
            <a:r>
              <a:rPr lang="ko-KR" altLang="ko-KR" sz="1400" err="1">
                <a:ea typeface="+mn-lt"/>
                <a:cs typeface="+mn-lt"/>
              </a:rPr>
              <a:t>FPGA의</a:t>
            </a:r>
            <a:r>
              <a:rPr lang="ko-KR" altLang="ko-KR" sz="1400">
                <a:ea typeface="+mn-lt"/>
                <a:cs typeface="+mn-lt"/>
              </a:rPr>
              <a:t> 성능은 광범위한 표준 </a:t>
            </a:r>
            <a:r>
              <a:rPr lang="ko-KR" altLang="en-US" sz="1400">
                <a:ea typeface="+mn-lt"/>
                <a:cs typeface="+mn-lt"/>
              </a:rPr>
              <a:t>셀</a:t>
            </a:r>
            <a:r>
              <a:rPr lang="ko-KR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라이브러리를</a:t>
            </a:r>
            <a:r>
              <a:rPr lang="ko-KR" altLang="ko-KR" sz="1400">
                <a:ea typeface="+mn-lt"/>
                <a:cs typeface="+mn-lt"/>
              </a:rPr>
              <a:t> 고려해야</a:t>
            </a:r>
            <a:r>
              <a:rPr lang="ko-KR" altLang="en-US" sz="1400">
                <a:ea typeface="+mn-lt"/>
                <a:cs typeface="+mn-lt"/>
              </a:rPr>
              <a:t>함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다양한 구현 전략 </a:t>
            </a:r>
            <a:r>
              <a:rPr lang="en-US" altLang="ko-KR" sz="1400">
                <a:ea typeface="+mn-lt"/>
                <a:cs typeface="+mn-lt"/>
              </a:rPr>
              <a:t>(</a:t>
            </a:r>
            <a:r>
              <a:rPr lang="ko-KR" altLang="ko-KR" sz="1400" err="1">
                <a:ea typeface="+mn-lt"/>
                <a:cs typeface="+mn-lt"/>
              </a:rPr>
              <a:t>저에너지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ko-KR" sz="1400">
                <a:ea typeface="+mn-lt"/>
                <a:cs typeface="+mn-lt"/>
              </a:rPr>
              <a:t> 저전력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ko-KR" sz="1400">
                <a:ea typeface="+mn-lt"/>
                <a:cs typeface="+mn-lt"/>
              </a:rPr>
              <a:t> </a:t>
            </a:r>
            <a:r>
              <a:rPr lang="ko-KR" altLang="en-US" sz="1400">
                <a:ea typeface="+mn-lt"/>
                <a:cs typeface="+mn-lt"/>
              </a:rPr>
              <a:t>낮은 대기 시간</a:t>
            </a:r>
            <a:r>
              <a:rPr lang="en-US" altLang="ko-KR" sz="1400">
                <a:ea typeface="+mn-lt"/>
                <a:cs typeface="+mn-lt"/>
              </a:rPr>
              <a:t>)</a:t>
            </a:r>
            <a:r>
              <a:rPr lang="ko-KR" altLang="ko-KR" sz="1400">
                <a:ea typeface="+mn-lt"/>
                <a:cs typeface="+mn-lt"/>
              </a:rPr>
              <a:t>을 지원할 수 있도록 알고리즘이 유연해야</a:t>
            </a:r>
            <a:r>
              <a:rPr lang="ko-KR" altLang="en-US" sz="1400">
                <a:ea typeface="+mn-lt"/>
                <a:cs typeface="+mn-lt"/>
              </a:rPr>
              <a:t> 할 것 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ko-KR" altLang="ko-KR" sz="1400">
                <a:ea typeface="+mn-lt"/>
                <a:cs typeface="+mn-lt"/>
              </a:rPr>
              <a:t>8 비트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ko-KR" sz="1400">
                <a:ea typeface="+mn-lt"/>
                <a:cs typeface="+mn-lt"/>
              </a:rPr>
              <a:t> </a:t>
            </a:r>
            <a:r>
              <a:rPr lang="en-US" altLang="ko-KR" sz="1400">
                <a:ea typeface="+mn-lt"/>
                <a:cs typeface="+mn-lt"/>
              </a:rPr>
              <a:t>16</a:t>
            </a:r>
            <a:r>
              <a:rPr lang="ko-KR" altLang="en-US" sz="1400">
                <a:ea typeface="+mn-lt"/>
                <a:cs typeface="+mn-lt"/>
              </a:rPr>
              <a:t> 비트 </a:t>
            </a:r>
            <a:r>
              <a:rPr lang="ko-KR" altLang="ko-KR" sz="1400">
                <a:ea typeface="+mn-lt"/>
                <a:cs typeface="+mn-lt"/>
              </a:rPr>
              <a:t>및 32 비트 </a:t>
            </a:r>
            <a:r>
              <a:rPr lang="ko-KR" altLang="en-US" sz="1400">
                <a:ea typeface="+mn-lt"/>
                <a:cs typeface="+mn-lt"/>
              </a:rPr>
              <a:t>마이크로</a:t>
            </a:r>
            <a:r>
              <a:rPr lang="ko-KR" altLang="ko-KR" sz="1400">
                <a:ea typeface="+mn-lt"/>
                <a:cs typeface="+mn-lt"/>
              </a:rPr>
              <a:t> 컨트롤러 아키텍처를 고려해야</a:t>
            </a:r>
            <a:r>
              <a:rPr lang="ko-KR" altLang="en-US" sz="1400">
                <a:ea typeface="+mn-lt"/>
                <a:cs typeface="+mn-lt"/>
              </a:rPr>
              <a:t>함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400">
                <a:ea typeface="+mn-lt"/>
                <a:cs typeface="+mn-lt"/>
              </a:rPr>
              <a:t>AEAD</a:t>
            </a:r>
            <a:r>
              <a:rPr lang="ko-KR" altLang="ko-KR" sz="1400">
                <a:ea typeface="+mn-lt"/>
                <a:cs typeface="+mn-lt"/>
              </a:rPr>
              <a:t> 알고리즘 및 선택적 해시 함수 알고리즘의 구현은 타이밍 공격</a:t>
            </a:r>
            <a:r>
              <a:rPr lang="en-US" altLang="ko-KR" sz="1400">
                <a:ea typeface="+mn-lt"/>
                <a:cs typeface="+mn-lt"/>
              </a:rPr>
              <a:t>,</a:t>
            </a:r>
            <a:r>
              <a:rPr lang="ko-KR" altLang="ko-KR" sz="1400">
                <a:ea typeface="+mn-lt"/>
                <a:cs typeface="+mn-lt"/>
              </a:rPr>
              <a:t> SPA / DPA 및 SEMA / </a:t>
            </a:r>
            <a:r>
              <a:rPr lang="ko-KR" altLang="ko-KR" sz="1400" err="1">
                <a:ea typeface="+mn-lt"/>
                <a:cs typeface="+mn-lt"/>
              </a:rPr>
              <a:t>DEMA를</a:t>
            </a:r>
            <a:r>
              <a:rPr lang="ko-KR" altLang="ko-KR" sz="1400">
                <a:ea typeface="+mn-lt"/>
                <a:cs typeface="+mn-lt"/>
              </a:rPr>
              <a:t> 포함한 다양한 </a:t>
            </a:r>
            <a:r>
              <a:rPr lang="ko-KR" altLang="ko-KR" sz="1400">
                <a:solidFill>
                  <a:srgbClr val="FF0000"/>
                </a:solidFill>
                <a:ea typeface="+mn-lt"/>
                <a:cs typeface="+mn-lt"/>
              </a:rPr>
              <a:t>사이드 채널 공격에 대한 대책</a:t>
            </a:r>
            <a:r>
              <a:rPr lang="ko-KR" altLang="ko-KR" sz="1400">
                <a:ea typeface="+mn-lt"/>
                <a:cs typeface="+mn-lt"/>
              </a:rPr>
              <a:t>에 적</a:t>
            </a:r>
            <a:r>
              <a:rPr lang="ko-KR" altLang="en-US" sz="1400">
                <a:ea typeface="+mn-lt"/>
                <a:cs typeface="+mn-lt"/>
              </a:rPr>
              <a:t>합해야 함</a:t>
            </a:r>
            <a:r>
              <a:rPr lang="ko-KR" altLang="ko-KR" sz="1400">
                <a:ea typeface="+mn-lt"/>
                <a:cs typeface="+mn-lt"/>
              </a:rPr>
              <a:t> </a:t>
            </a:r>
            <a:endParaRPr lang="en-US" altLang="ko-KR" sz="14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ko-KR" altLang="ko-KR" sz="1400"/>
          </a:p>
        </p:txBody>
      </p:sp>
      <p:pic>
        <p:nvPicPr>
          <p:cNvPr id="4" name="그림 4" descr="스크린샷이(가) 표시된 사진&#10;&#10;매우 높은 신뢰도로 생성된 설명">
            <a:hlinkClick r:id="rId2"/>
            <a:extLst>
              <a:ext uri="{FF2B5EF4-FFF2-40B4-BE49-F238E27FC236}">
                <a16:creationId xmlns:a16="http://schemas.microsoft.com/office/drawing/2014/main" id="{62C0AFF0-4F13-4AC7-9972-1A2DE315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89" y="1460174"/>
            <a:ext cx="4641011" cy="30782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02EAC-5785-4271-9616-643E0D255879}"/>
              </a:ext>
            </a:extLst>
          </p:cNvPr>
          <p:cNvSpPr txBox="1"/>
          <p:nvPr/>
        </p:nvSpPr>
        <p:spPr>
          <a:xfrm>
            <a:off x="7511753" y="4666004"/>
            <a:ext cx="4033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cs typeface="Arial"/>
              </a:rPr>
              <a:t>제출된 </a:t>
            </a:r>
            <a:r>
              <a:rPr lang="en-US" altLang="ko-KR">
                <a:cs typeface="Arial"/>
              </a:rPr>
              <a:t>57</a:t>
            </a:r>
            <a:r>
              <a:rPr lang="ko-KR" altLang="en-US">
                <a:cs typeface="Arial"/>
              </a:rPr>
              <a:t>개</a:t>
            </a:r>
            <a:endParaRPr lang="en-US" altLang="ko-KR">
              <a:cs typeface="Arial"/>
            </a:endParaRPr>
          </a:p>
          <a:p>
            <a:r>
              <a:rPr lang="ko-KR" altLang="en-US">
                <a:cs typeface="Arial"/>
              </a:rPr>
              <a:t>Round1 5</a:t>
            </a:r>
            <a:r>
              <a:rPr lang="en-US" altLang="ko-KR">
                <a:cs typeface="Arial"/>
              </a:rPr>
              <a:t>6</a:t>
            </a:r>
            <a:r>
              <a:rPr lang="ko-KR" altLang="en-US">
                <a:cs typeface="Arial"/>
              </a:rPr>
              <a:t>개</a:t>
            </a:r>
            <a:endParaRPr lang="en-US" altLang="ko-KR">
              <a:cs typeface="Arial"/>
            </a:endParaRPr>
          </a:p>
          <a:p>
            <a:r>
              <a:rPr lang="ko-KR" altLang="en-US" err="1">
                <a:cs typeface="Arial"/>
              </a:rPr>
              <a:t>Round</a:t>
            </a:r>
            <a:r>
              <a:rPr lang="ko-KR" altLang="en-US">
                <a:cs typeface="Arial"/>
              </a:rPr>
              <a:t> 2 32개 </a:t>
            </a:r>
            <a:r>
              <a:rPr lang="en-US" altLang="ko-KR">
                <a:cs typeface="Arial"/>
              </a:rPr>
              <a:t>(</a:t>
            </a:r>
            <a:r>
              <a:rPr lang="ko-KR" altLang="en-US">
                <a:cs typeface="Arial"/>
              </a:rPr>
              <a:t>현재</a:t>
            </a:r>
            <a:r>
              <a:rPr lang="en-US" altLang="ko-KR">
                <a:cs typeface="Arial"/>
              </a:rPr>
              <a:t>)</a:t>
            </a:r>
          </a:p>
          <a:p>
            <a:r>
              <a:rPr lang="en-US" altLang="ko-KR">
                <a:cs typeface="Arial"/>
              </a:rPr>
              <a:t>(</a:t>
            </a:r>
            <a:r>
              <a:rPr lang="en-US" altLang="ko-KR"/>
              <a:t>2019 </a:t>
            </a:r>
            <a:r>
              <a:rPr lang="ko-KR" altLang="en-US"/>
              <a:t>년 </a:t>
            </a:r>
            <a:r>
              <a:rPr lang="en-US" altLang="ko-KR"/>
              <a:t>8 </a:t>
            </a:r>
            <a:r>
              <a:rPr lang="ko-KR" altLang="en-US"/>
              <a:t>월</a:t>
            </a:r>
            <a:r>
              <a:rPr lang="ko-KR" altLang="en-US">
                <a:cs typeface="Arial"/>
              </a:rPr>
              <a:t> 발표</a:t>
            </a:r>
            <a:r>
              <a:rPr lang="en-US" altLang="ko-KR">
                <a:cs typeface="Arial"/>
              </a:rPr>
              <a:t>) </a:t>
            </a:r>
          </a:p>
          <a:p>
            <a:r>
              <a:rPr lang="en-US" altLang="ko-KR">
                <a:cs typeface="Arial"/>
              </a:rPr>
              <a:t>12</a:t>
            </a:r>
            <a:r>
              <a:rPr lang="ko-KR" altLang="en-US">
                <a:cs typeface="Arial"/>
              </a:rPr>
              <a:t> 개월동안 지속될 것으로 예상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6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+mj-lt"/>
                <a:cs typeface="+mj-lt"/>
              </a:rPr>
              <a:t>  </a:t>
            </a:r>
            <a:r>
              <a:rPr lang="ko-KR" altLang="ko-KR">
                <a:ea typeface="+mj-lt"/>
                <a:cs typeface="+mj-lt"/>
              </a:rPr>
              <a:t>AEAD</a:t>
            </a:r>
            <a:r>
              <a:rPr lang="en-US" altLang="ko-KR" sz="2400">
                <a:ea typeface="+mj-lt"/>
                <a:cs typeface="+mj-lt"/>
              </a:rPr>
              <a:t>(Authenticated Encryption with Associated Data)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400">
                <a:ea typeface="+mn-lt"/>
                <a:cs typeface="+mn-lt"/>
              </a:rPr>
              <a:t>AEAD</a:t>
            </a:r>
            <a:r>
              <a:rPr lang="ko-KR" altLang="en-US" sz="2400">
                <a:ea typeface="+mn-lt"/>
                <a:cs typeface="+mn-lt"/>
              </a:rPr>
              <a:t>기능을 사용하여 인증 된 암호화를 구현이 조건</a:t>
            </a:r>
            <a:endParaRPr lang="en-US" altLang="ko-KR" sz="2400">
              <a:ea typeface="+mn-lt"/>
              <a:cs typeface="+mn-lt"/>
            </a:endParaRPr>
          </a:p>
          <a:p>
            <a:r>
              <a:rPr lang="en-US" altLang="ko-KR" sz="2400">
                <a:cs typeface="Arial"/>
              </a:rPr>
              <a:t>AEAD</a:t>
            </a:r>
            <a:r>
              <a:rPr lang="ko-KR" altLang="en-US" sz="2400">
                <a:cs typeface="Arial"/>
              </a:rPr>
              <a:t>는 연관 데이터</a:t>
            </a:r>
            <a:r>
              <a:rPr lang="en-US" altLang="ko-KR" sz="2400">
                <a:cs typeface="Arial"/>
              </a:rPr>
              <a:t>(Associated </a:t>
            </a:r>
            <a:r>
              <a:rPr lang="en-US" altLang="ko-KR" sz="2400" err="1">
                <a:cs typeface="Arial"/>
              </a:rPr>
              <a:t>Data,AD</a:t>
            </a:r>
            <a:r>
              <a:rPr lang="en-US" altLang="ko-KR" sz="2400">
                <a:cs typeface="Arial"/>
              </a:rPr>
              <a:t>)</a:t>
            </a:r>
            <a:r>
              <a:rPr lang="ko-KR" altLang="en-US" sz="2400">
                <a:cs typeface="Arial"/>
              </a:rPr>
              <a:t>를 암호문 및 표시될 컨텍스트에 결합</a:t>
            </a:r>
            <a:endParaRPr lang="en-US" altLang="ko-KR" sz="2400">
              <a:cs typeface="Arial"/>
            </a:endParaRPr>
          </a:p>
          <a:p>
            <a:r>
              <a:rPr lang="ko-KR" altLang="en-US" sz="2400">
                <a:ea typeface="+mn-lt"/>
                <a:cs typeface="+mn-lt"/>
              </a:rPr>
              <a:t>기밀성</a:t>
            </a:r>
            <a:r>
              <a:rPr lang="en-US" altLang="ko-KR" sz="2400">
                <a:ea typeface="+mn-lt"/>
                <a:cs typeface="+mn-lt"/>
              </a:rPr>
              <a:t>(confident), </a:t>
            </a:r>
            <a:r>
              <a:rPr lang="ko-KR" altLang="en-US" sz="2400">
                <a:ea typeface="+mn-lt"/>
                <a:cs typeface="+mn-lt"/>
              </a:rPr>
              <a:t>무결성</a:t>
            </a:r>
            <a:r>
              <a:rPr lang="en-US" altLang="ko-KR" sz="2400">
                <a:ea typeface="+mn-lt"/>
                <a:cs typeface="+mn-lt"/>
              </a:rPr>
              <a:t>(integrity)</a:t>
            </a:r>
            <a:r>
              <a:rPr lang="ko-KR" altLang="en-US" sz="2400">
                <a:ea typeface="+mn-lt"/>
                <a:cs typeface="+mn-lt"/>
              </a:rPr>
              <a:t>및 </a:t>
            </a:r>
            <a:r>
              <a:rPr lang="ko-KR" altLang="en-US" sz="2400" err="1">
                <a:ea typeface="+mn-lt"/>
                <a:cs typeface="+mn-lt"/>
              </a:rPr>
              <a:t>진위성</a:t>
            </a:r>
            <a:r>
              <a:rPr lang="en-US" altLang="ko-KR" sz="2400">
                <a:ea typeface="+mn-lt"/>
                <a:cs typeface="+mn-lt"/>
              </a:rPr>
              <a:t>(authenticity)</a:t>
            </a:r>
            <a:r>
              <a:rPr lang="ko-KR" altLang="en-US" sz="2400">
                <a:ea typeface="+mn-lt"/>
                <a:cs typeface="+mn-lt"/>
              </a:rPr>
              <a:t>을 보장</a:t>
            </a:r>
            <a:endParaRPr lang="en-US" altLang="ko-KR" sz="2400">
              <a:ea typeface="+mn-lt"/>
              <a:cs typeface="+mn-lt"/>
            </a:endParaRPr>
          </a:p>
          <a:p>
            <a:pPr marL="0" indent="0">
              <a:buNone/>
            </a:pPr>
            <a:endParaRPr lang="ko-KR" sz="2400">
              <a:cs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7ED730-9730-441A-B94F-E1B24AA9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60" y="2487895"/>
            <a:ext cx="10098280" cy="37224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47AF0E-8CFD-450E-BD8D-2EF5CDAC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76" y="2860090"/>
            <a:ext cx="4437698" cy="56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ACE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5902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/>
              <a:t>Bitwise XOR </a:t>
            </a:r>
            <a:r>
              <a:rPr lang="ko-KR" altLang="en-US" sz="1800"/>
              <a:t>및 </a:t>
            </a:r>
            <a:r>
              <a:rPr lang="en-US" altLang="ko-KR" sz="1800"/>
              <a:t>AND, </a:t>
            </a:r>
            <a:r>
              <a:rPr lang="ko-KR" altLang="en-US" sz="1800"/>
              <a:t>왼쪽 순환 이동 및 </a:t>
            </a:r>
            <a:r>
              <a:rPr lang="en-US" altLang="ko-KR" sz="1800"/>
              <a:t>64</a:t>
            </a:r>
            <a:r>
              <a:rPr lang="ko-KR" altLang="en-US" sz="1800"/>
              <a:t>비트 워드 </a:t>
            </a:r>
            <a:r>
              <a:rPr lang="ko-KR" altLang="en-US" sz="1800" err="1"/>
              <a:t>셔플</a:t>
            </a:r>
            <a:endParaRPr lang="en-US" altLang="ko-KR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ea typeface="+mn-lt"/>
                <a:cs typeface="+mn-lt"/>
              </a:rPr>
              <a:t>비선형 레이어</a:t>
            </a:r>
            <a:r>
              <a:rPr lang="en-US" altLang="ko-KR" sz="1800">
                <a:ea typeface="+mn-lt"/>
                <a:cs typeface="+mn-lt"/>
              </a:rPr>
              <a:t> : 64 </a:t>
            </a:r>
            <a:r>
              <a:rPr lang="ko-KR" altLang="en-US" sz="1800">
                <a:ea typeface="+mn-lt"/>
                <a:cs typeface="+mn-lt"/>
              </a:rPr>
              <a:t>비트의 블록 크기의 키가 없는 라운드 축소 </a:t>
            </a:r>
            <a:r>
              <a:rPr lang="en-US" altLang="ko-KR" sz="1800" err="1">
                <a:ea typeface="+mn-lt"/>
                <a:cs typeface="+mn-lt"/>
              </a:rPr>
              <a:t>Simeck</a:t>
            </a:r>
            <a:r>
              <a:rPr lang="en-US" altLang="ko-KR" sz="1800">
                <a:ea typeface="+mn-lt"/>
                <a:cs typeface="+mn-lt"/>
              </a:rPr>
              <a:t> </a:t>
            </a:r>
            <a:r>
              <a:rPr lang="ko-KR" altLang="en-US" sz="1800">
                <a:ea typeface="+mn-lt"/>
                <a:cs typeface="+mn-lt"/>
              </a:rPr>
              <a:t>블록 암호 사용</a:t>
            </a:r>
            <a:br>
              <a:rPr lang="en-US" altLang="ko-KR" sz="1800">
                <a:ea typeface="+mn-lt"/>
                <a:cs typeface="+mn-lt"/>
              </a:rPr>
            </a:br>
            <a:r>
              <a:rPr lang="ko-KR" altLang="en-US" sz="1800">
                <a:ea typeface="+mn-lt"/>
                <a:cs typeface="+mn-lt"/>
              </a:rPr>
              <a:t>우수한 암호화 속성과 낮은 하드웨어 비용</a:t>
            </a:r>
            <a:endParaRPr lang="en-US" altLang="ko-KR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ea typeface="+mn-lt"/>
                <a:cs typeface="+mn-lt"/>
              </a:rPr>
              <a:t>선형 레이어</a:t>
            </a:r>
            <a:r>
              <a:rPr lang="en-US" altLang="ko-KR" sz="1800">
                <a:ea typeface="+mn-lt"/>
                <a:cs typeface="+mn-lt"/>
              </a:rPr>
              <a:t> : 5 </a:t>
            </a:r>
            <a:r>
              <a:rPr lang="ko-KR" altLang="en-US" sz="1800">
                <a:ea typeface="+mn-lt"/>
                <a:cs typeface="+mn-lt"/>
              </a:rPr>
              <a:t>개의 </a:t>
            </a:r>
            <a:r>
              <a:rPr lang="en-US" altLang="ko-KR" sz="1800">
                <a:ea typeface="+mn-lt"/>
                <a:cs typeface="+mn-lt"/>
              </a:rPr>
              <a:t>64 </a:t>
            </a:r>
            <a:r>
              <a:rPr lang="ko-KR" altLang="en-US" sz="1800">
                <a:ea typeface="+mn-lt"/>
                <a:cs typeface="+mn-lt"/>
              </a:rPr>
              <a:t>비트 단어가 </a:t>
            </a:r>
            <a:r>
              <a:rPr lang="en-US" altLang="ko-KR" sz="1800">
                <a:ea typeface="+mn-lt"/>
                <a:cs typeface="+mn-lt"/>
              </a:rPr>
              <a:t>(3,2,0,4,1) </a:t>
            </a:r>
            <a:r>
              <a:rPr lang="ko-KR" altLang="en-US" sz="1800">
                <a:ea typeface="+mn-lt"/>
                <a:cs typeface="+mn-lt"/>
              </a:rPr>
              <a:t>순서로 표시</a:t>
            </a:r>
            <a:br>
              <a:rPr lang="en-US" altLang="ko-KR" sz="1800">
                <a:ea typeface="+mn-lt"/>
                <a:cs typeface="+mn-lt"/>
              </a:rPr>
            </a:br>
            <a:r>
              <a:rPr lang="ko-KR" altLang="en-US" sz="1800">
                <a:ea typeface="+mn-lt"/>
                <a:cs typeface="+mn-lt"/>
              </a:rPr>
              <a:t>이는 다양한 암호화 및 선형 암호화 분석에 대해 우수한 저항을 제공</a:t>
            </a:r>
            <a:endParaRPr lang="en-US" altLang="ko-KR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>
                <a:ea typeface="+mn-lt"/>
                <a:cs typeface="+mn-lt"/>
              </a:rPr>
              <a:t>• </a:t>
            </a:r>
            <a:r>
              <a:rPr lang="ko-KR" altLang="en-US" sz="1800">
                <a:ea typeface="+mn-lt"/>
                <a:cs typeface="+mn-lt"/>
              </a:rPr>
              <a:t>일체형 </a:t>
            </a:r>
            <a:r>
              <a:rPr lang="ko-KR" altLang="en-US" sz="1800" err="1">
                <a:ea typeface="+mn-lt"/>
                <a:cs typeface="+mn-lt"/>
              </a:rPr>
              <a:t>프리미티브</a:t>
            </a:r>
            <a:r>
              <a:rPr lang="en-US" altLang="ko-KR" sz="1800">
                <a:ea typeface="+mn-lt"/>
                <a:cs typeface="+mn-lt"/>
              </a:rPr>
              <a:t>, </a:t>
            </a:r>
            <a:r>
              <a:rPr lang="ko-KR" altLang="en-US" sz="1800">
                <a:ea typeface="+mn-lt"/>
                <a:cs typeface="+mn-lt"/>
              </a:rPr>
              <a:t>동일한 하드웨어 회로를 사용하여 </a:t>
            </a:r>
            <a:r>
              <a:rPr lang="en-US" altLang="ko-KR" sz="1800">
                <a:ea typeface="+mn-lt"/>
                <a:cs typeface="+mn-lt"/>
              </a:rPr>
              <a:t>AEAD </a:t>
            </a:r>
            <a:r>
              <a:rPr lang="ko-KR" altLang="en-US" sz="1800">
                <a:ea typeface="+mn-lt"/>
                <a:cs typeface="+mn-lt"/>
              </a:rPr>
              <a:t>및 </a:t>
            </a:r>
            <a:r>
              <a:rPr lang="ko-KR" altLang="en-US" sz="1800" err="1">
                <a:ea typeface="+mn-lt"/>
                <a:cs typeface="+mn-lt"/>
              </a:rPr>
              <a:t>해싱</a:t>
            </a:r>
            <a:r>
              <a:rPr lang="ko-KR" altLang="en-US" sz="1800">
                <a:ea typeface="+mn-lt"/>
                <a:cs typeface="+mn-lt"/>
              </a:rPr>
              <a:t> 기능을 모두 제공</a:t>
            </a:r>
          </a:p>
          <a:p>
            <a:pPr>
              <a:lnSpc>
                <a:spcPct val="150000"/>
              </a:lnSpc>
            </a:pPr>
            <a:r>
              <a:rPr lang="ko-KR" altLang="en-US" sz="1800">
                <a:ea typeface="+mn-lt"/>
                <a:cs typeface="+mn-lt"/>
              </a:rPr>
              <a:t>통합 스폰지 이중 모드 사용</a:t>
            </a:r>
            <a:r>
              <a:rPr lang="en-US" altLang="ko-KR" sz="1800">
                <a:ea typeface="+mn-lt"/>
                <a:cs typeface="+mn-lt"/>
              </a:rPr>
              <a:t>, 128 </a:t>
            </a:r>
            <a:r>
              <a:rPr lang="ko-KR" altLang="en-US" sz="1800">
                <a:ea typeface="+mn-lt"/>
                <a:cs typeface="+mn-lt"/>
              </a:rPr>
              <a:t>비트 보안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ACE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F9F7A0-2031-4D9A-A9B1-7484432C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60" y="1916152"/>
            <a:ext cx="4881565" cy="5635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78192D-183B-492A-996D-D542A5AEF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723" y="2381512"/>
            <a:ext cx="4881564" cy="5946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3410A4-4827-4EAD-9633-63189859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65" y="2874570"/>
            <a:ext cx="3374981" cy="556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11DD15-E52E-4F7B-B8DB-8F6277077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881" y="3620181"/>
            <a:ext cx="8029575" cy="1628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AD69F2A-4B4E-4091-B0B8-B48EA3104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606" y="1247774"/>
            <a:ext cx="3617733" cy="7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8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ACE</a:t>
            </a:r>
            <a:r>
              <a:rPr lang="en-US" altLang="ko-KR">
                <a:cs typeface="Arial"/>
              </a:rPr>
              <a:t>-AEAD</a:t>
            </a:r>
            <a:endParaRPr lang="ko-KR" altLang="en-US">
              <a:ea typeface="+mj-lt"/>
              <a:cs typeface="+mj-lt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B494E2-C565-47C8-B957-7FF909D5BE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71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err="1"/>
              <a:t>Initialization</a:t>
            </a:r>
            <a:r>
              <a:rPr lang="ko-KR" altLang="en-US" sz="1600"/>
              <a:t> </a:t>
            </a:r>
            <a:r>
              <a:rPr lang="en-US" altLang="ko-KR" sz="1600"/>
              <a:t>: </a:t>
            </a:r>
            <a:r>
              <a:rPr lang="ko-KR" altLang="en-US" sz="1600"/>
              <a:t>초기화 단계는 암호화 키와 </a:t>
            </a:r>
            <a:r>
              <a:rPr lang="en-US" altLang="ko-KR" sz="1600"/>
              <a:t>IV</a:t>
            </a:r>
            <a:r>
              <a:rPr lang="ko-KR" altLang="en-US" sz="1600"/>
              <a:t>를 입력</a:t>
            </a:r>
            <a:r>
              <a:rPr lang="en-US" altLang="ko-KR" sz="1600"/>
              <a:t>. </a:t>
            </a:r>
            <a:r>
              <a:rPr lang="ko-KR" altLang="en-US" sz="1600"/>
              <a:t>먼저 전체 상태가 </a:t>
            </a:r>
            <a:r>
              <a:rPr lang="en-US" altLang="ko-KR" sz="1600"/>
              <a:t>0</a:t>
            </a:r>
            <a:r>
              <a:rPr lang="ko-KR" altLang="en-US" sz="1600"/>
              <a:t>으로 초기화</a:t>
            </a:r>
          </a:p>
          <a:p>
            <a:r>
              <a:rPr lang="ko-KR" altLang="en-US" sz="1600" err="1"/>
              <a:t>Additional</a:t>
            </a:r>
            <a:r>
              <a:rPr lang="ko-KR" altLang="en-US" sz="1600"/>
              <a:t> Data Processing </a:t>
            </a:r>
            <a:r>
              <a:rPr lang="en-US" altLang="ko-KR" sz="1600"/>
              <a:t>: </a:t>
            </a:r>
            <a:r>
              <a:rPr lang="ko-KR" altLang="en-US" sz="1600"/>
              <a:t>초기화 단계 후 관련 데이터 상태를 업데이트 </a:t>
            </a:r>
          </a:p>
          <a:p>
            <a:r>
              <a:rPr lang="ko-KR" altLang="en-US" sz="1600" err="1"/>
              <a:t>Encryption</a:t>
            </a:r>
            <a:r>
              <a:rPr lang="ko-KR" altLang="en-US" sz="1600"/>
              <a:t> </a:t>
            </a:r>
            <a:r>
              <a:rPr lang="en-US" altLang="ko-KR" sz="1600"/>
              <a:t>:</a:t>
            </a:r>
            <a:r>
              <a:rPr lang="ko-KR" altLang="en-US" sz="1600"/>
              <a:t> 암호화</a:t>
            </a:r>
            <a:endParaRPr lang="en-US" altLang="ko-KR" sz="1600"/>
          </a:p>
          <a:p>
            <a:r>
              <a:rPr lang="en-US" altLang="ko-KR" sz="1600" err="1"/>
              <a:t>Decyption</a:t>
            </a:r>
            <a:r>
              <a:rPr lang="en-US" altLang="ko-KR" sz="1600"/>
              <a:t> : </a:t>
            </a:r>
            <a:r>
              <a:rPr lang="ko-KR" altLang="en-US" sz="1600"/>
              <a:t>복호화</a:t>
            </a:r>
          </a:p>
          <a:p>
            <a:r>
              <a:rPr lang="ko-KR" altLang="en-US" sz="1600" err="1"/>
              <a:t>Finalization</a:t>
            </a:r>
            <a:r>
              <a:rPr lang="ko-KR" altLang="en-US" sz="1600"/>
              <a:t> </a:t>
            </a:r>
            <a:r>
              <a:rPr lang="en-US" altLang="ko-KR" sz="1600"/>
              <a:t>: Tag </a:t>
            </a:r>
            <a:r>
              <a:rPr lang="ko-KR" altLang="en-US" sz="1600"/>
              <a:t>계산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55F3A8-2CF9-4AEC-8276-4BF18C4A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3061058"/>
            <a:ext cx="5484428" cy="2644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EADAC9-93B4-4BD4-9694-0D20414D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966" y="2920189"/>
            <a:ext cx="5129349" cy="34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2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ACE</a:t>
            </a:r>
            <a:r>
              <a:rPr lang="en-US" altLang="ko-KR">
                <a:cs typeface="Arial"/>
              </a:rPr>
              <a:t>-AEAD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7396B-7598-4D3E-A301-6A6541CF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47" y="977931"/>
            <a:ext cx="9631679" cy="28290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BA5BE50-690C-4259-A6A3-74A928225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445" y="3683953"/>
            <a:ext cx="10067109" cy="261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71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cs typeface="Arial"/>
              </a:rPr>
              <a:t>  ACE</a:t>
            </a:r>
            <a:r>
              <a:rPr lang="en-US" altLang="ko-KR">
                <a:cs typeface="Arial"/>
              </a:rPr>
              <a:t>-AEAD</a:t>
            </a:r>
            <a:r>
              <a:rPr lang="ko-KR" altLang="en-US">
                <a:cs typeface="Arial"/>
              </a:rPr>
              <a:t> </a:t>
            </a:r>
            <a:r>
              <a:rPr lang="ko-KR" altLang="en-US" err="1">
                <a:cs typeface="Arial"/>
              </a:rPr>
              <a:t>부채널</a:t>
            </a:r>
            <a:r>
              <a:rPr lang="ko-KR" altLang="en-US">
                <a:cs typeface="Arial"/>
              </a:rPr>
              <a:t> 대응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400">
                <a:ea typeface="+mn-lt"/>
                <a:cs typeface="+mn-lt"/>
              </a:rPr>
              <a:t>캐시 타이밍 공격에 대한 내성을 제공하고 </a:t>
            </a:r>
            <a:endParaRPr lang="en-US" altLang="ko-KR" sz="2400">
              <a:ea typeface="+mn-lt"/>
              <a:cs typeface="+mn-lt"/>
            </a:endParaRPr>
          </a:p>
          <a:p>
            <a:endParaRPr lang="en-US" altLang="ko-KR" sz="2400">
              <a:ea typeface="+mn-lt"/>
              <a:cs typeface="+mn-lt"/>
            </a:endParaRPr>
          </a:p>
          <a:p>
            <a:r>
              <a:rPr lang="ko-KR" altLang="en-US" sz="2400">
                <a:ea typeface="+mn-lt"/>
                <a:cs typeface="+mn-lt"/>
              </a:rPr>
              <a:t>여러 개의 독립적 인 </a:t>
            </a:r>
            <a:r>
              <a:rPr lang="ko-KR" sz="2400">
                <a:ea typeface="+mn-lt"/>
                <a:cs typeface="+mn-lt"/>
              </a:rPr>
              <a:t>ACE 인스턴스를 병렬로 실행할 </a:t>
            </a:r>
            <a:r>
              <a:rPr lang="ko-KR" sz="2400" err="1">
                <a:ea typeface="+mn-lt"/>
                <a:cs typeface="+mn-lt"/>
              </a:rPr>
              <a:t>수있는</a:t>
            </a:r>
            <a:r>
              <a:rPr lang="ko-KR" sz="2400">
                <a:ea typeface="+mn-lt"/>
                <a:cs typeface="+mn-lt"/>
              </a:rPr>
              <a:t> SIMD 명령 세트를 사용하여 비트 슬라이스 </a:t>
            </a:r>
            <a:r>
              <a:rPr lang="ko-KR" altLang="en-US" sz="2400">
                <a:ea typeface="+mn-lt"/>
                <a:cs typeface="+mn-lt"/>
              </a:rPr>
              <a:t>방식으로</a:t>
            </a:r>
            <a:r>
              <a:rPr lang="ko-KR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ACE</a:t>
            </a:r>
            <a:r>
              <a:rPr lang="ko-KR" altLang="en-US" sz="2400">
                <a:ea typeface="+mn-lt"/>
                <a:cs typeface="+mn-lt"/>
              </a:rPr>
              <a:t>를 </a:t>
            </a:r>
            <a:r>
              <a:rPr lang="ko-KR" sz="2400">
                <a:ea typeface="+mn-lt"/>
                <a:cs typeface="+mn-lt"/>
              </a:rPr>
              <a:t>구현</a:t>
            </a:r>
            <a:endParaRPr lang="en-US" altLang="ko-KR" sz="2400">
              <a:ea typeface="+mn-lt"/>
              <a:cs typeface="+mn-lt"/>
            </a:endParaRPr>
          </a:p>
          <a:p>
            <a:endParaRPr lang="en-US" altLang="ko-KR" sz="2400">
              <a:ea typeface="+mn-lt"/>
              <a:cs typeface="+mn-lt"/>
            </a:endParaRPr>
          </a:p>
          <a:p>
            <a:r>
              <a:rPr lang="ko-KR" sz="2400">
                <a:ea typeface="+mn-lt"/>
                <a:cs typeface="+mn-lt"/>
              </a:rPr>
              <a:t>SSE 및 </a:t>
            </a:r>
            <a:r>
              <a:rPr lang="en-US" altLang="ko-KR" sz="2400">
                <a:ea typeface="+mn-lt"/>
                <a:cs typeface="+mn-lt"/>
              </a:rPr>
              <a:t>AVX</a:t>
            </a:r>
            <a:r>
              <a:rPr lang="ko-KR" sz="2400">
                <a:ea typeface="+mn-lt"/>
                <a:cs typeface="+mn-lt"/>
              </a:rPr>
              <a:t> 명령어 세트가 각각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en-US" altLang="ko-KR" sz="2400">
                <a:ea typeface="+mn-lt"/>
                <a:cs typeface="+mn-lt"/>
              </a:rPr>
              <a:t>XMM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sz="2400">
                <a:ea typeface="+mn-lt"/>
                <a:cs typeface="+mn-lt"/>
              </a:rPr>
              <a:t>및 </a:t>
            </a:r>
            <a:r>
              <a:rPr lang="ko-KR" sz="2400" err="1">
                <a:ea typeface="+mn-lt"/>
                <a:cs typeface="+mn-lt"/>
              </a:rPr>
              <a:t>YMM</a:t>
            </a:r>
            <a:r>
              <a:rPr lang="ko-KR" altLang="en-US" sz="2400" err="1">
                <a:ea typeface="+mn-lt"/>
                <a:cs typeface="+mn-lt"/>
              </a:rPr>
              <a:t>이라고하는</a:t>
            </a:r>
            <a:r>
              <a:rPr lang="ko-KR" altLang="en-US" sz="2400">
                <a:ea typeface="+mn-lt"/>
                <a:cs typeface="+mn-lt"/>
              </a:rPr>
              <a:t> </a:t>
            </a:r>
            <a:r>
              <a:rPr lang="ko-KR" sz="2400">
                <a:ea typeface="+mn-lt"/>
                <a:cs typeface="+mn-lt"/>
              </a:rPr>
              <a:t>128 비트 및 256 비트 SIMD 레지스터를 지원하는 Intel 프로세서의 SSE 및 AVX 명령어 세트를 고려</a:t>
            </a:r>
            <a:endParaRPr lang="en-US" altLang="ko-KR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8485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CryptoCraft 테마</vt:lpstr>
      <vt:lpstr>제목 테마</vt:lpstr>
      <vt:lpstr>NIST 경량암호 후보 ACE에 대한 부채널 분석</vt:lpstr>
      <vt:lpstr> NIST Lightweight Cryptography</vt:lpstr>
      <vt:lpstr> NIST Lightweight Cryptography</vt:lpstr>
      <vt:lpstr>  AEAD(Authenticated Encryption with Associated Data)</vt:lpstr>
      <vt:lpstr> ACE</vt:lpstr>
      <vt:lpstr> ACE</vt:lpstr>
      <vt:lpstr> ACE-AEAD</vt:lpstr>
      <vt:lpstr> ACE-AEAD</vt:lpstr>
      <vt:lpstr>  ACE-AEAD 부채널 대응</vt:lpstr>
      <vt:lpstr> ACE 부채널 공격 </vt:lpstr>
      <vt:lpstr> ACE 부채널 공격 </vt:lpstr>
      <vt:lpstr> ACE 부채널 공격 </vt:lpstr>
      <vt:lpstr> ACE 부채널 공격 </vt:lpstr>
      <vt:lpstr> ACE 부채널 공격 </vt:lpstr>
      <vt:lpstr> ACE 부채널 공격 대응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revision>1</cp:revision>
  <dcterms:created xsi:type="dcterms:W3CDTF">2019-03-05T04:29:07Z</dcterms:created>
  <dcterms:modified xsi:type="dcterms:W3CDTF">2020-01-20T15:25:46Z</dcterms:modified>
</cp:coreProperties>
</file>