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20"/>
  </p:notesMasterIdLst>
  <p:sldIdLst>
    <p:sldId id="257" r:id="rId3"/>
    <p:sldId id="260" r:id="rId4"/>
    <p:sldId id="258" r:id="rId5"/>
    <p:sldId id="261" r:id="rId6"/>
    <p:sldId id="271" r:id="rId7"/>
    <p:sldId id="267" r:id="rId8"/>
    <p:sldId id="272" r:id="rId9"/>
    <p:sldId id="268" r:id="rId10"/>
    <p:sldId id="262" r:id="rId11"/>
    <p:sldId id="269" r:id="rId12"/>
    <p:sldId id="270" r:id="rId13"/>
    <p:sldId id="266" r:id="rId14"/>
    <p:sldId id="273" r:id="rId15"/>
    <p:sldId id="265" r:id="rId16"/>
    <p:sldId id="274" r:id="rId17"/>
    <p:sldId id="264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1D3DA-F7FF-AC47-A024-59D6A38F0BC8}" v="2" dt="2023-01-19T13:41:55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/>
    <p:restoredTop sz="71224"/>
  </p:normalViewPr>
  <p:slideViewPr>
    <p:cSldViewPr snapToObjects="1">
      <p:cViewPr varScale="1">
        <p:scale>
          <a:sx n="85" d="100"/>
          <a:sy n="85" d="100"/>
        </p:scale>
        <p:origin x="47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15AD3-8356-894A-80A0-902F591188BA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F69E2-6468-D54D-A774-642CA59951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78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69E2-6468-D54D-A774-642CA599516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90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diVGacvn2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dirty="0"/>
              <a:t>K-XMSS and K-SPHINCS+ : </a:t>
            </a:r>
            <a:br>
              <a:rPr kumimoji="1" lang="en-US" altLang="ko-Kore-KR" sz="4400" dirty="0"/>
            </a:br>
            <a:r>
              <a:rPr kumimoji="1" lang="en-US" altLang="ko-Kore-KR" sz="4400" dirty="0"/>
              <a:t>Hash based Signature with Korean </a:t>
            </a:r>
            <a:br>
              <a:rPr kumimoji="1" lang="en-US" altLang="ko-Kore-KR" sz="4400" dirty="0"/>
            </a:br>
            <a:r>
              <a:rPr kumimoji="1" lang="en-US" altLang="ko-Kore-KR" sz="4400" dirty="0"/>
              <a:t>Cryptography Algorithms</a:t>
            </a:r>
            <a:endParaRPr kumimoji="1" lang="ko-Kore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b="1" dirty="0" err="1">
                <a:solidFill>
                  <a:schemeClr val="accent1"/>
                </a:solidFill>
              </a:rPr>
              <a:t>Minjoo</a:t>
            </a:r>
            <a:r>
              <a:rPr kumimoji="1" lang="en-US" altLang="ko-Kore-KR" b="1" dirty="0">
                <a:solidFill>
                  <a:schemeClr val="accent1"/>
                </a:solidFill>
              </a:rPr>
              <a:t> Sim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Siwoo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Eum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Gyeongju</a:t>
            </a:r>
            <a:r>
              <a:rPr kumimoji="1" lang="en-US" altLang="ko-Kore-KR" dirty="0"/>
              <a:t> Song, </a:t>
            </a:r>
          </a:p>
          <a:p>
            <a:r>
              <a:rPr kumimoji="1" lang="en-US" altLang="ko-Kore-KR" dirty="0" err="1"/>
              <a:t>Yujin</a:t>
            </a:r>
            <a:r>
              <a:rPr kumimoji="1" lang="en-US" altLang="ko-Kore-KR" dirty="0"/>
              <a:t> Yang, </a:t>
            </a:r>
            <a:r>
              <a:rPr kumimoji="1" lang="en-US" altLang="ko-Kore-KR" dirty="0" err="1"/>
              <a:t>Wonwoong</a:t>
            </a:r>
            <a:r>
              <a:rPr kumimoji="1" lang="en-US" altLang="ko-Kore-KR" dirty="0"/>
              <a:t> Kim and </a:t>
            </a:r>
            <a:r>
              <a:rPr kumimoji="1" lang="en-US" altLang="ko-Kore-KR" b="1" dirty="0" err="1"/>
              <a:t>Hwajeong</a:t>
            </a:r>
            <a:r>
              <a:rPr kumimoji="1" lang="en-US" altLang="ko-Kore-KR" b="1" dirty="0"/>
              <a:t> </a:t>
            </a:r>
            <a:r>
              <a:rPr kumimoji="1" lang="en-US" altLang="ko-Kore-KR" b="1" dirty="0" err="1"/>
              <a:t>Seo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27185-8630-B42D-EB30-D7ABAE82B111}"/>
              </a:ext>
            </a:extLst>
          </p:cNvPr>
          <p:cNvSpPr txBox="1"/>
          <p:nvPr/>
        </p:nvSpPr>
        <p:spPr>
          <a:xfrm>
            <a:off x="3934188" y="5403951"/>
            <a:ext cx="440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400" dirty="0">
                <a:hlinkClick r:id="rId2"/>
              </a:rPr>
              <a:t>https://youtu.be/QdiVGacvn2E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K-XMSS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replaced the hash functions (SHA2 and SHAKE) used in the original  XMSS to Korean cryptography algorithms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Utilized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LSH</a:t>
            </a:r>
            <a:r>
              <a:rPr kumimoji="1" lang="en" altLang="ko-Kore-KR" sz="2400" dirty="0">
                <a:latin typeface="+mn-ea"/>
              </a:rPr>
              <a:t> hash function and hash function based on block cipher (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CHAM</a:t>
            </a:r>
            <a:r>
              <a:rPr kumimoji="1" lang="en" altLang="ko-Kore-KR" sz="2400" b="1" dirty="0">
                <a:latin typeface="+mn-ea"/>
              </a:rPr>
              <a:t> 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and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LEA</a:t>
            </a:r>
            <a:r>
              <a:rPr kumimoji="1" lang="en" altLang="ko-Kore-KR" sz="24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We developed the code based on the basic C reference of XMSS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K-XMSS adopted the same parameters and structures utilized in XMSS</a:t>
            </a:r>
            <a:endParaRPr kumimoji="1" lang="ko-Kore-KR" altLang="en-US" sz="2400" dirty="0"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6D729EF-7FCD-212B-7C1C-33911C6B5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10389"/>
              </p:ext>
            </p:extLst>
          </p:nvPr>
        </p:nvGraphicFramePr>
        <p:xfrm>
          <a:off x="1415481" y="5102185"/>
          <a:ext cx="936103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346">
                  <a:extLst>
                    <a:ext uri="{9D8B030D-6E8A-4147-A177-3AD203B41FA5}">
                      <a16:colId xmlns:a16="http://schemas.microsoft.com/office/drawing/2014/main" val="2544493704"/>
                    </a:ext>
                  </a:extLst>
                </a:gridCol>
                <a:gridCol w="3120346">
                  <a:extLst>
                    <a:ext uri="{9D8B030D-6E8A-4147-A177-3AD203B41FA5}">
                      <a16:colId xmlns:a16="http://schemas.microsoft.com/office/drawing/2014/main" val="2101601165"/>
                    </a:ext>
                  </a:extLst>
                </a:gridCol>
                <a:gridCol w="3120346">
                  <a:extLst>
                    <a:ext uri="{9D8B030D-6E8A-4147-A177-3AD203B41FA5}">
                      <a16:colId xmlns:a16="http://schemas.microsoft.com/office/drawing/2014/main" val="187422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w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n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Hash Function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61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16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32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LSH-256, CHAM and LEA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310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64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LSH-512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418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0E2CF0-B8D0-242A-81BD-06278E21842C}"/>
              </a:ext>
            </a:extLst>
          </p:cNvPr>
          <p:cNvSpPr txBox="1"/>
          <p:nvPr/>
        </p:nvSpPr>
        <p:spPr>
          <a:xfrm>
            <a:off x="4862329" y="639291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Parameter of K-XMSS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67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K-SPHINCS+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replaced the hash functions (SHA2, SHAKE, and HARAKA) used in the      original SPHINCS+ to Korean hash functions (LSH, CHAM, and LEA)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set the hash function parameters (n, h, d, k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-US" altLang="ko-KR" sz="2400" dirty="0">
                <a:latin typeface="+mn-ea"/>
              </a:rPr>
              <a:t>and</a:t>
            </a:r>
            <a:r>
              <a:rPr kumimoji="1" lang="en" altLang="ko-Kore-KR" sz="2400" dirty="0">
                <a:latin typeface="+mn-ea"/>
              </a:rPr>
              <a:t> w) used in SPHINCS+ to be the same in K- SPHINCS+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Implemented it based on hash function-256(LSH-256, CHAM and LEA)</a:t>
            </a: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12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K-XMSS vs XMSS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XMSS was evaluated using test/</a:t>
            </a:r>
            <a:r>
              <a:rPr kumimoji="1" lang="en" altLang="ko-Kore-KR" sz="2400" dirty="0" err="1">
                <a:latin typeface="+mn-ea"/>
              </a:rPr>
              <a:t>speed.c</a:t>
            </a:r>
            <a:r>
              <a:rPr kumimoji="1" lang="en" altLang="ko-Kore-KR" sz="2400" dirty="0">
                <a:latin typeface="+mn-ea"/>
              </a:rPr>
              <a:t> included in the basic C reference code </a:t>
            </a:r>
            <a:endParaRPr kumimoji="1" lang="en-US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SHA2 in XMSS used the OpenSSL library, and in the case of SHAKE, the </a:t>
            </a:r>
            <a:r>
              <a:rPr kumimoji="1" lang="ko-KR" altLang="en-US" sz="2400" dirty="0">
                <a:latin typeface="+mn-ea"/>
              </a:rPr>
              <a:t>       </a:t>
            </a:r>
            <a:r>
              <a:rPr kumimoji="1" lang="en" altLang="ko-Kore-KR" sz="2400" dirty="0">
                <a:latin typeface="+mn-ea"/>
              </a:rPr>
              <a:t>optimally implemented code for XMSS operations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In contrast, LSH uses a basic C reference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-US" altLang="ko-KR" sz="2400" dirty="0">
                <a:latin typeface="+mn-ea"/>
              </a:rPr>
              <a:t>and </a:t>
            </a:r>
            <a:r>
              <a:rPr kumimoji="1" lang="en" altLang="ko-Kore-KR" sz="2400" dirty="0">
                <a:latin typeface="+mn-ea"/>
              </a:rPr>
              <a:t>the hash function our implementations based on CHAM and LEA</a:t>
            </a:r>
            <a:endParaRPr kumimoji="1" lang="ko-Kore-KR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378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K-XMSS vs XMSS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LSH</a:t>
            </a:r>
            <a:r>
              <a:rPr kumimoji="1" lang="en" altLang="ko-Kore-KR" sz="2400" dirty="0">
                <a:latin typeface="+mn-ea"/>
              </a:rPr>
              <a:t> was significantly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faster than other </a:t>
            </a: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Korean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hash ciphers</a:t>
            </a:r>
            <a:endParaRPr kumimoji="1" lang="en" altLang="ko-Kore-KR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SHAKE was about 2 times faster than that of SHA2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As the result, </a:t>
            </a:r>
            <a:r>
              <a:rPr kumimoji="1" lang="en-US" altLang="ko-Kore-KR" sz="2400" b="1" dirty="0">
                <a:latin typeface="+mn-ea"/>
              </a:rPr>
              <a:t>LSH performance was about 2 times lower than that of the  SHA2</a:t>
            </a:r>
            <a:r>
              <a:rPr kumimoji="1" lang="en-US" altLang="ko-Kore-KR" sz="2400" dirty="0">
                <a:latin typeface="+mn-ea"/>
              </a:rPr>
              <a:t> during the entire operation process</a:t>
            </a:r>
            <a:endParaRPr kumimoji="1" lang="en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DA2C8-FA43-5F97-5572-8E3BDA624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19"/>
          <a:stretch/>
        </p:blipFill>
        <p:spPr>
          <a:xfrm>
            <a:off x="55944" y="4581128"/>
            <a:ext cx="6080368" cy="1781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9A6C1-FB2F-6702-D084-E7D839ADB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84"/>
          <a:stretch/>
        </p:blipFill>
        <p:spPr>
          <a:xfrm>
            <a:off x="6064304" y="4581128"/>
            <a:ext cx="6080368" cy="19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</a:t>
            </a:r>
            <a:r>
              <a:rPr kumimoji="1" lang="en-US" altLang="ko-KR" b="1" dirty="0">
                <a:latin typeface="+mn-ea"/>
              </a:rPr>
              <a:t>-SPHINSC+</a:t>
            </a:r>
            <a:r>
              <a:rPr kumimoji="1" lang="en-US" altLang="ko-Kore-KR" b="1" dirty="0">
                <a:latin typeface="+mn-ea"/>
              </a:rPr>
              <a:t> vs </a:t>
            </a:r>
            <a:r>
              <a:rPr kumimoji="1" lang="en-US" altLang="ko-KR" b="1" dirty="0">
                <a:latin typeface="+mn-ea"/>
              </a:rPr>
              <a:t>SPHINSC+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SPHINCS+ was evaluated based on the simple code of the </a:t>
            </a:r>
            <a:r>
              <a:rPr kumimoji="1" lang="en-US" altLang="ko-Kore-KR" sz="2400" dirty="0" err="1">
                <a:latin typeface="+mn-ea"/>
              </a:rPr>
              <a:t>PQClean</a:t>
            </a:r>
            <a:r>
              <a:rPr kumimoji="1" lang="en-US" altLang="ko-Kore-KR" sz="2400" dirty="0">
                <a:latin typeface="+mn-ea"/>
              </a:rPr>
              <a:t> project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K-SPHINCS+ was evaluated by changing the hash function to a Korean hash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 function for the same code</a:t>
            </a:r>
            <a:endParaRPr kumimoji="1" lang="ko-Kore-KR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71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</a:t>
            </a:r>
            <a:r>
              <a:rPr kumimoji="1" lang="en-US" altLang="ko-KR" b="1" dirty="0">
                <a:latin typeface="+mn-ea"/>
              </a:rPr>
              <a:t>-SPHINSC+</a:t>
            </a:r>
            <a:r>
              <a:rPr kumimoji="1" lang="en-US" altLang="ko-Kore-KR" b="1" dirty="0">
                <a:latin typeface="+mn-ea"/>
              </a:rPr>
              <a:t> vs </a:t>
            </a:r>
            <a:r>
              <a:rPr kumimoji="1" lang="en-US" altLang="ko-KR" b="1" dirty="0">
                <a:latin typeface="+mn-ea"/>
              </a:rPr>
              <a:t>SPHINSC+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LSH</a:t>
            </a:r>
            <a:r>
              <a:rPr kumimoji="1" lang="en" altLang="ko-Kore-KR" sz="2400" dirty="0">
                <a:latin typeface="+mn-ea"/>
              </a:rPr>
              <a:t> was significantly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faster than other</a:t>
            </a: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 Korean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 hash ciphers</a:t>
            </a:r>
            <a:r>
              <a:rPr kumimoji="1" lang="en" altLang="ko-Kore-KR" sz="2400" dirty="0">
                <a:solidFill>
                  <a:schemeClr val="accent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SHA2 was about 2 faster than that of SHAKE or HARAKA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As the result</a:t>
            </a:r>
            <a:r>
              <a:rPr kumimoji="1" lang="en-US" altLang="ko-KR" sz="2400" dirty="0">
                <a:latin typeface="+mn-ea"/>
              </a:rPr>
              <a:t>,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R" sz="2400" dirty="0">
                <a:latin typeface="+mn-ea"/>
              </a:rPr>
              <a:t>it was confirmed that the</a:t>
            </a:r>
            <a:r>
              <a:rPr kumimoji="1" lang="en" altLang="ko-KR" sz="2400" b="1" dirty="0">
                <a:latin typeface="+mn-ea"/>
              </a:rPr>
              <a:t> LSH performance was about 2 times lower than that of SHA2</a:t>
            </a:r>
            <a:r>
              <a:rPr kumimoji="1" lang="en" altLang="ko-KR" sz="2400" dirty="0">
                <a:latin typeface="+mn-ea"/>
              </a:rPr>
              <a:t> in the entire operation process</a:t>
            </a:r>
          </a:p>
          <a:p>
            <a:pPr>
              <a:lnSpc>
                <a:spcPct val="150000"/>
              </a:lnSpc>
            </a:pPr>
            <a:endParaRPr kumimoji="1" lang="en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67764-61E4-A609-6AAB-82072E17D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75"/>
          <a:stretch/>
        </p:blipFill>
        <p:spPr>
          <a:xfrm>
            <a:off x="6115684" y="4851742"/>
            <a:ext cx="5939518" cy="1565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679A2B-CA2B-13BC-5BA8-32CF9C8CF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75"/>
          <a:stretch/>
        </p:blipFill>
        <p:spPr>
          <a:xfrm>
            <a:off x="38032" y="4851742"/>
            <a:ext cx="5939518" cy="15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0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Conclusion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proposed K-XMSS, K-SHPINCS+, which changed the hash functions of </a:t>
            </a:r>
            <a:r>
              <a:rPr kumimoji="1" lang="ko-KR" altLang="en-US" sz="2400" dirty="0">
                <a:latin typeface="+mn-ea"/>
              </a:rPr>
              <a:t>    </a:t>
            </a:r>
            <a:r>
              <a:rPr kumimoji="1" lang="en" altLang="ko-Kore-KR" sz="2400" dirty="0">
                <a:latin typeface="+mn-ea"/>
              </a:rPr>
              <a:t>XMSS and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SHPINCS+ to Korean hash functions (LSH, CHAM, and LEA)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As the result, LSH was significantly faster than other hash ciphers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-US" altLang="ko-KR" sz="2400" dirty="0">
                <a:latin typeface="+mn-ea"/>
              </a:rPr>
              <a:t>of K-XMSS and K-SPHINCS+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+mn-ea"/>
              </a:rPr>
              <a:t>But their performance was evaluated to be lower than that of SHA2, SHAKE, and HARAKA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In Future work, </a:t>
            </a:r>
            <a:r>
              <a:rPr kumimoji="1" lang="en" altLang="ko-Kore-KR" sz="2400" dirty="0">
                <a:latin typeface="+mn-ea"/>
              </a:rPr>
              <a:t>this performance can be further optimized by adopting the 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optimal implementation code (e.g. AVX2 or NEON)</a:t>
            </a:r>
          </a:p>
          <a:p>
            <a:pPr>
              <a:lnSpc>
                <a:spcPct val="150000"/>
              </a:lnSpc>
            </a:pPr>
            <a:endParaRPr kumimoji="1" lang="ko-Kore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14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423D8-A83D-8393-5CEC-2FC036208DC2}"/>
              </a:ext>
            </a:extLst>
          </p:cNvPr>
          <p:cNvSpPr txBox="1"/>
          <p:nvPr/>
        </p:nvSpPr>
        <p:spPr>
          <a:xfrm>
            <a:off x="3778242" y="2875002"/>
            <a:ext cx="4635515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+mn-ea"/>
              </a:rPr>
              <a:t>Thank you!</a:t>
            </a:r>
            <a:endParaRPr kumimoji="1" lang="ko-Kore-KR" altLang="en-US" sz="6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64AB58-38A1-2A41-8EC6-0B22CAB9F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Our Contribution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8CD72-4E3B-E840-BBA7-4C3D7588D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66D92-C8A2-F54B-AADB-FB07EBB3AD9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Proposed Method</a:t>
            </a:r>
            <a:endParaRPr kumimoji="1" lang="ko-Kore-KR" altLang="en-US" sz="32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0A800-429D-C94E-9EC3-D2DB67AE7F1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Evaluation</a:t>
            </a:r>
            <a:endParaRPr kumimoji="1" lang="ko-Kore-KR" altLang="en-US" sz="32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ECB45C5-950E-838F-506C-20C3FD97FC76}"/>
              </a:ext>
            </a:extLst>
          </p:cNvPr>
          <p:cNvSpPr/>
          <p:nvPr/>
        </p:nvSpPr>
        <p:spPr>
          <a:xfrm>
            <a:off x="1055592" y="5357721"/>
            <a:ext cx="10071850" cy="67586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7A403AC-213C-2383-A41A-1958B60BC47D}"/>
              </a:ext>
            </a:extLst>
          </p:cNvPr>
          <p:cNvSpPr txBox="1">
            <a:spLocks/>
          </p:cNvSpPr>
          <p:nvPr/>
        </p:nvSpPr>
        <p:spPr>
          <a:xfrm>
            <a:off x="1064559" y="5344469"/>
            <a:ext cx="10071849" cy="72360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Conclusion</a:t>
            </a:r>
            <a:endParaRPr lang="ko-KR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AA079-C98C-3FB9-A9CD-0BABC6707359}"/>
              </a:ext>
            </a:extLst>
          </p:cNvPr>
          <p:cNvSpPr txBox="1"/>
          <p:nvPr/>
        </p:nvSpPr>
        <p:spPr>
          <a:xfrm>
            <a:off x="1055592" y="470475"/>
            <a:ext cx="236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/>
                </a:solidFill>
                <a:latin typeface="+mj-ea"/>
                <a:ea typeface="+mj-ea"/>
              </a:rPr>
              <a:t>Contents</a:t>
            </a:r>
            <a:endParaRPr kumimoji="1" lang="ko-Kore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41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Our contribution</a:t>
            </a:r>
            <a:endParaRPr kumimoji="1" lang="ko-Kore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First implementation Korean version of XMSS and SPHINCS+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Proposed to generate HBS using Korean hash function(i.e. LSH, CHAM and LEA)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As the result of evaluation performance, </a:t>
                </a:r>
                <a:r>
                  <a:rPr kumimoji="1" lang="en-US" altLang="ko-Kore-KR" sz="2000" b="1" dirty="0">
                    <a:latin typeface="+mn-ea"/>
                  </a:rPr>
                  <a:t>LSH</a:t>
                </a:r>
                <a:r>
                  <a:rPr kumimoji="1" lang="ko-KR" altLang="en-US" sz="2000" b="1" dirty="0">
                    <a:latin typeface="+mn-ea"/>
                  </a:rPr>
                  <a:t> </a:t>
                </a:r>
                <a:r>
                  <a:rPr kumimoji="1" lang="en-US" altLang="ko-KR" sz="2000" b="1" dirty="0">
                    <a:latin typeface="+mn-ea"/>
                  </a:rPr>
                  <a:t>showed the best performance among Korean hash functions in K-XMSS and K-SPHINCS+</a:t>
                </a:r>
              </a:p>
              <a:p>
                <a:pPr lvl="1">
                  <a:lnSpc>
                    <a:spcPct val="150000"/>
                  </a:lnSpc>
                </a:pPr>
                <a:endParaRPr kumimoji="1" lang="en-US" altLang="ko-Kore-KR" sz="2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Hash Function Based on Korean Block cipher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Applying the </a:t>
                </a:r>
                <a14:m>
                  <m:oMath xmlns:m="http://schemas.openxmlformats.org/officeDocument/2006/math">
                    <m:r>
                      <a:rPr kumimoji="1" lang="en-US" altLang="ko-Kore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𝑻𝒂𝒏𝒅𝒆𝒎</m:t>
                    </m:r>
                    <m:r>
                      <a:rPr kumimoji="1" lang="en-US" altLang="ko-Kore-KR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kumimoji="1" lang="en-US" altLang="ko-Kore-KR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kumimoji="1" lang="en-US" altLang="ko-Kore-KR" sz="2000" b="1" dirty="0">
                    <a:solidFill>
                      <a:schemeClr val="accent1"/>
                    </a:solidFill>
                    <a:latin typeface="+mn-ea"/>
                  </a:rPr>
                  <a:t> scheme </a:t>
                </a:r>
                <a:r>
                  <a:rPr kumimoji="1" lang="en-US" altLang="ko-Kore-KR" sz="2000" dirty="0">
                    <a:latin typeface="+mn-ea"/>
                  </a:rPr>
                  <a:t>to use the Korean block cipher as a hash function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Implemented hash functions using Korean block ciphers by applying </a:t>
                </a:r>
                <a:r>
                  <a:rPr kumimoji="1" lang="en-US" altLang="ko-Kore-KR" sz="2000" b="1" dirty="0">
                    <a:solidFill>
                      <a:schemeClr val="accent1"/>
                    </a:solidFill>
                    <a:latin typeface="+mn-ea"/>
                  </a:rPr>
                  <a:t>LEA and CHAM</a:t>
                </a:r>
                <a:endParaRPr kumimoji="1" lang="en-US" altLang="ko-Kore-KR" sz="20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XMSS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Stateful Hash-Based-Signature(HBS) scheme </a:t>
            </a:r>
            <a:r>
              <a:rPr kumimoji="1" lang="en-US" altLang="ko-Kore-KR" sz="2400" dirty="0">
                <a:latin typeface="+mn-ea"/>
              </a:rPr>
              <a:t>based on the Merkle Signature   Scheme(MSS)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Using WOTS+(</a:t>
            </a:r>
            <a:r>
              <a:rPr kumimoji="1" lang="en-US" altLang="ko-Kore-KR" sz="2400" dirty="0" err="1">
                <a:latin typeface="+mn-ea"/>
              </a:rPr>
              <a:t>Winternitz</a:t>
            </a:r>
            <a:r>
              <a:rPr kumimoji="1" lang="en-US" altLang="ko-Kore-KR" sz="2400" dirty="0">
                <a:latin typeface="+mn-ea"/>
              </a:rPr>
              <a:t> One Time Signature Plus) as the main building block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Using one key pair consisting of a private key and a public key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To ensure the security of XMSS, </a:t>
            </a:r>
            <a:r>
              <a:rPr kumimoji="1" lang="en-US" altLang="ko-Kore-KR" sz="2400" b="1" dirty="0">
                <a:latin typeface="+mn-ea"/>
              </a:rPr>
              <a:t>the used key pair should not be used again</a:t>
            </a:r>
          </a:p>
          <a:p>
            <a:pPr>
              <a:lnSpc>
                <a:spcPct val="150000"/>
              </a:lnSpc>
            </a:pPr>
            <a:endParaRPr kumimoji="1" lang="en-US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852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XMSS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As a result, the root node of the Merkle tree becomes the final XMSS public  key</a:t>
            </a: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E9253710-602F-28EA-1907-F1F6F9C1C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864221"/>
                  </p:ext>
                </p:extLst>
              </p:nvPr>
            </p:nvGraphicFramePr>
            <p:xfrm>
              <a:off x="1854206" y="580095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public key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private key 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signature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  <m: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  <m: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E9253710-602F-28EA-1907-F1F6F9C1C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864221"/>
                  </p:ext>
                </p:extLst>
              </p:nvPr>
            </p:nvGraphicFramePr>
            <p:xfrm>
              <a:off x="1854206" y="580095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public key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private key 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signature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467" t="-106250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106250" r="-10093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6250" r="-467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0B5F36D-5452-EC76-64B4-831B90311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" t="2128" r="661" b="2528"/>
          <a:stretch/>
        </p:blipFill>
        <p:spPr>
          <a:xfrm>
            <a:off x="3321554" y="1865570"/>
            <a:ext cx="5193297" cy="28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46238C7E-F3DA-0B32-90B8-B2D65D7DE7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03297"/>
                  </p:ext>
                </p:extLst>
              </p:nvPr>
            </p:nvGraphicFramePr>
            <p:xfrm>
              <a:off x="1854204" y="500847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Security level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Length in bytes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Tree height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46238C7E-F3DA-0B32-90B8-B2D65D7DE7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03297"/>
                  </p:ext>
                </p:extLst>
              </p:nvPr>
            </p:nvGraphicFramePr>
            <p:xfrm>
              <a:off x="1854204" y="500847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Security level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Length in bytes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Tree height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67" t="-112903" r="-2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0939" t="-112903" r="-10093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12903" r="-46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469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SPHINCS+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Stateless HBS scheme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Improve the speed and signature size of SPHINCS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The main contribution of SPHINCS+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Introduction of FORS</a:t>
            </a:r>
            <a:r>
              <a:rPr kumimoji="1" lang="en-US" altLang="ko-Kore-KR" dirty="0">
                <a:latin typeface="+mn-ea"/>
              </a:rPr>
              <a:t>( FORS is few-time signature scheme)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Selecting leaf nodes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833259B1-87BC-6868-212C-E0FBF2E0E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192080"/>
                  </p:ext>
                </p:extLst>
              </p:nvPr>
            </p:nvGraphicFramePr>
            <p:xfrm>
              <a:off x="2032000" y="4963795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19119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3338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808698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Hyper-Tree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FORS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 err="1"/>
                            <a:t>Winternitz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038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ore-KR" sz="20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ko-Kore-KR" sz="20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2342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833259B1-87BC-6868-212C-E0FBF2E0E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192080"/>
                  </p:ext>
                </p:extLst>
              </p:nvPr>
            </p:nvGraphicFramePr>
            <p:xfrm>
              <a:off x="2032000" y="4963795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19119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3338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8086986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Hyper-Tree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FORS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 err="1"/>
                            <a:t>Winternitz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0387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469" t="-106250" r="-2014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250" r="-1004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06250" r="-93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2342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5884CE6-512A-12DA-2C57-0FAA46820B59}"/>
              </a:ext>
            </a:extLst>
          </p:cNvPr>
          <p:cNvSpPr txBox="1"/>
          <p:nvPr/>
        </p:nvSpPr>
        <p:spPr>
          <a:xfrm>
            <a:off x="4862328" y="5942308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Parameter of SPHINCS+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SPHINCS+</a:t>
            </a:r>
            <a:endParaRPr kumimoji="1" lang="ko-Kore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400" dirty="0">
                    <a:latin typeface="+mn-ea"/>
                  </a:rPr>
                  <a:t>SPHINCS+</a:t>
                </a:r>
                <a:r>
                  <a:rPr kumimoji="1" lang="ko-KR" altLang="en-US" sz="2400" dirty="0">
                    <a:latin typeface="+mn-ea"/>
                  </a:rPr>
                  <a:t> </a:t>
                </a:r>
                <a:r>
                  <a:rPr kumimoji="1" lang="en-US" altLang="ko-KR" sz="2400" dirty="0">
                    <a:latin typeface="+mn-ea"/>
                  </a:rPr>
                  <a:t>is a Hyper-tree of height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R" sz="2400" dirty="0">
                    <a:latin typeface="+mn-ea"/>
                  </a:rPr>
                  <a:t> and consists of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R" sz="2400" dirty="0">
                    <a:latin typeface="+mn-ea"/>
                  </a:rPr>
                  <a:t> tree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In the hyper-tree, layer(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) has a single tree and layer(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) has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 tress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The root of the layer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tree is signed using the WOTS+ key pair in the    layer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tree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ore-KR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ore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r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31909AC-E0E7-3296-D4EE-98486706B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7" t="2398" r="1497" b="3110"/>
          <a:stretch/>
        </p:blipFill>
        <p:spPr>
          <a:xfrm>
            <a:off x="3143672" y="3470308"/>
            <a:ext cx="6472652" cy="31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Hash Function Based on Block cipher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Hash function based on block cipher uses a block cipher algorithm instead of a hash round function 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Several structures have been proposed to output the desired length of hash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Tandem DM </a:t>
            </a:r>
            <a:r>
              <a:rPr kumimoji="1" lang="en" altLang="ko-Kore-KR" sz="2400" dirty="0">
                <a:latin typeface="+mn-ea"/>
              </a:rPr>
              <a:t>structure applies a block cipher algorithm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2000" b="1" dirty="0">
                <a:latin typeface="+mn-ea"/>
              </a:rPr>
              <a:t>K</a:t>
            </a:r>
            <a:r>
              <a:rPr kumimoji="1" lang="en" altLang="ko-Kore-KR" sz="2000" b="1" dirty="0" err="1">
                <a:latin typeface="+mn-ea"/>
              </a:rPr>
              <a:t>ey</a:t>
            </a:r>
            <a:r>
              <a:rPr kumimoji="1" lang="en" altLang="ko-Kore-KR" sz="2000" b="1" dirty="0">
                <a:latin typeface="+mn-ea"/>
              </a:rPr>
              <a:t> length of 2m-bit when the block length is m-bit</a:t>
            </a:r>
          </a:p>
          <a:p>
            <a:pPr lvl="1">
              <a:lnSpc>
                <a:spcPct val="150000"/>
              </a:lnSpc>
            </a:pPr>
            <a:r>
              <a:rPr kumimoji="1" lang="en" altLang="ko-Kore-KR" sz="2000" b="1" dirty="0">
                <a:latin typeface="+mn-ea"/>
              </a:rPr>
              <a:t>Output hash length is 2m-bit</a:t>
            </a:r>
            <a:endParaRPr kumimoji="1" lang="ko-Kore-KR" altLang="en-US" sz="20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BF28C-09BA-AC78-A957-B4EF83AD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52" y="4243836"/>
            <a:ext cx="4752528" cy="26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Hash Function Based on Block cipher</a:t>
            </a:r>
            <a:endParaRPr kumimoji="1" lang="ko-Kore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We construct hash function based on the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  <a:latin typeface="+mn-ea"/>
                  </a:rPr>
                  <a:t>Tandem DM scheme </a:t>
                </a:r>
                <a:r>
                  <a:rPr kumimoji="1" lang="en-US" altLang="ko-Kore-KR" sz="2400" dirty="0">
                    <a:latin typeface="+mn-ea"/>
                  </a:rPr>
                  <a:t>and utilize</a:t>
                </a:r>
                <a:r>
                  <a:rPr kumimoji="1" lang="ko-KR" altLang="en-US" sz="2400" dirty="0">
                    <a:latin typeface="+mn-ea"/>
                  </a:rPr>
                  <a:t> </a:t>
                </a:r>
                <a:r>
                  <a:rPr kumimoji="1" lang="en-US" altLang="ko-KR" sz="2400" dirty="0">
                    <a:latin typeface="+mn-ea"/>
                  </a:rPr>
                  <a:t> </a:t>
                </a:r>
                <a:r>
                  <a:rPr kumimoji="1" lang="ko-KR" altLang="en-US" sz="2400" dirty="0">
                    <a:latin typeface="+mn-ea"/>
                  </a:rPr>
                  <a:t>   </a:t>
                </a:r>
                <a:r>
                  <a:rPr kumimoji="1" lang="en-US" altLang="ko-Kore-KR" sz="2400" dirty="0">
                    <a:latin typeface="+mn-ea"/>
                  </a:rPr>
                  <a:t> 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  <a:latin typeface="+mn-ea"/>
                  </a:rPr>
                  <a:t>CHAM </a:t>
                </a:r>
                <a:r>
                  <a:rPr kumimoji="1" lang="en-US" altLang="ko-Kore-KR" sz="2400" dirty="0">
                    <a:latin typeface="+mn-ea"/>
                  </a:rPr>
                  <a:t>and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  <a:latin typeface="+mn-ea"/>
                  </a:rPr>
                  <a:t> LEA </a:t>
                </a:r>
                <a:r>
                  <a:rPr kumimoji="1" lang="en-US" altLang="ko-Kore-KR" sz="2400" dirty="0">
                    <a:latin typeface="+mn-ea"/>
                  </a:rPr>
                  <a:t>as the underlying block ciphers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Algorithm 1 show Tandem DM scheme </a:t>
                </a:r>
              </a:p>
              <a:p>
                <a:pPr lvl="1"/>
                <a:r>
                  <a:rPr kumimoji="1" lang="en-US" altLang="ko-Kore-KR" sz="2000" dirty="0">
                    <a:latin typeface="+mn-ea"/>
                  </a:rPr>
                  <a:t>In line 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2000" dirty="0">
                    <a:latin typeface="+mn-ea"/>
                  </a:rPr>
                  <a:t> for</a:t>
                </a:r>
                <a:r>
                  <a:rPr kumimoji="1" lang="en-US" altLang="ko-KR" sz="2000" dirty="0">
                    <a:latin typeface="+mn-ea"/>
                  </a:rPr>
                  <a:t> upper bit and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ore-KR" sz="2000" dirty="0">
                    <a:latin typeface="+mn-ea"/>
                  </a:rPr>
                  <a:t> for lower bit are used as the key</a:t>
                </a:r>
              </a:p>
              <a:p>
                <a:pPr lvl="1"/>
                <a:r>
                  <a:rPr kumimoji="1" lang="en-US" altLang="ko-Kore-KR" sz="2000" dirty="0">
                    <a:latin typeface="+mn-ea"/>
                  </a:rPr>
                  <a:t>In line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2000" dirty="0">
                    <a:latin typeface="+mn-ea"/>
                  </a:rPr>
                  <a:t> for</a:t>
                </a:r>
                <a:r>
                  <a:rPr kumimoji="1" lang="en-US" altLang="ko-KR" sz="2000" dirty="0">
                    <a:latin typeface="+mn-ea"/>
                  </a:rPr>
                  <a:t> upper bit and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000" dirty="0">
                    <a:latin typeface="+mn-ea"/>
                  </a:rPr>
                  <a:t>for lower bit are used as the key</a:t>
                </a:r>
              </a:p>
              <a:p>
                <a:pPr lvl="1"/>
                <a:endParaRPr kumimoji="1" lang="ko-Kore-KR" altLang="en-US" sz="20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ore-KR" sz="2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ore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D22A1D-8DED-6E49-D160-31C256CAD68A}"/>
              </a:ext>
            </a:extLst>
          </p:cNvPr>
          <p:cNvGrpSpPr/>
          <p:nvPr/>
        </p:nvGrpSpPr>
        <p:grpSpPr>
          <a:xfrm>
            <a:off x="3071664" y="3861047"/>
            <a:ext cx="5544616" cy="2810909"/>
            <a:chOff x="3071664" y="3180739"/>
            <a:chExt cx="6336704" cy="34912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C6FF38-F1D3-D8A6-F096-6C208699A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664" y="3180739"/>
              <a:ext cx="6336704" cy="349121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4CB627-A076-62DC-B246-BE960568F55C}"/>
                </a:ext>
              </a:extLst>
            </p:cNvPr>
            <p:cNvSpPr/>
            <p:nvPr/>
          </p:nvSpPr>
          <p:spPr>
            <a:xfrm>
              <a:off x="3071664" y="4365104"/>
              <a:ext cx="5184576" cy="17887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CE01D-4353-A67F-C5F7-F0E2BFBFF3B4}"/>
              </a:ext>
            </a:extLst>
          </p:cNvPr>
          <p:cNvSpPr/>
          <p:nvPr/>
        </p:nvSpPr>
        <p:spPr>
          <a:xfrm>
            <a:off x="3071664" y="5404449"/>
            <a:ext cx="4536504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CAAC2-EC3E-FF99-E097-B7310AB23AAB}"/>
              </a:ext>
            </a:extLst>
          </p:cNvPr>
          <p:cNvSpPr txBox="1"/>
          <p:nvPr/>
        </p:nvSpPr>
        <p:spPr>
          <a:xfrm>
            <a:off x="767408" y="4753639"/>
            <a:ext cx="1498487" cy="30777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ko-Kore-KR" sz="1400" dirty="0">
                <a:latin typeface="+mj-ea"/>
                <a:ea typeface="+mj-ea"/>
              </a:rPr>
              <a:t>key initialization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ED37F-D962-D838-8AAF-71EAA3F0A7DF}"/>
              </a:ext>
            </a:extLst>
          </p:cNvPr>
          <p:cNvSpPr/>
          <p:nvPr/>
        </p:nvSpPr>
        <p:spPr>
          <a:xfrm>
            <a:off x="3071664" y="5122485"/>
            <a:ext cx="4536504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14E70-22EF-478E-A4BA-1B695AAAAC46}"/>
              </a:ext>
            </a:extLst>
          </p:cNvPr>
          <p:cNvSpPr/>
          <p:nvPr/>
        </p:nvSpPr>
        <p:spPr>
          <a:xfrm>
            <a:off x="3073304" y="5731080"/>
            <a:ext cx="4536504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0442D-B947-8352-DB4A-A53DA2399BEF}"/>
              </a:ext>
            </a:extLst>
          </p:cNvPr>
          <p:cNvSpPr txBox="1"/>
          <p:nvPr/>
        </p:nvSpPr>
        <p:spPr>
          <a:xfrm>
            <a:off x="8616280" y="5266501"/>
            <a:ext cx="332373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ko-Kore-KR" sz="1400" dirty="0">
                <a:latin typeface="+mj-ea"/>
                <a:ea typeface="+mj-ea"/>
              </a:rPr>
              <a:t>Generate an encrypted value through </a:t>
            </a:r>
          </a:p>
          <a:p>
            <a:r>
              <a:rPr kumimoji="1" lang="en" altLang="ko-Kore-KR" sz="1400" dirty="0">
                <a:latin typeface="+mj-ea"/>
                <a:ea typeface="+mj-ea"/>
              </a:rPr>
              <a:t>an Encryption function 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065020-5778-2215-9175-7ABFA76A7B1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5895" y="4886631"/>
            <a:ext cx="805769" cy="20897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B4AD93-AC42-881A-4DDC-7E254F90BBA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265895" y="4907528"/>
            <a:ext cx="805769" cy="568929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2BF84D-0015-33F6-DB7D-ECD753C6CEDF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7608168" y="5194493"/>
            <a:ext cx="1008112" cy="33361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2D6CDB-146D-9AFD-194F-F6455C6F2072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7609808" y="5528111"/>
            <a:ext cx="1006472" cy="27497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6D5825-0044-0BC7-0A00-79F4EFFC8032}"/>
              </a:ext>
            </a:extLst>
          </p:cNvPr>
          <p:cNvSpPr/>
          <p:nvPr/>
        </p:nvSpPr>
        <p:spPr>
          <a:xfrm>
            <a:off x="3071664" y="4962776"/>
            <a:ext cx="4536504" cy="14401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D723A4-9F51-D4B1-E6C3-1273CA7508A3}"/>
              </a:ext>
            </a:extLst>
          </p:cNvPr>
          <p:cNvSpPr/>
          <p:nvPr/>
        </p:nvSpPr>
        <p:spPr>
          <a:xfrm>
            <a:off x="3071664" y="5568295"/>
            <a:ext cx="4536504" cy="14401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732282-F69C-1494-93E6-D64483CA6A83}"/>
              </a:ext>
            </a:extLst>
          </p:cNvPr>
          <p:cNvSpPr txBox="1"/>
          <p:nvPr/>
        </p:nvSpPr>
        <p:spPr>
          <a:xfrm>
            <a:off x="8616280" y="4540468"/>
            <a:ext cx="2820259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+mj-ea"/>
                <a:ea typeface="+mj-ea"/>
              </a:rPr>
              <a:t>G</a:t>
            </a:r>
            <a:r>
              <a:rPr kumimoji="1" lang="en" altLang="ko-Kore-KR" sz="1400" dirty="0" err="1">
                <a:latin typeface="+mj-ea"/>
                <a:ea typeface="+mj-ea"/>
              </a:rPr>
              <a:t>enerate</a:t>
            </a:r>
            <a:r>
              <a:rPr kumimoji="1" lang="en" altLang="ko-Kore-KR" sz="1400" dirty="0">
                <a:latin typeface="+mj-ea"/>
                <a:ea typeface="+mj-ea"/>
              </a:rPr>
              <a:t> a </a:t>
            </a:r>
            <a:r>
              <a:rPr kumimoji="1" lang="en" altLang="ko-Kore-KR" sz="1400" dirty="0" err="1">
                <a:latin typeface="+mj-ea"/>
                <a:ea typeface="+mj-ea"/>
              </a:rPr>
              <a:t>roundkey</a:t>
            </a:r>
            <a:r>
              <a:rPr kumimoji="1" lang="en" altLang="ko-Kore-KR" sz="1400" dirty="0">
                <a:latin typeface="+mj-ea"/>
                <a:ea typeface="+mj-ea"/>
              </a:rPr>
              <a:t> through </a:t>
            </a:r>
          </a:p>
          <a:p>
            <a:r>
              <a:rPr kumimoji="1" lang="en" altLang="ko-Kore-KR" sz="1400" dirty="0">
                <a:latin typeface="+mj-ea"/>
                <a:ea typeface="+mj-ea"/>
              </a:rPr>
              <a:t>the </a:t>
            </a:r>
            <a:r>
              <a:rPr kumimoji="1" lang="en" altLang="ko-Kore-KR" sz="1400" dirty="0" err="1">
                <a:latin typeface="+mj-ea"/>
                <a:ea typeface="+mj-ea"/>
              </a:rPr>
              <a:t>Roundkey</a:t>
            </a:r>
            <a:r>
              <a:rPr kumimoji="1" lang="en" altLang="ko-Kore-KR" sz="1400" dirty="0">
                <a:latin typeface="+mj-ea"/>
                <a:ea typeface="+mj-ea"/>
              </a:rPr>
              <a:t> generate function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08E861-873F-8D8F-9FB3-58B93511DEF2}"/>
              </a:ext>
            </a:extLst>
          </p:cNvPr>
          <p:cNvCxnSpPr>
            <a:cxnSpLocks/>
          </p:cNvCxnSpPr>
          <p:nvPr/>
        </p:nvCxnSpPr>
        <p:spPr>
          <a:xfrm flipH="1">
            <a:off x="7608168" y="4787281"/>
            <a:ext cx="1006472" cy="2741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A83FC4-A000-3BA6-8F07-4EDB9A4D1B75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7608168" y="4802078"/>
            <a:ext cx="1008112" cy="83822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1758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738</TotalTime>
  <Words>931</Words>
  <Application>Microsoft Macintosh PowerPoint</Application>
  <PresentationFormat>와이드스크린</PresentationFormat>
  <Paragraphs>117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제목 테마</vt:lpstr>
      <vt:lpstr>CryptoCraft 테마</vt:lpstr>
      <vt:lpstr>K-XMSS and K-SPHINCS+ :  Hash based Signature with Korean  Cryptography Algorithms</vt:lpstr>
      <vt:lpstr>PowerPoint 프레젠테이션</vt:lpstr>
      <vt:lpstr>Our contribution</vt:lpstr>
      <vt:lpstr>XMSS</vt:lpstr>
      <vt:lpstr>XMSS</vt:lpstr>
      <vt:lpstr>SPHINCS+</vt:lpstr>
      <vt:lpstr>SPHINCS+</vt:lpstr>
      <vt:lpstr>Hash Function Based on Block cipher</vt:lpstr>
      <vt:lpstr>Hash Function Based on Block cipher</vt:lpstr>
      <vt:lpstr>K-XMSS</vt:lpstr>
      <vt:lpstr>K-SPHINCS+</vt:lpstr>
      <vt:lpstr>Evaluation</vt:lpstr>
      <vt:lpstr>Evaluation</vt:lpstr>
      <vt:lpstr>Evaluation</vt:lpstr>
      <vt:lpstr>Evaluation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K-XMSS and K-SPHINCS+ :  Hash based Signature with Korean  Cryptography Algorithms</dc:title>
  <dc:creator>심민주</dc:creator>
  <cp:lastModifiedBy>심민주</cp:lastModifiedBy>
  <cp:revision>4</cp:revision>
  <dcterms:created xsi:type="dcterms:W3CDTF">2022-12-08T07:47:21Z</dcterms:created>
  <dcterms:modified xsi:type="dcterms:W3CDTF">2023-01-19T13:42:19Z</dcterms:modified>
</cp:coreProperties>
</file>