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5" r:id="rId9"/>
    <p:sldId id="286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35" autoAdjust="0"/>
    <p:restoredTop sz="94660"/>
  </p:normalViewPr>
  <p:slideViewPr>
    <p:cSldViewPr snapToGrid="0">
      <p:cViewPr>
        <p:scale>
          <a:sx n="120" d="100"/>
          <a:sy n="120" d="100"/>
        </p:scale>
        <p:origin x="480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개론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컴퓨터공학부 김상원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유튜브 주소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HrfjFYwbScw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암호기술과 용어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평문의</a:t>
            </a:r>
            <a:r>
              <a:rPr lang="ko-KR" altLang="en-US" dirty="0"/>
              <a:t> </a:t>
            </a:r>
            <a:r>
              <a:rPr lang="ko-KR" altLang="en-US" dirty="0" err="1"/>
              <a:t>암・복호화</a:t>
            </a:r>
            <a:r>
              <a:rPr lang="ko-KR" altLang="en-US" dirty="0"/>
              <a:t> 과정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암호화의 분류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대칭키와 공개키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암호기술이란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2BD7A-BE31-38B7-CBC0-57C03B2316A6}"/>
              </a:ext>
            </a:extLst>
          </p:cNvPr>
          <p:cNvSpPr txBox="1"/>
          <p:nvPr/>
        </p:nvSpPr>
        <p:spPr>
          <a:xfrm>
            <a:off x="2821644" y="1975790"/>
            <a:ext cx="8958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암호기술은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읽기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어려운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값으로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변환하여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3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자가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볼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없도록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기술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. </a:t>
            </a:r>
            <a:endParaRPr lang="ko-KR" altLang="en-US" dirty="0">
              <a:solidFill>
                <a:srgbClr val="43434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암호기술의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안전성은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수학적인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원리에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기반하며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보안에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있어서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중요한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정보를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직접적으로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보호하는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원천기술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solidFill>
                <a:srgbClr val="43434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암호기술을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보호하고자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원본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 err="1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plaintext)</a:t>
            </a:r>
            <a:r>
              <a:rPr lang="ko-KR" altLang="en-US" dirty="0" err="1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하며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 err="1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평문에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암호기술을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ciphertext)</a:t>
            </a:r>
            <a:r>
              <a:rPr lang="ko-KR" altLang="en-US" dirty="0" err="1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 err="1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평문에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암호기술을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적용하여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암호문으로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변환하는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하며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평문으로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복원하는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암호화하기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위해서는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key)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필요하며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키가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있어야만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복호화할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.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그렇게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키는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(</a:t>
            </a:r>
            <a:r>
              <a:rPr 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secret)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유지되어야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하며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3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자가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없어야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.</a:t>
            </a:r>
            <a:b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</a:br>
            <a:b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</a:b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암호기술을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이용하여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기밀성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무결성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인증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부인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방지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등의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기능을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제공할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solidFill>
                  <a:srgbClr val="434343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있다</a:t>
            </a:r>
            <a:r>
              <a:rPr lang="en-US" altLang="ko-KR" dirty="0">
                <a:solidFill>
                  <a:srgbClr val="434343"/>
                </a:solidFill>
                <a:effectLst/>
                <a:latin typeface="Helvetica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solidFill>
                <a:srgbClr val="434343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8A6A7-EDB7-6272-0F4C-315B549CC8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" b="1227"/>
          <a:stretch/>
        </p:blipFill>
        <p:spPr>
          <a:xfrm>
            <a:off x="411920" y="2303175"/>
            <a:ext cx="2409724" cy="2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82B0-0D14-85CC-F08B-05613895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암호학</a:t>
            </a:r>
            <a:r>
              <a:rPr lang="ko-KR" altLang="en-US" dirty="0"/>
              <a:t> 용어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BC66-037F-9ABE-3426-8D81C8D3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b="1" dirty="0" err="1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planetext</a:t>
            </a:r>
            <a:r>
              <a:rPr 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비밀 유지를 요구하는 통신문</a:t>
            </a:r>
            <a:endParaRPr lang="en-US" altLang="ko-KR" sz="21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ciphertext)</a:t>
            </a:r>
            <a:endParaRPr lang="en-US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일정한 기호 또는 수로 변경한 문서</a:t>
            </a:r>
            <a:endParaRPr lang="en-US" altLang="ko-KR" sz="21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decryption)</a:t>
            </a: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b="1" dirty="0">
              <a:solidFill>
                <a:srgbClr val="C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암호문을 평문으로 복원하는 행위</a:t>
            </a:r>
            <a:endParaRPr lang="en-US" altLang="ko-KR" sz="21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열쇠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1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암호문으로 또는 암호문을 평문으로 전환시키는 도구로 전자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암호화 열쇠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encryption key), 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후자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복호화 열쇠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decryption key)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한다</a:t>
            </a: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암호기법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cryptography)</a:t>
            </a:r>
            <a:endParaRPr lang="en-US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암호화해서 공격자가 암호문을 해독하기 어렵게 하는 방법</a:t>
            </a:r>
            <a:endParaRPr lang="en-US" altLang="ko-KR" sz="21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암호해독</a:t>
            </a:r>
            <a:r>
              <a:rPr lang="en-US" altLang="ko-KR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cryptanalysis)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한정된 자료를 가지고 암호문으로부터 </a:t>
            </a:r>
            <a:r>
              <a:rPr lang="ko-KR" altLang="en-US" sz="21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lang="ko-KR" altLang="en-US" sz="21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열쇠를 탐지하는 것</a:t>
            </a:r>
          </a:p>
        </p:txBody>
      </p:sp>
    </p:spTree>
    <p:extLst>
      <p:ext uri="{BB962C8B-B14F-4D97-AF65-F5344CB8AC3E}">
        <p14:creationId xmlns:p14="http://schemas.microsoft.com/office/powerpoint/2010/main" val="151275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8308-D79D-EF50-D595-CE6EFEF0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평문의</a:t>
            </a:r>
            <a:r>
              <a:rPr lang="ko-KR" altLang="en-US" dirty="0"/>
              <a:t> </a:t>
            </a:r>
            <a:r>
              <a:rPr lang="ko-KR" altLang="en-US" dirty="0" err="1"/>
              <a:t>암・복호화</a:t>
            </a:r>
            <a:r>
              <a:rPr lang="ko-KR" altLang="en-US" dirty="0"/>
              <a:t> 과정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92D2-A2B4-C9D8-6174-48512FFF6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3608465"/>
            <a:ext cx="11368160" cy="30417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 그림에서 </a:t>
            </a:r>
            <a:r>
              <a:rPr 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ko-KR" altLang="en-US" sz="1600" b="1" dirty="0" err="1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</a:t>
            </a:r>
            <a:r>
              <a:rPr lang="en-US" sz="1600" b="1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16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ko-KR" altLang="en-US" sz="1600" b="1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열쇠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</a:t>
            </a:r>
            <a:r>
              <a:rPr lang="en-US" sz="1600" b="1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16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lang="ko-KR" altLang="en-US" sz="16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 열쇠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송신자는 먼저 전송할 </a:t>
            </a:r>
            <a:r>
              <a:rPr lang="ko-KR" altLang="en-US" sz="1600" b="1" dirty="0" err="1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적당한 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유한수열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a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… ,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en-US" sz="1600" baseline="-25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나타내고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b="1" dirty="0" err="1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전환시키는 암호화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알고리즘으로서 </a:t>
            </a:r>
            <a:r>
              <a:rPr lang="ko-KR" altLang="en-US" sz="1600" b="1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열쇠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b="1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16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의해 결정되는 암호화함수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US" sz="16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</a:t>
            </a:r>
            <a:r>
              <a:rPr 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A → A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lang="en-US" sz="16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lang="en-US" sz="16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US" sz="16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</a:t>
            </a:r>
            <a:r>
              <a:rPr lang="en-US" sz="1600" b="1" baseline="-25000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받은 수신자는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</a:t>
            </a:r>
            <a:r>
              <a:rPr lang="ko-KR" alt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복원하기 위한 복호화 알고리즘으로서 </a:t>
            </a:r>
            <a:r>
              <a:rPr lang="ko-KR" altLang="en-US" sz="16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 열쇠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1600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따라 결정되는 </a:t>
            </a:r>
            <a:endParaRPr lang="en-US" altLang="ko-KR" sz="160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복호함수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16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Kd</a:t>
            </a:r>
            <a:r>
              <a:rPr lang="en-US" sz="1600" baseline="-25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 → A</a:t>
            </a:r>
            <a:r>
              <a:rPr lang="ko-KR" alt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사용해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본래의 </a:t>
            </a:r>
            <a:r>
              <a:rPr lang="ko-KR" alt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 복원한다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 </a:t>
            </a:r>
            <a:r>
              <a:rPr 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sz="16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lang="en-US" sz="16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16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Kd</a:t>
            </a:r>
            <a:r>
              <a:rPr 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lang="en-US" sz="16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 암호화 함수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US" sz="1600" baseline="-25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1500" baseline="-25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복호화 함수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1600" baseline="-25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Kd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일대일 대응이고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16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Kd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= 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16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Kd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US" sz="16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))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16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Kd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•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US" sz="16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1600" b="1" dirty="0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이므로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16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Kd</a:t>
            </a:r>
            <a:r>
              <a:rPr lang="en-US" sz="1600" b="1" baseline="-25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E</a:t>
            </a:r>
            <a:r>
              <a:rPr lang="en-US" sz="1600" b="1" baseline="-25000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</a:t>
            </a:r>
            <a:r>
              <a:rPr lang="en-US" sz="1600" b="1" baseline="30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-1 </a:t>
            </a:r>
            <a:r>
              <a:rPr 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 암호화 함수와 복호화 함수는 서로 </a:t>
            </a:r>
            <a:r>
              <a:rPr lang="ko-KR" altLang="en-US" sz="16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역함수 관계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있다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endParaRPr 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CA0FA-DED6-7DA4-E343-5C5AF00D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69" y="1010006"/>
            <a:ext cx="4417307" cy="2227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80AF9-7D52-DB56-1E7C-3C061B353C40}"/>
              </a:ext>
            </a:extLst>
          </p:cNvPr>
          <p:cNvSpPr txBox="1"/>
          <p:nvPr/>
        </p:nvSpPr>
        <p:spPr>
          <a:xfrm>
            <a:off x="2128804" y="3043223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effectLst/>
                <a:latin typeface="AppleGothic" pitchFamily="2" charset="-127"/>
                <a:ea typeface="AppleGothic" pitchFamily="2" charset="-127"/>
              </a:rPr>
              <a:t>P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F7220-3CF9-40D1-E674-3440EC4135DF}"/>
              </a:ext>
            </a:extLst>
          </p:cNvPr>
          <p:cNvSpPr txBox="1"/>
          <p:nvPr/>
        </p:nvSpPr>
        <p:spPr>
          <a:xfrm>
            <a:off x="3015495" y="2695537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EC3AA0"/>
                </a:solidFill>
                <a:effectLst/>
                <a:latin typeface="AppleGothic" pitchFamily="2" charset="-127"/>
                <a:ea typeface="AppleGothic" pitchFamily="2" charset="-127"/>
              </a:rPr>
              <a:t>K</a:t>
            </a:r>
            <a:r>
              <a:rPr lang="en-US" sz="1800" b="1" baseline="-25000" dirty="0" err="1">
                <a:solidFill>
                  <a:srgbClr val="EC3AA0"/>
                </a:solidFill>
                <a:effectLst/>
                <a:latin typeface="AppleGothic" pitchFamily="2" charset="-127"/>
                <a:ea typeface="AppleGothic" pitchFamily="2" charset="-127"/>
              </a:rPr>
              <a:t>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BA5B1-6ADA-1790-5D16-D84DB84EA129}"/>
              </a:ext>
            </a:extLst>
          </p:cNvPr>
          <p:cNvSpPr txBox="1"/>
          <p:nvPr/>
        </p:nvSpPr>
        <p:spPr>
          <a:xfrm>
            <a:off x="3916041" y="3059668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effectLst/>
                <a:latin typeface="AppleGothic" pitchFamily="2" charset="-127"/>
                <a:ea typeface="AppleGothic" pitchFamily="2" charset="-127"/>
              </a:rPr>
              <a:t>C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3CF6D-54A0-FEAC-C859-AF559C964828}"/>
              </a:ext>
            </a:extLst>
          </p:cNvPr>
          <p:cNvSpPr txBox="1"/>
          <p:nvPr/>
        </p:nvSpPr>
        <p:spPr>
          <a:xfrm>
            <a:off x="4743854" y="2779065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2E75B6"/>
                </a:solidFill>
                <a:effectLst/>
                <a:latin typeface="AppleGothic" pitchFamily="2" charset="-127"/>
                <a:ea typeface="AppleGothic" pitchFamily="2" charset="-127"/>
              </a:rPr>
              <a:t>K</a:t>
            </a:r>
            <a:r>
              <a:rPr lang="en-US" sz="1800" b="1" baseline="-25000" dirty="0" err="1">
                <a:solidFill>
                  <a:srgbClr val="2E75B6"/>
                </a:solidFill>
                <a:effectLst/>
                <a:latin typeface="AppleGothic" pitchFamily="2" charset="-127"/>
                <a:ea typeface="AppleGothic" pitchFamily="2" charset="-127"/>
              </a:rPr>
              <a:t>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6F1A8-F8A7-C50D-39E3-B8F2DD32C0EC}"/>
              </a:ext>
            </a:extLst>
          </p:cNvPr>
          <p:cNvSpPr txBox="1"/>
          <p:nvPr/>
        </p:nvSpPr>
        <p:spPr>
          <a:xfrm>
            <a:off x="5608613" y="3051295"/>
            <a:ext cx="43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effectLst/>
                <a:latin typeface="AppleGothic" pitchFamily="2" charset="-127"/>
                <a:ea typeface="AppleGothic" pitchFamily="2" charset="-127"/>
              </a:rPr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3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3808-3A37-022A-85E1-EF6D52EA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암호화의 분류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E128-9933-421E-B5A7-359CE607E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525772"/>
            <a:ext cx="11499483" cy="49919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암호화는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1" dirty="0" err="1">
                <a:solidFill>
                  <a:schemeClr val="accent2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암호화하는 방법에 따라 </a:t>
            </a:r>
            <a:endParaRPr lang="en-US" altLang="ko-KR" sz="200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 키 암호체계</a:t>
            </a:r>
            <a:r>
              <a:rPr lang="en-US" altLang="ko-KR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secret-key cryptosystem)</a:t>
            </a:r>
            <a:r>
              <a:rPr 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-US" sz="2000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공개 키 암호체계</a:t>
            </a:r>
            <a:r>
              <a:rPr lang="en-US" altLang="ko-KR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public-key cryptosystem)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나눈다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 키 암호체계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</a:t>
            </a:r>
            <a:r>
              <a:rPr lang="ko-KR" altLang="en-US" sz="2000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1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열쇠 </a:t>
            </a:r>
            <a:r>
              <a:rPr lang="en-US" sz="2000" b="1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20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ko-KR" altLang="en-US" sz="20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 열쇠</a:t>
            </a:r>
            <a:r>
              <a:rPr lang="ko-KR" altLang="en-US" sz="2000" b="1" baseline="-25000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 </a:t>
            </a:r>
            <a:r>
              <a:rPr lang="en-US" sz="2000" b="1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20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동일하고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두 열쇠는 송신자와 수신자에게만 알려진 비밀 열쇠이므로 </a:t>
            </a:r>
            <a:r>
              <a:rPr lang="ko-KR" alt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대칭 암호체계</a:t>
            </a:r>
            <a:r>
              <a:rPr lang="en-US" altLang="ko-KR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symmetric cipher system)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solidFill>
                <a:srgbClr val="0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공개 키 암호체계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</a:t>
            </a:r>
            <a:r>
              <a:rPr lang="ko-KR" altLang="en-US" sz="2000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b="1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열쇠 </a:t>
            </a:r>
            <a:r>
              <a:rPr lang="en-US" sz="2000" b="1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2000" b="1" baseline="-25000" dirty="0" err="1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US" sz="2000" b="1" baseline="-25000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lang="ko-KR" altLang="en-US" sz="20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 열쇠</a:t>
            </a:r>
            <a:r>
              <a:rPr lang="ko-KR" altLang="en-US" sz="2000" b="1" baseline="-25000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 </a:t>
            </a:r>
            <a:r>
              <a:rPr lang="en-US" sz="2000" b="1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</a:t>
            </a:r>
            <a:r>
              <a:rPr lang="en-US" sz="2000" b="1" baseline="-25000" dirty="0" err="1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-US" sz="20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서로 다르고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b="1" dirty="0">
                <a:solidFill>
                  <a:srgbClr val="EC3AA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 열쇠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공개하나 </a:t>
            </a:r>
            <a:r>
              <a:rPr lang="ko-KR" altLang="en-US" sz="2000" b="1" dirty="0">
                <a:solidFill>
                  <a:srgbClr val="2E75B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복호화 열쇠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비밀로 하므로 </a:t>
            </a:r>
            <a:r>
              <a:rPr lang="ko-KR" alt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비대칭 암호체계</a:t>
            </a:r>
            <a:r>
              <a:rPr lang="en-US" altLang="ko-KR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sz="2000" b="1" dirty="0">
                <a:solidFill>
                  <a:srgbClr val="C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asymmetric cipher system)</a:t>
            </a:r>
            <a:r>
              <a:rPr lang="ko-KR" altLang="en-US" sz="20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lang="ko-KR" altLang="en-US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한다</a:t>
            </a:r>
            <a:r>
              <a:rPr lang="en-US" altLang="ko-KR" sz="20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050" name="Picture 2" descr="resource_암호화란4">
            <a:extLst>
              <a:ext uri="{FF2B5EF4-FFF2-40B4-BE49-F238E27FC236}">
                <a16:creationId xmlns:a16="http://schemas.microsoft.com/office/drawing/2014/main" id="{F96B017C-F6A8-58D9-455B-70502DCA5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10383" r="2387" b="13569"/>
          <a:stretch/>
        </p:blipFill>
        <p:spPr bwMode="auto">
          <a:xfrm>
            <a:off x="2945218" y="2998382"/>
            <a:ext cx="5826642" cy="145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BD155A-EFB9-CD42-7F89-9F4DB2BE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279" y="5164616"/>
            <a:ext cx="5571461" cy="15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1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C37C-AF6A-7DEB-1C6E-D9817E68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대칭 키 암호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(symmetric-key algorithm)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2F04-8479-D1F6-16B6-AD1A67320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i="0" u="none" strike="noStrike" dirty="0">
                <a:effectLst/>
                <a:latin typeface="Arial" panose="020B0604020202020204" pitchFamily="34" charset="0"/>
              </a:rPr>
              <a:t>정의</a:t>
            </a:r>
            <a:endParaRPr lang="en-US" altLang="ko-KR" b="1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-</a:t>
            </a:r>
            <a:r>
              <a:rPr lang="ko-KR" altLang="en-US" sz="1800" dirty="0">
                <a:latin typeface="Arial" panose="020B0604020202020204" pitchFamily="34" charset="0"/>
              </a:rPr>
              <a:t> </a:t>
            </a:r>
            <a:r>
              <a:rPr lang="ko-KR" altLang="en-US" sz="1800" i="0" u="none" strike="noStrike" dirty="0">
                <a:effectLst/>
                <a:latin typeface="Arial" panose="020B0604020202020204" pitchFamily="34" charset="0"/>
              </a:rPr>
              <a:t>암호화 알고리즘</a:t>
            </a:r>
            <a:r>
              <a:rPr lang="ko-KR" altLang="en-US" sz="1800" i="0" dirty="0">
                <a:effectLst/>
                <a:latin typeface="Arial" panose="020B0604020202020204" pitchFamily="34" charset="0"/>
              </a:rPr>
              <a:t>의 한 종류로</a:t>
            </a:r>
            <a:r>
              <a:rPr lang="en-US" altLang="ko-KR" sz="1800" i="0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i="0" dirty="0">
                <a:effectLst/>
                <a:latin typeface="Arial" panose="020B0604020202020204" pitchFamily="34" charset="0"/>
              </a:rPr>
              <a:t>암호화와 복호화에 같은 </a:t>
            </a:r>
            <a:r>
              <a:rPr lang="ko-KR" altLang="en-US" sz="1800" i="0" u="none" strike="noStrike" dirty="0">
                <a:effectLst/>
                <a:latin typeface="Arial" panose="020B0604020202020204" pitchFamily="34" charset="0"/>
              </a:rPr>
              <a:t>암호 키</a:t>
            </a:r>
            <a:r>
              <a:rPr lang="ko-KR" altLang="en-US" sz="1800" i="0" dirty="0">
                <a:effectLst/>
                <a:latin typeface="Arial" panose="020B0604020202020204" pitchFamily="34" charset="0"/>
              </a:rPr>
              <a:t>를 쓰는 알고리즘을 의미한다</a:t>
            </a:r>
            <a:r>
              <a:rPr lang="en-US" altLang="ko-KR" sz="180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latin typeface="Arial" panose="020B0604020202020204" pitchFamily="34" charset="0"/>
              </a:rPr>
              <a:t>종류</a:t>
            </a:r>
            <a:endParaRPr lang="en-US" altLang="ko-KR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-</a:t>
            </a:r>
            <a:r>
              <a:rPr lang="ko-KR" altLang="en-US" sz="1800" dirty="0">
                <a:latin typeface="Arial" panose="020B0604020202020204" pitchFamily="34" charset="0"/>
              </a:rPr>
              <a:t> 스트림 암호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-</a:t>
            </a:r>
            <a:r>
              <a:rPr lang="ko-KR" altLang="en-US" sz="1800" dirty="0">
                <a:latin typeface="Arial" panose="020B0604020202020204" pitchFamily="34" charset="0"/>
              </a:rPr>
              <a:t> 블록 암호</a:t>
            </a:r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09B26F-61DB-0114-CA4D-FAC49699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0" y="2641230"/>
            <a:ext cx="8633606" cy="390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90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33AA-FC95-BC56-CDF5-26EE795C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 키 암호</a:t>
            </a:r>
            <a:r>
              <a:rPr lang="en-US" altLang="ko-KR" dirty="0"/>
              <a:t>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public-key cryptography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A4BA-113D-153A-D310-07BCAA9CE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5684836" cy="505777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정의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202122"/>
                </a:solidFill>
                <a:latin typeface="Arial" panose="020B0604020202020204" pitchFamily="34" charset="0"/>
              </a:rPr>
              <a:t>암호 방식의 한 </a:t>
            </a:r>
            <a:r>
              <a:rPr lang="ko-KR" alt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종류로 비밀 키 암호 방식과 달리 암호화와 복호화에 이용하는 키가 다른 방식을 말한다</a:t>
            </a:r>
            <a:r>
              <a:rPr lang="en-US" altLang="ko-KR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ko-KR" altLang="en-US" b="1" dirty="0"/>
              <a:t>종류</a:t>
            </a:r>
            <a:endParaRPr lang="en-US" altLang="ko-KR" b="1" dirty="0"/>
          </a:p>
          <a:p>
            <a:pPr>
              <a:buFontTx/>
              <a:buChar char="-"/>
            </a:pPr>
            <a:r>
              <a:rPr lang="en-US" altLang="ko-KR" sz="1800" dirty="0"/>
              <a:t>RSA</a:t>
            </a:r>
            <a:r>
              <a:rPr lang="en-US" sz="1800" i="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(Rivest, Shamir and Adleman)</a:t>
            </a:r>
          </a:p>
          <a:p>
            <a:pPr>
              <a:buFontTx/>
              <a:buChar char="-"/>
            </a:pPr>
            <a:r>
              <a:rPr lang="en-US" sz="1800" i="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ElGamal</a:t>
            </a:r>
            <a:endParaRPr lang="en-US" sz="1800" i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>
              <a:buFontTx/>
              <a:buChar char="-"/>
            </a:pPr>
            <a:r>
              <a:rPr lang="en-US" sz="18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ECC</a:t>
            </a:r>
          </a:p>
          <a:p>
            <a:pPr>
              <a:buFontTx/>
              <a:buChar char="-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전자서명</a:t>
            </a:r>
            <a:endParaRPr lang="en-US" sz="1800" i="0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5C8F341-E263-B0DF-DEBA-3386DDF6E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75" y="1163816"/>
            <a:ext cx="4795284" cy="53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5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559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Apple SD Gothic Neo</vt:lpstr>
      <vt:lpstr>AppleGothic</vt:lpstr>
      <vt:lpstr>맑은 고딕</vt:lpstr>
      <vt:lpstr>Arial</vt:lpstr>
      <vt:lpstr>Helvetica</vt:lpstr>
      <vt:lpstr>CryptoCraft 테마</vt:lpstr>
      <vt:lpstr>제목 테마</vt:lpstr>
      <vt:lpstr>암호학 개론</vt:lpstr>
      <vt:lpstr>PowerPoint Presentation</vt:lpstr>
      <vt:lpstr>암호기술이란</vt:lpstr>
      <vt:lpstr>암호학 용어</vt:lpstr>
      <vt:lpstr>평문의 암・복호화 과정</vt:lpstr>
      <vt:lpstr>암호화의 분류</vt:lpstr>
      <vt:lpstr>대칭 키 암호(symmetric-key algorithm)</vt:lpstr>
      <vt:lpstr>공개 키 암호(public-key cryptography)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60</cp:revision>
  <dcterms:created xsi:type="dcterms:W3CDTF">2019-03-05T04:29:07Z</dcterms:created>
  <dcterms:modified xsi:type="dcterms:W3CDTF">2023-01-10T07:50:06Z</dcterms:modified>
</cp:coreProperties>
</file>