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74" r:id="rId7"/>
    <p:sldId id="276" r:id="rId8"/>
    <p:sldId id="266" r:id="rId9"/>
    <p:sldId id="268" r:id="rId10"/>
    <p:sldId id="269" r:id="rId11"/>
    <p:sldId id="275" r:id="rId12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14"/>
    </p:embeddedFont>
    <p:embeddedFont>
      <p:font typeface="210 콤퓨타세탁 L" panose="02020603020101020101" pitchFamily="18" charset="-127"/>
      <p:regular r:id="rId15"/>
    </p:embeddedFont>
    <p:embeddedFont>
      <p:font typeface="210 콤퓨타세탁 R" panose="02020603020101020101" pitchFamily="18" charset="-127"/>
      <p:regular r:id="rId16"/>
    </p:embeddedFont>
    <p:embeddedFont>
      <p:font typeface="Bradley Hand ITC" panose="03070402050302030203" pitchFamily="66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2" clrIdx="0">
    <p:extLst>
      <p:ext uri="{19B8F6BF-5375-455C-9EA6-DF929625EA0E}">
        <p15:presenceInfo xmlns:p15="http://schemas.microsoft.com/office/powerpoint/2012/main" userId="c7267e1df3f64f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03201-3DF3-4834-9214-02AE272B997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BD13-2305-4FC1-921A-D6CD15D3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9D471-7EA4-449E-A558-602A1D6F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D3281-AE57-408E-9FE6-AD9443C0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86C8C-0621-4B64-AD6F-BC852BA0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6EC1-7E88-4920-AD9F-B53FACAC88B2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93453-E7AE-4644-9E45-2847710A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FA206-79D4-4CB4-98CF-1C7EC609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ABAB-D905-46FC-9EE1-04D72DE7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D505C-A90B-411A-A6B8-F0122E03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8A46E-6C09-47AA-82BF-A60EC34C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39FD-0865-466E-AB94-D7694CED52DA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3D08F-7AF6-4211-AA6A-DD9B37DE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F0B19-57B9-46E8-89AD-50BCF837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302EE-652E-4AA9-8D2B-116D8F367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47E2F-1AEC-40D5-9D81-65BA38E1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75B52-D567-4A61-9FF3-8AAD99E3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A5A7-41D1-4732-B19D-95E870420FFA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56F40-531B-454F-913C-632ACA09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63D09-97D3-437D-84C0-3892DE01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198E7-91B7-4B4C-9099-53F485F6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3A270-13E2-4F1F-872C-E22E235F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8DDFC-8FE9-4131-9A18-F4FB55E1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2242-E646-419E-8522-B04999FFCD63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DE251-BF98-4A56-92E4-723F3457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CB960-0B3A-4FAB-9A53-6096C1D1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4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955B6-660F-4D44-BD70-7F009539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D040D-7BF3-4C2E-8F47-786C16C8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F155C-14B9-471E-A6FC-06B6B723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CD9-2035-450D-9225-B0A40A923BDC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9FA93-9AAB-4A47-82A8-2907C5D2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FDD49-B266-4908-9B99-B7067922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5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0117-2109-442C-B09F-05A06AFE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01BB2-D62C-4837-92EB-3208FB672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AFE7A-AC4C-432E-93A3-2290F079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EEB86-8F3C-4203-99FA-C723C690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B9E5-8164-4A1C-9A7E-0099636A48F3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AEC8E-FEC8-4EBD-9B81-2AC851D0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52C41-9A1A-4034-9E12-2C8D614A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0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94B1F-B061-4D1C-9D76-070F366E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CE018-98E4-4894-B17F-14F07D98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EF499-0348-4036-9775-8540475E8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86909-F4DF-444E-9C31-234AB7C9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B2AD6-4A2C-48D8-8790-DF7D5387E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B28428-BF22-419F-B1D1-FDBF9549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C137-7756-4946-9CD6-D8098A74B3FD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F2BBF-84C2-4E27-ADB3-88D4DBDD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C9B31-4E0D-4A7F-A97A-D11FCF9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4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051F6-CBB2-4DCD-918A-AE370227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65BCA-BB57-4ACB-BB4D-25D4ACED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FA9B-B51C-4914-918B-D9147B7A7CEE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ED76F-E243-4A2D-8D36-5772C213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ABE90-DAC3-4EF3-AF48-74D115D4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00982-5E70-4E9D-A9D0-0D0F0E55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EDBF-36EE-4076-8398-F401C92C8924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5B57E3-0426-451D-A30D-3643AE99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593D3-2EB0-4EE1-AF17-5A25DAE8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77625-DF9B-42CD-B432-56D6C9CD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14CB5-999C-46EC-BBBB-140276BB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1FF06-FA43-4C2D-B241-26012989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A533E-3572-49F3-996D-8886EE7E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FF0C-A7DF-4A53-841F-1C90681769F7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63215-EE2B-452E-AD02-261D090D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A0617-C993-4AEF-AC19-0FF207D6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A9AD5-96C0-47CF-8A1C-9875FFB3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8E0ABD-BC65-4FF0-97FE-3B0743898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3FC3B-3656-4CE8-9C52-6797130E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B72EC-9FE4-4ADD-A89C-145C27E4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7CB-4C73-4843-9FDA-CCF4184AC312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A8FBF-557A-4515-A2AC-287C633A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B8561-9322-425A-A269-D342828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9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BE889-1EFD-4E9C-828B-CE3A1204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7010-FAA1-4BDF-807B-E94418FC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7B904-7608-44B5-9A1D-50E3A55A8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3132-410B-45B4-B6E7-BF5E1FFD0974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975E2-69C0-4A87-86FE-A5F1A3F6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31BD2-634B-4CC3-B47A-69035F5A2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ED85-3E06-4417-8AA0-16E3AF6BE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0CF202-CB27-4F54-B040-AEF643C23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658"/>
            <a:ext cx="12191999" cy="68726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F229AE-9462-4C6D-AFB5-948FECF213E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8B39D-89D1-44DD-83D3-89E78EA4FD5A}"/>
              </a:ext>
            </a:extLst>
          </p:cNvPr>
          <p:cNvSpPr txBox="1"/>
          <p:nvPr/>
        </p:nvSpPr>
        <p:spPr>
          <a:xfrm>
            <a:off x="4022415" y="2924290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제안서</a:t>
            </a:r>
            <a:r>
              <a:rPr lang="en-US" altLang="ko-KR" sz="28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8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장별섭</a:t>
            </a:r>
            <a:endParaRPr lang="ko-KR" altLang="en-US" sz="28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C8FDF-CD3E-4CA1-B2F2-5968AAAD06EF}"/>
              </a:ext>
            </a:extLst>
          </p:cNvPr>
          <p:cNvSpPr txBox="1"/>
          <p:nvPr/>
        </p:nvSpPr>
        <p:spPr>
          <a:xfrm>
            <a:off x="4847977" y="3512202"/>
            <a:ext cx="2172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사이버보안 </a:t>
            </a:r>
            <a:r>
              <a:rPr lang="ko-KR" altLang="en-US" sz="105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캡스톤디자인</a:t>
            </a:r>
            <a:r>
              <a:rPr lang="en-US" altLang="ko-KR" sz="10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2021 - 1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F80290-3EA3-4681-9E77-FF2EFEAA0F93}"/>
              </a:ext>
            </a:extLst>
          </p:cNvPr>
          <p:cNvSpPr/>
          <p:nvPr/>
        </p:nvSpPr>
        <p:spPr>
          <a:xfrm>
            <a:off x="3884104" y="2850916"/>
            <a:ext cx="4127382" cy="5780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F1D6FD-2B99-460E-9C17-9B9CDD685DC8}"/>
              </a:ext>
            </a:extLst>
          </p:cNvPr>
          <p:cNvSpPr/>
          <p:nvPr/>
        </p:nvSpPr>
        <p:spPr>
          <a:xfrm>
            <a:off x="176169" y="142613"/>
            <a:ext cx="11828477" cy="6551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1DC5E5BB-CEB4-42F2-9BCF-87B2F6E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3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CCE53-1DEC-4C87-B323-41325AC205A8}"/>
              </a:ext>
            </a:extLst>
          </p:cNvPr>
          <p:cNvSpPr/>
          <p:nvPr/>
        </p:nvSpPr>
        <p:spPr>
          <a:xfrm>
            <a:off x="0" y="204733"/>
            <a:ext cx="151002" cy="1421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1E98E-41AA-4C8B-A14F-A611D55B0B0D}"/>
              </a:ext>
            </a:extLst>
          </p:cNvPr>
          <p:cNvSpPr/>
          <p:nvPr/>
        </p:nvSpPr>
        <p:spPr>
          <a:xfrm>
            <a:off x="5008228" y="1517610"/>
            <a:ext cx="5474599" cy="1090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A2C-F478-4C5A-8474-31D3C73E4141}"/>
              </a:ext>
            </a:extLst>
          </p:cNvPr>
          <p:cNvSpPr txBox="1"/>
          <p:nvPr/>
        </p:nvSpPr>
        <p:spPr>
          <a:xfrm>
            <a:off x="671118" y="703878"/>
            <a:ext cx="68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05</a:t>
            </a:r>
            <a:endParaRPr lang="ko-KR" altLang="en-US" sz="2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1EE8-CD4D-4C34-9620-A2D72060D66A}"/>
              </a:ext>
            </a:extLst>
          </p:cNvPr>
          <p:cNvSpPr txBox="1"/>
          <p:nvPr/>
        </p:nvSpPr>
        <p:spPr>
          <a:xfrm>
            <a:off x="1825239" y="703878"/>
            <a:ext cx="427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일정 계획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31C484-54B4-4719-A388-5CF5F755E534}"/>
              </a:ext>
            </a:extLst>
          </p:cNvPr>
          <p:cNvCxnSpPr>
            <a:cxnSpLocks/>
          </p:cNvCxnSpPr>
          <p:nvPr/>
        </p:nvCxnSpPr>
        <p:spPr>
          <a:xfrm>
            <a:off x="1464514" y="773394"/>
            <a:ext cx="0" cy="26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2C12D5C-2B97-41D4-B034-F0C99F18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26284"/>
              </p:ext>
            </p:extLst>
          </p:nvPr>
        </p:nvGraphicFramePr>
        <p:xfrm>
          <a:off x="838200" y="1825625"/>
          <a:ext cx="9811689" cy="4388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569">
                  <a:extLst>
                    <a:ext uri="{9D8B030D-6E8A-4147-A177-3AD203B41FA5}">
                      <a16:colId xmlns:a16="http://schemas.microsoft.com/office/drawing/2014/main" val="3708898261"/>
                    </a:ext>
                  </a:extLst>
                </a:gridCol>
                <a:gridCol w="8770120">
                  <a:extLst>
                    <a:ext uri="{9D8B030D-6E8A-4147-A177-3AD203B41FA5}">
                      <a16:colId xmlns:a16="http://schemas.microsoft.com/office/drawing/2014/main" val="1112763055"/>
                    </a:ext>
                  </a:extLst>
                </a:gridCol>
              </a:tblGrid>
              <a:tr h="28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목표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64503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프로젝트 최종 제안서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55965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개발에 필요한 </a:t>
                      </a:r>
                      <a:r>
                        <a:rPr lang="ko-KR" altLang="en-US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아두이노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센서 및 물품 구입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50770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QR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코드 생성 및 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QR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코드에 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GPS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기술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80562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6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도어락에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아두이노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연결 및 웹서버 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DB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29313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7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애플리케이션 개발 </a:t>
                      </a:r>
                      <a:r>
                        <a:rPr lang="en-US" altLang="ko-KR" sz="10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(Android Studio)</a:t>
                      </a:r>
                      <a:endParaRPr lang="ko-KR" altLang="en-US" sz="10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28000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8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중간발표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39215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9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얼굴인식 딥러닝 기술 구현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(1) </a:t>
                      </a:r>
                      <a:r>
                        <a:rPr lang="en-US" altLang="ko-KR" sz="10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(Python)</a:t>
                      </a:r>
                      <a:endParaRPr lang="ko-KR" altLang="en-US" sz="10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06451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얼굴인식 딥러닝 기술 구현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(2) </a:t>
                      </a:r>
                      <a:r>
                        <a:rPr lang="en-US" altLang="ko-KR" sz="10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(Python)</a:t>
                      </a:r>
                      <a:endParaRPr lang="ko-KR" altLang="en-US" sz="10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3870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11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중간발표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09356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중간 테스트 및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4409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13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미비점 및 오류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5843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14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최종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6666"/>
                  </a:ext>
                </a:extLst>
              </a:tr>
              <a:tr h="312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15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4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2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0CF202-CB27-4F54-B040-AEF643C23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658"/>
            <a:ext cx="12191999" cy="68726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F229AE-9462-4C6D-AFB5-948FECF213E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0">
                <a:schemeClr val="tx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F1D6FD-2B99-460E-9C17-9B9CDD685DC8}"/>
              </a:ext>
            </a:extLst>
          </p:cNvPr>
          <p:cNvSpPr/>
          <p:nvPr/>
        </p:nvSpPr>
        <p:spPr>
          <a:xfrm>
            <a:off x="176169" y="142613"/>
            <a:ext cx="11828477" cy="6551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1DC5E5BB-CEB4-42F2-9BCF-87B2F6E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82EDE-CFE9-4541-9F20-6BC83B55D091}"/>
              </a:ext>
            </a:extLst>
          </p:cNvPr>
          <p:cNvSpPr txBox="1"/>
          <p:nvPr/>
        </p:nvSpPr>
        <p:spPr>
          <a:xfrm>
            <a:off x="4925734" y="2709644"/>
            <a:ext cx="234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THANK                            YOU.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9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F8FD075-ED63-4696-8C5F-9C85C1D06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5E8577-4965-4D75-9A16-71EE3A74AE3D}"/>
              </a:ext>
            </a:extLst>
          </p:cNvPr>
          <p:cNvSpPr/>
          <p:nvPr/>
        </p:nvSpPr>
        <p:spPr>
          <a:xfrm>
            <a:off x="1" y="6314"/>
            <a:ext cx="6096000" cy="6851686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90519-FEE5-4339-8ACE-2A212F8971EE}"/>
              </a:ext>
            </a:extLst>
          </p:cNvPr>
          <p:cNvSpPr txBox="1"/>
          <p:nvPr/>
        </p:nvSpPr>
        <p:spPr>
          <a:xfrm>
            <a:off x="7013197" y="1359017"/>
            <a:ext cx="4160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지도교수님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199B6-88D2-4F4C-B0DE-4A15E38F6229}"/>
              </a:ext>
            </a:extLst>
          </p:cNvPr>
          <p:cNvSpPr txBox="1"/>
          <p:nvPr/>
        </p:nvSpPr>
        <p:spPr>
          <a:xfrm>
            <a:off x="7013195" y="2112483"/>
            <a:ext cx="380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b="1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서화정</a:t>
            </a:r>
            <a:r>
              <a:rPr lang="ko-KR" altLang="en-US" sz="2000" b="1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교수님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사이버보안 트랙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11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9F450-3B3E-41A2-9B25-C1880A84B4CD}"/>
              </a:ext>
            </a:extLst>
          </p:cNvPr>
          <p:cNvSpPr txBox="1"/>
          <p:nvPr/>
        </p:nvSpPr>
        <p:spPr>
          <a:xfrm>
            <a:off x="7013196" y="3539262"/>
            <a:ext cx="4160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TEAM MEMBER</a:t>
            </a:r>
            <a:endParaRPr lang="ko-KR" altLang="en-US" sz="3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FDBD6-0C05-46E1-BD0B-BFD5763417BA}"/>
              </a:ext>
            </a:extLst>
          </p:cNvPr>
          <p:cNvSpPr txBox="1"/>
          <p:nvPr/>
        </p:nvSpPr>
        <p:spPr>
          <a:xfrm>
            <a:off x="7013197" y="4350046"/>
            <a:ext cx="4509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장수영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(1791285)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트랙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사물인터넷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제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트랙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사이버보안</a:t>
            </a:r>
            <a:endParaRPr lang="en-US" altLang="ko-KR" sz="11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박별하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(1771138)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트랙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사이버보안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제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트랙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사물인터넷</a:t>
            </a:r>
            <a:endParaRPr lang="en-US" altLang="ko-KR" sz="11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신정섭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(1771138)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트랙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사이버보안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제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트랙 </a:t>
            </a:r>
            <a:r>
              <a:rPr lang="en-US" altLang="ko-KR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사물인터넷</a:t>
            </a:r>
            <a:endParaRPr lang="en-US" altLang="ko-KR" sz="11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39531-3577-4722-A129-6BE65D21432C}"/>
              </a:ext>
            </a:extLst>
          </p:cNvPr>
          <p:cNvSpPr/>
          <p:nvPr/>
        </p:nvSpPr>
        <p:spPr>
          <a:xfrm>
            <a:off x="3710916" y="6189735"/>
            <a:ext cx="2275997" cy="5780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E5992-CCF2-4569-9410-F34FB8ABB68B}"/>
              </a:ext>
            </a:extLst>
          </p:cNvPr>
          <p:cNvSpPr txBox="1"/>
          <p:nvPr/>
        </p:nvSpPr>
        <p:spPr>
          <a:xfrm>
            <a:off x="4182205" y="6242134"/>
            <a:ext cx="1445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TEAM</a:t>
            </a:r>
            <a:endParaRPr lang="ko-KR" altLang="en-US" sz="30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1" name="슬라이드 번호 개체 틀 19">
            <a:extLst>
              <a:ext uri="{FF2B5EF4-FFF2-40B4-BE49-F238E27FC236}">
                <a16:creationId xmlns:a16="http://schemas.microsoft.com/office/drawing/2014/main" id="{9555D44A-3DA1-434B-8774-AAB63A61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3B5D0195-96B3-468E-AEB0-5C5F098A6B7E}"/>
              </a:ext>
            </a:extLst>
          </p:cNvPr>
          <p:cNvSpPr/>
          <p:nvPr/>
        </p:nvSpPr>
        <p:spPr>
          <a:xfrm>
            <a:off x="6811860" y="1578014"/>
            <a:ext cx="201336" cy="19294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42447D44-E969-4941-B8CE-3B16E9B6712F}"/>
              </a:ext>
            </a:extLst>
          </p:cNvPr>
          <p:cNvSpPr/>
          <p:nvPr/>
        </p:nvSpPr>
        <p:spPr>
          <a:xfrm>
            <a:off x="6811860" y="3661786"/>
            <a:ext cx="201336" cy="19294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4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BE1468-4154-4B12-A262-8FF31D8585F0}"/>
              </a:ext>
            </a:extLst>
          </p:cNvPr>
          <p:cNvSpPr/>
          <p:nvPr/>
        </p:nvSpPr>
        <p:spPr>
          <a:xfrm flipV="1">
            <a:off x="3397114" y="2835420"/>
            <a:ext cx="45720" cy="11745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EA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647E-3916-4A12-BBBD-27C3F3E358C6}"/>
              </a:ext>
            </a:extLst>
          </p:cNvPr>
          <p:cNvSpPr txBox="1"/>
          <p:nvPr/>
        </p:nvSpPr>
        <p:spPr>
          <a:xfrm>
            <a:off x="3671197" y="2532492"/>
            <a:ext cx="4091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  <a:alpha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FAE78-45EA-4068-B8BD-25ED30FBBF2A}"/>
              </a:ext>
            </a:extLst>
          </p:cNvPr>
          <p:cNvSpPr txBox="1"/>
          <p:nvPr/>
        </p:nvSpPr>
        <p:spPr>
          <a:xfrm>
            <a:off x="4143567" y="2536352"/>
            <a:ext cx="12041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주제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2A695-BBEE-43B7-A5C7-B058F8B5E245}"/>
              </a:ext>
            </a:extLst>
          </p:cNvPr>
          <p:cNvSpPr txBox="1"/>
          <p:nvPr/>
        </p:nvSpPr>
        <p:spPr>
          <a:xfrm>
            <a:off x="4143567" y="2885784"/>
            <a:ext cx="21579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선정 이유 및 배경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E4361F-5060-4359-93E6-B4462E5DFA3D}"/>
              </a:ext>
            </a:extLst>
          </p:cNvPr>
          <p:cNvSpPr/>
          <p:nvPr/>
        </p:nvSpPr>
        <p:spPr>
          <a:xfrm>
            <a:off x="1233458" y="1381231"/>
            <a:ext cx="9409486" cy="411858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63DD5-57D7-4633-9C21-D10E29DB52B5}"/>
              </a:ext>
            </a:extLst>
          </p:cNvPr>
          <p:cNvSpPr txBox="1"/>
          <p:nvPr/>
        </p:nvSpPr>
        <p:spPr>
          <a:xfrm>
            <a:off x="4143567" y="3227543"/>
            <a:ext cx="8803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핵심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C7EC0-3DC0-420D-B96C-9D1091553E1D}"/>
              </a:ext>
            </a:extLst>
          </p:cNvPr>
          <p:cNvSpPr txBox="1"/>
          <p:nvPr/>
        </p:nvSpPr>
        <p:spPr>
          <a:xfrm>
            <a:off x="1233458" y="4945822"/>
            <a:ext cx="188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“INDEX”</a:t>
            </a:r>
            <a:endParaRPr lang="ko-KR" altLang="en-US" sz="3000" dirty="0">
              <a:solidFill>
                <a:schemeClr val="bg1">
                  <a:lumMod val="50000"/>
                </a:schemeClr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43B43-D64D-40DB-B7F4-FFB1F240F83B}"/>
              </a:ext>
            </a:extLst>
          </p:cNvPr>
          <p:cNvSpPr txBox="1"/>
          <p:nvPr/>
        </p:nvSpPr>
        <p:spPr>
          <a:xfrm>
            <a:off x="4143567" y="3572487"/>
            <a:ext cx="21579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팀 구성원 및 역할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A4A974-670C-4CB6-AF80-6047E72FB43E}"/>
              </a:ext>
            </a:extLst>
          </p:cNvPr>
          <p:cNvSpPr txBox="1"/>
          <p:nvPr/>
        </p:nvSpPr>
        <p:spPr>
          <a:xfrm>
            <a:off x="4143567" y="3921919"/>
            <a:ext cx="15760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일정 계획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D0EDF1-8320-4923-92E0-4A10A643AF5C}"/>
              </a:ext>
            </a:extLst>
          </p:cNvPr>
          <p:cNvSpPr txBox="1"/>
          <p:nvPr/>
        </p:nvSpPr>
        <p:spPr>
          <a:xfrm>
            <a:off x="3668521" y="2885783"/>
            <a:ext cx="4091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  <a:alpha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DD6346-D1F8-47A6-A54B-306620BDCBDB}"/>
              </a:ext>
            </a:extLst>
          </p:cNvPr>
          <p:cNvSpPr txBox="1"/>
          <p:nvPr/>
        </p:nvSpPr>
        <p:spPr>
          <a:xfrm>
            <a:off x="3652987" y="3240145"/>
            <a:ext cx="4246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  <a:alpha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F90829-4CC6-47FE-A685-11DFAC4089F0}"/>
              </a:ext>
            </a:extLst>
          </p:cNvPr>
          <p:cNvSpPr txBox="1"/>
          <p:nvPr/>
        </p:nvSpPr>
        <p:spPr>
          <a:xfrm>
            <a:off x="3668521" y="3575464"/>
            <a:ext cx="4091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  <a:alpha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4BD9C7-ED3E-4EFD-97C0-1EC09510BDC4}"/>
              </a:ext>
            </a:extLst>
          </p:cNvPr>
          <p:cNvSpPr txBox="1"/>
          <p:nvPr/>
        </p:nvSpPr>
        <p:spPr>
          <a:xfrm>
            <a:off x="3668521" y="3922621"/>
            <a:ext cx="4091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  <a:alpha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10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CCE53-1DEC-4C87-B323-41325AC205A8}"/>
              </a:ext>
            </a:extLst>
          </p:cNvPr>
          <p:cNvSpPr/>
          <p:nvPr/>
        </p:nvSpPr>
        <p:spPr>
          <a:xfrm>
            <a:off x="0" y="204733"/>
            <a:ext cx="151002" cy="1421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1E98E-41AA-4C8B-A14F-A611D55B0B0D}"/>
              </a:ext>
            </a:extLst>
          </p:cNvPr>
          <p:cNvSpPr/>
          <p:nvPr/>
        </p:nvSpPr>
        <p:spPr>
          <a:xfrm>
            <a:off x="5008228" y="1517610"/>
            <a:ext cx="5474599" cy="1090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DB2D-617A-46F8-8884-D21455815FC4}"/>
              </a:ext>
            </a:extLst>
          </p:cNvPr>
          <p:cNvSpPr txBox="1"/>
          <p:nvPr/>
        </p:nvSpPr>
        <p:spPr>
          <a:xfrm>
            <a:off x="1115400" y="2500651"/>
            <a:ext cx="96270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30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열려라 참깨</a:t>
            </a:r>
            <a:endParaRPr lang="ko-KR" altLang="en-US" sz="3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lvl="0" fontAlgn="base"/>
            <a:endParaRPr lang="en-US" altLang="ko-KR" sz="1000" b="1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fontAlgn="base"/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코드와 인공지능 얼굴인식을 이용한 이용자 출입관리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도어락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개발</a:t>
            </a:r>
            <a:endParaRPr lang="en-US" altLang="ko-KR" kern="0" spc="0" dirty="0">
              <a:solidFill>
                <a:srgbClr val="000000"/>
              </a:solidFill>
              <a:effectLst/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A2C-F478-4C5A-8474-31D3C73E4141}"/>
              </a:ext>
            </a:extLst>
          </p:cNvPr>
          <p:cNvSpPr txBox="1"/>
          <p:nvPr/>
        </p:nvSpPr>
        <p:spPr>
          <a:xfrm>
            <a:off x="671119" y="703878"/>
            <a:ext cx="56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01</a:t>
            </a:r>
            <a:endParaRPr lang="ko-KR" altLang="en-US" sz="2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1EE8-CD4D-4C34-9620-A2D72060D66A}"/>
              </a:ext>
            </a:extLst>
          </p:cNvPr>
          <p:cNvSpPr txBox="1"/>
          <p:nvPr/>
        </p:nvSpPr>
        <p:spPr>
          <a:xfrm>
            <a:off x="1825239" y="703878"/>
            <a:ext cx="33182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프로젝트 주제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31C484-54B4-4719-A388-5CF5F755E534}"/>
              </a:ext>
            </a:extLst>
          </p:cNvPr>
          <p:cNvCxnSpPr>
            <a:cxnSpLocks/>
          </p:cNvCxnSpPr>
          <p:nvPr/>
        </p:nvCxnSpPr>
        <p:spPr>
          <a:xfrm>
            <a:off x="1464514" y="773394"/>
            <a:ext cx="0" cy="26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95EC83-7044-436E-A5C5-08114A0E0EC8}"/>
              </a:ext>
            </a:extLst>
          </p:cNvPr>
          <p:cNvSpPr/>
          <p:nvPr/>
        </p:nvSpPr>
        <p:spPr>
          <a:xfrm>
            <a:off x="1006342" y="2648130"/>
            <a:ext cx="109058" cy="1083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B7714-60EF-40C2-B1C0-E2C5B784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0" y="4279345"/>
            <a:ext cx="1801178" cy="18011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410758-4490-4BEC-9E2D-ABF866B09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3" y="4279344"/>
            <a:ext cx="1757732" cy="18011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430DBE-72ED-4139-AB86-15A402DC7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08" y="4073406"/>
            <a:ext cx="2165484" cy="21654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70D36C4-27CF-4C37-AF61-299C461A2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40" y="4656279"/>
            <a:ext cx="1047308" cy="1047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12B5E64-C8F0-40A3-8C96-2EE3FA9F5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73" y="4656279"/>
            <a:ext cx="1047308" cy="10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6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CCE53-1DEC-4C87-B323-41325AC205A8}"/>
              </a:ext>
            </a:extLst>
          </p:cNvPr>
          <p:cNvSpPr/>
          <p:nvPr/>
        </p:nvSpPr>
        <p:spPr>
          <a:xfrm>
            <a:off x="0" y="204733"/>
            <a:ext cx="151002" cy="1421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1E98E-41AA-4C8B-A14F-A611D55B0B0D}"/>
              </a:ext>
            </a:extLst>
          </p:cNvPr>
          <p:cNvSpPr/>
          <p:nvPr/>
        </p:nvSpPr>
        <p:spPr>
          <a:xfrm>
            <a:off x="5008228" y="1517610"/>
            <a:ext cx="5474599" cy="1090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DB2D-617A-46F8-8884-D21455815FC4}"/>
              </a:ext>
            </a:extLst>
          </p:cNvPr>
          <p:cNvSpPr txBox="1"/>
          <p:nvPr/>
        </p:nvSpPr>
        <p:spPr>
          <a:xfrm>
            <a:off x="1090233" y="1977404"/>
            <a:ext cx="99412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30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QR</a:t>
            </a:r>
            <a:r>
              <a:rPr lang="ko-KR" altLang="en-US" sz="30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코드와 얼굴 인식 기능을 이용한 출입자 관리 </a:t>
            </a:r>
            <a:r>
              <a:rPr lang="en-US" altLang="ko-KR" sz="30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IoT </a:t>
            </a:r>
            <a:r>
              <a:rPr lang="ko-KR" altLang="en-US" sz="3000" b="1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도어락</a:t>
            </a:r>
            <a:endParaRPr lang="ko-KR" altLang="en-US" sz="3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lvl="0" fontAlgn="base"/>
            <a:endParaRPr lang="en-US" altLang="ko-KR" sz="1000" b="1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fontAlgn="base"/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fontAlgn="base"/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보안이 중요시되는 사무실 및 작업장 등에서는 출입자 관리가 필요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fontAlgn="base"/>
            <a:endParaRPr lang="en-US" altLang="ko-KR" b="0" i="0" kern="0" dirty="0">
              <a:solidFill>
                <a:srgbClr val="000000"/>
              </a:solidFill>
              <a:effectLst/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fontAlgn="base"/>
            <a:r>
              <a:rPr lang="en-US" altLang="ko-KR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현재 코로나</a:t>
            </a:r>
            <a:r>
              <a:rPr lang="en-US" altLang="ko-KR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19</a:t>
            </a:r>
            <a:r>
              <a:rPr lang="ko-KR" altLang="en-US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인해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방문자 출입을 관리해야 할 필요성이 강조되고 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fontAlgn="base"/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대부분 출입 시 온도 체크만 할 뿐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코드와 같은 출입자 관리가 제대로 되고 있지 않다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fontAlgn="base"/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이러한 문제점을 보완하기 위해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코드를 이용하여 등록된 사용자만 출입이 </a:t>
            </a:r>
            <a:r>
              <a:rPr lang="ko-KR" altLang="en-US" kern="0" dirty="0" err="1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가능하도록하며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보조적으로 얼굴 인식을 통하여 출입자의 건강 상태까지 확인하는 기능을 추가하려고 한다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</a:p>
          <a:p>
            <a:pPr marL="285750" indent="-285750" fontAlgn="base"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kern="0" dirty="0" err="1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도어락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해제 시 </a:t>
            </a:r>
            <a:r>
              <a:rPr lang="ko-KR" altLang="en-US" kern="0" dirty="0" err="1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스캔된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정보는 데이터베이스에 저장하여 앱에서 출입자 목록이 확인 가능하도록 한다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fontAlgn="base"/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A2C-F478-4C5A-8474-31D3C73E4141}"/>
              </a:ext>
            </a:extLst>
          </p:cNvPr>
          <p:cNvSpPr txBox="1"/>
          <p:nvPr/>
        </p:nvSpPr>
        <p:spPr>
          <a:xfrm>
            <a:off x="671118" y="703878"/>
            <a:ext cx="68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02</a:t>
            </a:r>
            <a:endParaRPr lang="ko-KR" altLang="en-US" sz="2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1EE8-CD4D-4C34-9620-A2D72060D66A}"/>
              </a:ext>
            </a:extLst>
          </p:cNvPr>
          <p:cNvSpPr txBox="1"/>
          <p:nvPr/>
        </p:nvSpPr>
        <p:spPr>
          <a:xfrm>
            <a:off x="1825239" y="703878"/>
            <a:ext cx="40675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프로젝트 선정 이유 및 배경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31C484-54B4-4719-A388-5CF5F755E534}"/>
              </a:ext>
            </a:extLst>
          </p:cNvPr>
          <p:cNvCxnSpPr>
            <a:cxnSpLocks/>
          </p:cNvCxnSpPr>
          <p:nvPr/>
        </p:nvCxnSpPr>
        <p:spPr>
          <a:xfrm>
            <a:off x="1464514" y="773394"/>
            <a:ext cx="0" cy="26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95EC83-7044-436E-A5C5-08114A0E0EC8}"/>
              </a:ext>
            </a:extLst>
          </p:cNvPr>
          <p:cNvSpPr/>
          <p:nvPr/>
        </p:nvSpPr>
        <p:spPr>
          <a:xfrm>
            <a:off x="981175" y="2124883"/>
            <a:ext cx="109058" cy="1083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7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CCE53-1DEC-4C87-B323-41325AC205A8}"/>
              </a:ext>
            </a:extLst>
          </p:cNvPr>
          <p:cNvSpPr/>
          <p:nvPr/>
        </p:nvSpPr>
        <p:spPr>
          <a:xfrm>
            <a:off x="0" y="204733"/>
            <a:ext cx="151002" cy="1421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1E98E-41AA-4C8B-A14F-A611D55B0B0D}"/>
              </a:ext>
            </a:extLst>
          </p:cNvPr>
          <p:cNvSpPr/>
          <p:nvPr/>
        </p:nvSpPr>
        <p:spPr>
          <a:xfrm>
            <a:off x="5008228" y="1517610"/>
            <a:ext cx="5474599" cy="1090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DB2D-617A-46F8-8884-D21455815FC4}"/>
              </a:ext>
            </a:extLst>
          </p:cNvPr>
          <p:cNvSpPr txBox="1"/>
          <p:nvPr/>
        </p:nvSpPr>
        <p:spPr>
          <a:xfrm>
            <a:off x="1162088" y="1943994"/>
            <a:ext cx="743662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300" b="1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sz="2300" b="1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생성</a:t>
            </a:r>
            <a:endParaRPr lang="en-US" altLang="ko-KR" sz="2300" b="1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어플리케이션에 회원가입 후 버튼을 클릭해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생성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생성된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코드의 정보를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등록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등록된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코드를 스캔 시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출입자 정보 저장 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개인 정보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위치 정보 등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A2C-F478-4C5A-8474-31D3C73E4141}"/>
              </a:ext>
            </a:extLst>
          </p:cNvPr>
          <p:cNvSpPr txBox="1"/>
          <p:nvPr/>
        </p:nvSpPr>
        <p:spPr>
          <a:xfrm>
            <a:off x="671118" y="703878"/>
            <a:ext cx="68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03</a:t>
            </a:r>
            <a:endParaRPr lang="ko-KR" altLang="en-US" sz="2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1EE8-CD4D-4C34-9620-A2D72060D66A}"/>
              </a:ext>
            </a:extLst>
          </p:cNvPr>
          <p:cNvSpPr txBox="1"/>
          <p:nvPr/>
        </p:nvSpPr>
        <p:spPr>
          <a:xfrm>
            <a:off x="1825239" y="703878"/>
            <a:ext cx="427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핵심 기능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QR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(1)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31C484-54B4-4719-A388-5CF5F755E534}"/>
              </a:ext>
            </a:extLst>
          </p:cNvPr>
          <p:cNvCxnSpPr>
            <a:cxnSpLocks/>
          </p:cNvCxnSpPr>
          <p:nvPr/>
        </p:nvCxnSpPr>
        <p:spPr>
          <a:xfrm>
            <a:off x="1464514" y="773394"/>
            <a:ext cx="0" cy="26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95EC83-7044-436E-A5C5-08114A0E0EC8}"/>
              </a:ext>
            </a:extLst>
          </p:cNvPr>
          <p:cNvSpPr/>
          <p:nvPr/>
        </p:nvSpPr>
        <p:spPr>
          <a:xfrm>
            <a:off x="1053029" y="2091473"/>
            <a:ext cx="109058" cy="1083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E604FE-98F7-4504-82AE-5B167E6F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8" y="4059587"/>
            <a:ext cx="2265840" cy="22658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6A0A02-9BFA-4850-BF7D-9B81FFBB1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78" y="4413999"/>
            <a:ext cx="1591880" cy="1557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05B9B5-9C74-4731-8BEB-48460038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36" y="4357667"/>
            <a:ext cx="1669680" cy="16696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B6906C-1771-46B8-A797-3684E39D1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810" y="3244334"/>
            <a:ext cx="352809" cy="345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C84C30-DA71-4325-B86F-93A50E44D803}"/>
              </a:ext>
            </a:extLst>
          </p:cNvPr>
          <p:cNvSpPr txBox="1"/>
          <p:nvPr/>
        </p:nvSpPr>
        <p:spPr>
          <a:xfrm>
            <a:off x="9159713" y="3244334"/>
            <a:ext cx="190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33274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CCE53-1DEC-4C87-B323-41325AC205A8}"/>
              </a:ext>
            </a:extLst>
          </p:cNvPr>
          <p:cNvSpPr/>
          <p:nvPr/>
        </p:nvSpPr>
        <p:spPr>
          <a:xfrm>
            <a:off x="0" y="204733"/>
            <a:ext cx="151002" cy="1421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1E98E-41AA-4C8B-A14F-A611D55B0B0D}"/>
              </a:ext>
            </a:extLst>
          </p:cNvPr>
          <p:cNvSpPr/>
          <p:nvPr/>
        </p:nvSpPr>
        <p:spPr>
          <a:xfrm>
            <a:off x="5008228" y="1517610"/>
            <a:ext cx="5474599" cy="1090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DB2D-617A-46F8-8884-D21455815FC4}"/>
              </a:ext>
            </a:extLst>
          </p:cNvPr>
          <p:cNvSpPr txBox="1"/>
          <p:nvPr/>
        </p:nvSpPr>
        <p:spPr>
          <a:xfrm>
            <a:off x="1162087" y="1943994"/>
            <a:ext cx="98678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300" b="1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GPS </a:t>
            </a:r>
            <a:r>
              <a:rPr lang="ko-KR" altLang="en-US" sz="2300" b="1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연동</a:t>
            </a:r>
            <a:endParaRPr lang="en-US" altLang="ko-KR" sz="2300" b="1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endParaRPr lang="ko-KR" altLang="en-US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r>
              <a:rPr lang="en-US" altLang="ko-KR" kern="0" spc="0" dirty="0">
                <a:solidFill>
                  <a:srgbClr val="000000"/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QR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도용을 방지한 실시간 위치 정보 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생성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r>
              <a:rPr lang="en-US" altLang="ko-KR" kern="0" spc="0" dirty="0">
                <a:solidFill>
                  <a:srgbClr val="000000"/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 서버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위치 정보 저장</a:t>
            </a:r>
            <a:endParaRPr lang="en-US" altLang="ko-KR" kern="0" spc="0" dirty="0">
              <a:solidFill>
                <a:srgbClr val="000000"/>
              </a:solidFill>
              <a:effectLst/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A2C-F478-4C5A-8474-31D3C73E4141}"/>
              </a:ext>
            </a:extLst>
          </p:cNvPr>
          <p:cNvSpPr txBox="1"/>
          <p:nvPr/>
        </p:nvSpPr>
        <p:spPr>
          <a:xfrm>
            <a:off x="671118" y="703878"/>
            <a:ext cx="68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03</a:t>
            </a:r>
            <a:endParaRPr lang="ko-KR" altLang="en-US" sz="2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1EE8-CD4D-4C34-9620-A2D72060D66A}"/>
              </a:ext>
            </a:extLst>
          </p:cNvPr>
          <p:cNvSpPr txBox="1"/>
          <p:nvPr/>
        </p:nvSpPr>
        <p:spPr>
          <a:xfrm>
            <a:off x="1825239" y="703878"/>
            <a:ext cx="427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핵심 기능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QR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(2)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31C484-54B4-4719-A388-5CF5F755E534}"/>
              </a:ext>
            </a:extLst>
          </p:cNvPr>
          <p:cNvCxnSpPr>
            <a:cxnSpLocks/>
          </p:cNvCxnSpPr>
          <p:nvPr/>
        </p:nvCxnSpPr>
        <p:spPr>
          <a:xfrm>
            <a:off x="1464514" y="773394"/>
            <a:ext cx="0" cy="26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95EC83-7044-436E-A5C5-08114A0E0EC8}"/>
              </a:ext>
            </a:extLst>
          </p:cNvPr>
          <p:cNvSpPr/>
          <p:nvPr/>
        </p:nvSpPr>
        <p:spPr>
          <a:xfrm>
            <a:off x="1053029" y="2091473"/>
            <a:ext cx="109058" cy="1083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4D060B-FB4C-4161-AE51-B9D4F056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5" y="3577810"/>
            <a:ext cx="2154956" cy="21549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59DC02-DFA9-4744-B87E-6920C4E32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16" y="4175750"/>
            <a:ext cx="1591880" cy="1557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9796F4-B727-46FE-A882-8B0373116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94" y="3717327"/>
            <a:ext cx="2104633" cy="21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CCE53-1DEC-4C87-B323-41325AC205A8}"/>
              </a:ext>
            </a:extLst>
          </p:cNvPr>
          <p:cNvSpPr/>
          <p:nvPr/>
        </p:nvSpPr>
        <p:spPr>
          <a:xfrm>
            <a:off x="0" y="204733"/>
            <a:ext cx="151002" cy="1421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1E98E-41AA-4C8B-A14F-A611D55B0B0D}"/>
              </a:ext>
            </a:extLst>
          </p:cNvPr>
          <p:cNvSpPr/>
          <p:nvPr/>
        </p:nvSpPr>
        <p:spPr>
          <a:xfrm>
            <a:off x="5008228" y="1517610"/>
            <a:ext cx="5474599" cy="1090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3DB2D-617A-46F8-8884-D21455815FC4}"/>
              </a:ext>
            </a:extLst>
          </p:cNvPr>
          <p:cNvSpPr txBox="1"/>
          <p:nvPr/>
        </p:nvSpPr>
        <p:spPr>
          <a:xfrm>
            <a:off x="1050947" y="1971800"/>
            <a:ext cx="98678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2300" b="1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얼굴 인식 기능</a:t>
            </a:r>
            <a:endParaRPr lang="en-US" altLang="ko-KR" sz="2300" b="1" kern="0" spc="0" dirty="0">
              <a:solidFill>
                <a:srgbClr val="000000"/>
              </a:solidFill>
              <a:effectLst/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lvl="0" fontAlgn="base"/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lvl="0" indent="-285750" fontAlgn="base"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카메라를 통해 얼굴인식 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lvl="0" indent="-285750" fontAlgn="base">
              <a:buFontTx/>
              <a:buChar char="-"/>
            </a:pPr>
            <a:r>
              <a:rPr lang="ko-KR" altLang="en-US" kern="0" dirty="0" err="1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딥러닝으로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학습시켜 놓은 사진들과 비교해</a:t>
            </a:r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건강 상태 유추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fontAlgn="base"/>
            <a:r>
              <a:rPr lang="en-US" altLang="ko-KR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 Python</a:t>
            </a:r>
            <a:r>
              <a:rPr lang="ko-KR" altLang="en-US" kern="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이용</a:t>
            </a:r>
            <a:endParaRPr lang="en-US" altLang="ko-KR" kern="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A2C-F478-4C5A-8474-31D3C73E4141}"/>
              </a:ext>
            </a:extLst>
          </p:cNvPr>
          <p:cNvSpPr txBox="1"/>
          <p:nvPr/>
        </p:nvSpPr>
        <p:spPr>
          <a:xfrm>
            <a:off x="671118" y="703878"/>
            <a:ext cx="68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03</a:t>
            </a:r>
            <a:endParaRPr lang="ko-KR" altLang="en-US" sz="2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1EE8-CD4D-4C34-9620-A2D72060D66A}"/>
              </a:ext>
            </a:extLst>
          </p:cNvPr>
          <p:cNvSpPr txBox="1"/>
          <p:nvPr/>
        </p:nvSpPr>
        <p:spPr>
          <a:xfrm>
            <a:off x="1825239" y="703878"/>
            <a:ext cx="427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핵심 기능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얼굴 인식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31C484-54B4-4719-A388-5CF5F755E534}"/>
              </a:ext>
            </a:extLst>
          </p:cNvPr>
          <p:cNvCxnSpPr>
            <a:cxnSpLocks/>
          </p:cNvCxnSpPr>
          <p:nvPr/>
        </p:nvCxnSpPr>
        <p:spPr>
          <a:xfrm>
            <a:off x="1464514" y="773394"/>
            <a:ext cx="0" cy="26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E95EC83-7044-436E-A5C5-08114A0E0EC8}"/>
              </a:ext>
            </a:extLst>
          </p:cNvPr>
          <p:cNvSpPr/>
          <p:nvPr/>
        </p:nvSpPr>
        <p:spPr>
          <a:xfrm>
            <a:off x="941889" y="2119279"/>
            <a:ext cx="109058" cy="1083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98B85C-8669-4F09-8A92-1FE2B32D8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1" y="4231394"/>
            <a:ext cx="1953850" cy="19582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468572-32CD-4D92-8501-0BADE593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84" y="4508447"/>
            <a:ext cx="1435630" cy="1404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F6E46-A2A1-46FA-9B0B-CA79CC255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75" y="4158069"/>
            <a:ext cx="1306748" cy="12781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01810E-F9E4-4EF5-B33F-6D630C653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91" y="4158069"/>
            <a:ext cx="1306748" cy="12781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449CC90-9D8A-430E-9EE4-CC428CFC1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08" y="4184398"/>
            <a:ext cx="1306748" cy="1278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5E656E-91C2-4FCD-9E91-A53FA19AC872}"/>
              </a:ext>
            </a:extLst>
          </p:cNvPr>
          <p:cNvSpPr txBox="1"/>
          <p:nvPr/>
        </p:nvSpPr>
        <p:spPr>
          <a:xfrm>
            <a:off x="5504900" y="5747157"/>
            <a:ext cx="106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좋음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4BB16-B2B3-40DF-A124-F0CA685518AB}"/>
              </a:ext>
            </a:extLst>
          </p:cNvPr>
          <p:cNvSpPr txBox="1"/>
          <p:nvPr/>
        </p:nvSpPr>
        <p:spPr>
          <a:xfrm>
            <a:off x="7437128" y="5741393"/>
            <a:ext cx="130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보통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3CDEC-F246-4663-9B26-9C08A2B69AC4}"/>
              </a:ext>
            </a:extLst>
          </p:cNvPr>
          <p:cNvSpPr txBox="1"/>
          <p:nvPr/>
        </p:nvSpPr>
        <p:spPr>
          <a:xfrm>
            <a:off x="9472307" y="5748178"/>
            <a:ext cx="108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나쁨</a:t>
            </a:r>
          </a:p>
        </p:txBody>
      </p:sp>
    </p:spTree>
    <p:extLst>
      <p:ext uri="{BB962C8B-B14F-4D97-AF65-F5344CB8AC3E}">
        <p14:creationId xmlns:p14="http://schemas.microsoft.com/office/powerpoint/2010/main" val="106711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02B13590-CF28-4D83-9D58-52888D6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446" y="6329290"/>
            <a:ext cx="2743200" cy="365125"/>
          </a:xfrm>
        </p:spPr>
        <p:txBody>
          <a:bodyPr/>
          <a:lstStyle/>
          <a:p>
            <a:fld id="{3117ED85-3E06-4417-8AA0-16E3AF6BEC2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CCE53-1DEC-4C87-B323-41325AC205A8}"/>
              </a:ext>
            </a:extLst>
          </p:cNvPr>
          <p:cNvSpPr/>
          <p:nvPr/>
        </p:nvSpPr>
        <p:spPr>
          <a:xfrm>
            <a:off x="0" y="204733"/>
            <a:ext cx="151002" cy="1421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1E98E-41AA-4C8B-A14F-A611D55B0B0D}"/>
              </a:ext>
            </a:extLst>
          </p:cNvPr>
          <p:cNvSpPr/>
          <p:nvPr/>
        </p:nvSpPr>
        <p:spPr>
          <a:xfrm>
            <a:off x="5008228" y="1517610"/>
            <a:ext cx="5474599" cy="1090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2A2C-F478-4C5A-8474-31D3C73E4141}"/>
              </a:ext>
            </a:extLst>
          </p:cNvPr>
          <p:cNvSpPr txBox="1"/>
          <p:nvPr/>
        </p:nvSpPr>
        <p:spPr>
          <a:xfrm>
            <a:off x="671118" y="703878"/>
            <a:ext cx="68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04</a:t>
            </a:r>
            <a:endParaRPr lang="ko-KR" altLang="en-US" sz="25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1EE8-CD4D-4C34-9620-A2D72060D66A}"/>
              </a:ext>
            </a:extLst>
          </p:cNvPr>
          <p:cNvSpPr txBox="1"/>
          <p:nvPr/>
        </p:nvSpPr>
        <p:spPr>
          <a:xfrm>
            <a:off x="1825239" y="703878"/>
            <a:ext cx="427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프로젝트 팀 구성원 및 역할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31C484-54B4-4719-A388-5CF5F755E534}"/>
              </a:ext>
            </a:extLst>
          </p:cNvPr>
          <p:cNvCxnSpPr>
            <a:cxnSpLocks/>
          </p:cNvCxnSpPr>
          <p:nvPr/>
        </p:nvCxnSpPr>
        <p:spPr>
          <a:xfrm>
            <a:off x="1464514" y="773394"/>
            <a:ext cx="0" cy="26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8B51F2-6F4E-4EC1-ACF9-A68434D4974B}"/>
              </a:ext>
            </a:extLst>
          </p:cNvPr>
          <p:cNvSpPr txBox="1"/>
          <p:nvPr/>
        </p:nvSpPr>
        <p:spPr>
          <a:xfrm>
            <a:off x="1090233" y="2195518"/>
            <a:ext cx="9627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sz="3000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장별섭</a:t>
            </a:r>
            <a:endParaRPr lang="ko-KR" altLang="en-US" sz="30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lvl="0" fontAlgn="base"/>
            <a:endParaRPr lang="en-US" altLang="ko-KR" sz="1000" b="1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000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장수영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QR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 생성 코딩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QR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코드와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GPS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연동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fontAlgn="base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000" b="0" i="0" dirty="0" err="1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박별하</a:t>
            </a:r>
            <a:r>
              <a:rPr lang="ko-KR" altLang="en-US" sz="2000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얼굴인식 딥러닝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fontAlgn="base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2000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신정섭 </a:t>
            </a:r>
            <a:r>
              <a:rPr lang="en-US" altLang="ko-KR" sz="2000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b="0" i="0" dirty="0">
                <a:effectLst/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 및 클라우드 서버 구축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EAB2D6A8-F7C6-471F-976B-34A0DCFD4191}"/>
              </a:ext>
            </a:extLst>
          </p:cNvPr>
          <p:cNvSpPr/>
          <p:nvPr/>
        </p:nvSpPr>
        <p:spPr>
          <a:xfrm>
            <a:off x="981175" y="2342997"/>
            <a:ext cx="109058" cy="1083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1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457</Words>
  <Application>Microsoft Office PowerPoint</Application>
  <PresentationFormat>와이드스크린</PresentationFormat>
  <Paragraphs>117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210 콤퓨타세탁 L</vt:lpstr>
      <vt:lpstr>Bradley Hand ITC</vt:lpstr>
      <vt:lpstr>210 콤퓨타세탁 B</vt:lpstr>
      <vt:lpstr>210 콤퓨타세탁 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정섭</dc:creator>
  <cp:lastModifiedBy>신 정섭</cp:lastModifiedBy>
  <cp:revision>146</cp:revision>
  <dcterms:created xsi:type="dcterms:W3CDTF">2018-10-04T04:26:12Z</dcterms:created>
  <dcterms:modified xsi:type="dcterms:W3CDTF">2021-03-09T05:55:08Z</dcterms:modified>
</cp:coreProperties>
</file>