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1" r:id="rId7"/>
    <p:sldId id="267" r:id="rId8"/>
    <p:sldId id="260" r:id="rId9"/>
    <p:sldId id="270" r:id="rId10"/>
    <p:sldId id="269" r:id="rId11"/>
    <p:sldId id="265" r:id="rId12"/>
    <p:sldId id="268" r:id="rId13"/>
    <p:sldId id="271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BE8"/>
    <a:srgbClr val="1B6EB1"/>
    <a:srgbClr val="1B529D"/>
    <a:srgbClr val="5F9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4"/>
    <p:restoredTop sz="94710"/>
  </p:normalViewPr>
  <p:slideViewPr>
    <p:cSldViewPr snapToGrid="0" snapToObjects="1">
      <p:cViewPr varScale="1">
        <p:scale>
          <a:sx n="93" d="100"/>
          <a:sy n="93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90631-151B-CA4B-8C2E-0A6AEE66A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4FA4E3-D495-0944-9DE0-34C65D6DA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DD86-FB89-8945-93F4-2EE42D57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9234-A937-9247-9662-F578D8723169}" type="datetimeFigureOut">
              <a:rPr kumimoji="1" lang="ko-Kore-KR" altLang="en-US" smtClean="0"/>
              <a:t>03/20/2021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0C98C-A498-4D4C-95B1-DBE0B84F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D51DE-F24D-DD46-890A-7413AF31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4D3-8C28-3B46-AAF5-480E93912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5D072D2-BC7F-494A-9237-37FD0155FD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706"/>
            </a:avLst>
          </a:prstGeom>
          <a:solidFill>
            <a:srgbClr val="1B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30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47FBF-628E-5E45-AFD7-73F8636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B96968-56B6-FE4F-A256-F3655A708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3E1BF-F81F-E445-81EA-4020E6C0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9234-A937-9247-9662-F578D8723169}" type="datetimeFigureOut">
              <a:rPr kumimoji="1" lang="ko-Kore-KR" altLang="en-US" smtClean="0"/>
              <a:t>03/20/2021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0A1E3-A54E-A54A-8447-D9D880A2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DAD2D-3FE9-F44B-B9A3-260DA784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4D3-8C28-3B46-AAF5-480E93912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09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E597A-025B-F54F-92CE-9F4BC2CAD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0FF42C-ABCB-574A-A8BE-A9BBEAB89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8CB74-C097-2F41-819B-4700A8C2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9234-A937-9247-9662-F578D8723169}" type="datetimeFigureOut">
              <a:rPr kumimoji="1" lang="ko-Kore-KR" altLang="en-US" smtClean="0"/>
              <a:t>03/20/2021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453B5-AC66-504D-9ECF-08D26E54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6EC9D-778B-E848-8798-6A8B33F1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4D3-8C28-3B46-AAF5-480E93912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935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8C0F2-FC0B-734E-9C86-DE70692A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7DF91-5F7E-0A44-833B-9BC2C7F5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6CF22-A3C2-454B-86BF-7EFEE00A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9234-A937-9247-9662-F578D8723169}" type="datetimeFigureOut">
              <a:rPr kumimoji="1" lang="ko-Kore-KR" altLang="en-US" smtClean="0"/>
              <a:t>03/20/2021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22736-1574-5443-97B0-F9DEB678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D3F83-5409-0945-B253-69C61432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4D3-8C28-3B46-AAF5-480E93912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7B83FDDC-2022-8B47-8F38-8CD6F12F2A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706"/>
            </a:avLst>
          </a:prstGeom>
          <a:solidFill>
            <a:srgbClr val="1B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61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FAEB1-B816-3C4F-B82E-E2002D8B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CCD56-0B3E-F24C-8918-83A40367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E34F3-05B5-1C4A-A8C3-09C01CFE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9234-A937-9247-9662-F578D8723169}" type="datetimeFigureOut">
              <a:rPr kumimoji="1" lang="ko-Kore-KR" altLang="en-US" smtClean="0"/>
              <a:t>03/20/2021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248DD-4457-924E-8DA3-8D1B371D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6C9AF-59BD-9542-BBFB-070CDFA6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4D3-8C28-3B46-AAF5-480E93912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199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B5930-0AEE-E043-BC1F-39747D46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F0991-4A2F-BE4F-8997-073FBC8BE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95660-D6BC-6D49-98DE-C46B8A7D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8FAC4-C371-BD45-BB0C-2D2B9F1A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9234-A937-9247-9662-F578D8723169}" type="datetimeFigureOut">
              <a:rPr kumimoji="1" lang="ko-Kore-KR" altLang="en-US" smtClean="0"/>
              <a:t>03/20/2021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EF626-3C18-C444-B21D-AC796394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AC626-52C3-ED4F-AE7B-EE0A9660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4D3-8C28-3B46-AAF5-480E93912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085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81374-1C93-3A4C-9FED-603044F6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BCE4C-F47E-DC4A-BEC6-F30DDFDEB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E0EA3-D065-7041-BB8F-8F29BBF4D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324F91-DDFF-3C4B-B9EB-9956E2594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3D15F2-123E-6643-A670-F5552DD94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301698-F00B-7B43-AE84-C99A8039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9234-A937-9247-9662-F578D8723169}" type="datetimeFigureOut">
              <a:rPr kumimoji="1" lang="ko-Kore-KR" altLang="en-US" smtClean="0"/>
              <a:t>03/20/2021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DF3858-4555-5647-AA60-676F6AF5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AD8340-151D-3B4E-87CC-91AEB3D9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4D3-8C28-3B46-AAF5-480E93912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765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DB20F-9E1D-4240-BE4A-01EE0F56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86E729-EF14-954C-8224-CE88E1D5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9234-A937-9247-9662-F578D8723169}" type="datetimeFigureOut">
              <a:rPr kumimoji="1" lang="ko-Kore-KR" altLang="en-US" smtClean="0"/>
              <a:t>03/20/2021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E22081-8249-844E-8543-78DD2DD6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EF54BF-5410-F645-B9AB-18B3741B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4D3-8C28-3B46-AAF5-480E93912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6467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7CEC3A-B761-984D-9A9F-43759DA8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9234-A937-9247-9662-F578D8723169}" type="datetimeFigureOut">
              <a:rPr kumimoji="1" lang="ko-Kore-KR" altLang="en-US" smtClean="0"/>
              <a:t>03/20/2021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2FF54D-8C24-6140-A664-FA628A2D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043E0C-8FA0-E947-A728-B200F7D4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4D3-8C28-3B46-AAF5-480E93912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34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F69CD-1DBE-2549-868D-609412A0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AFAAA-DA27-934B-A91C-F7C9890F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0F14F-BDDC-3043-A08B-F2C9E91FF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FF134-0B70-C647-8DB6-FF5390D6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9234-A937-9247-9662-F578D8723169}" type="datetimeFigureOut">
              <a:rPr kumimoji="1" lang="ko-Kore-KR" altLang="en-US" smtClean="0"/>
              <a:t>03/20/2021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06065-8443-7441-9F50-5961BD30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9D504-553E-E740-9FA8-8227181D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4D3-8C28-3B46-AAF5-480E93912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730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1286B-271B-9F44-ADB6-24A67F42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13CFBD-97B0-FF4D-98F2-902652A2A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BD293-38D1-E44F-A936-A588ED3B2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4C299-A3EA-9449-8F1E-6EC7A490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9234-A937-9247-9662-F578D8723169}" type="datetimeFigureOut">
              <a:rPr kumimoji="1" lang="ko-Kore-KR" altLang="en-US" smtClean="0"/>
              <a:t>03/20/2021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F2529-B9F0-FB41-BDB4-1A822379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DCCB3-863C-BF4D-A74F-1D6C5BB5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E4D3-8C28-3B46-AAF5-480E93912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5964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FB10A9-1313-A843-ACD4-BB4AAEC2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B232F-6353-C940-86A4-85F5B898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19C90-AA00-3040-95FE-432A7C78A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9234-A937-9247-9662-F578D8723169}" type="datetimeFigureOut">
              <a:rPr kumimoji="1" lang="ko-Kore-KR" altLang="en-US" smtClean="0"/>
              <a:t>03/20/2021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3C434-B414-CA4B-B4A0-EAAD37BF3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905EB-690B-2D47-A304-0B54AFF05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E4D3-8C28-3B46-AAF5-480E93912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763ACA9E-1007-934B-9FBB-2E6EFE7B182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706"/>
            </a:avLst>
          </a:prstGeom>
          <a:solidFill>
            <a:srgbClr val="1B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5C08BA-4A61-F64B-8361-F9E7FC9BBC18}"/>
              </a:ext>
            </a:extLst>
          </p:cNvPr>
          <p:cNvSpPr txBox="1"/>
          <p:nvPr/>
        </p:nvSpPr>
        <p:spPr>
          <a:xfrm>
            <a:off x="4154010" y="3259723"/>
            <a:ext cx="346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LuxGoB_U" panose="02020603020101020101" pitchFamily="18" charset="-127"/>
                <a:ea typeface="THELuxGoB_U" panose="02020603020101020101" pitchFamily="18" charset="-127"/>
              </a:rPr>
              <a:t>팀명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_U" panose="02020603020101020101" pitchFamily="18" charset="-127"/>
                <a:ea typeface="THELuxGoB_U" panose="02020603020101020101" pitchFamily="18" charset="-127"/>
              </a:rPr>
              <a:t> : I.S(Image Shield)</a:t>
            </a:r>
            <a:endParaRPr kumimoji="1" lang="ko-Kore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HELuxGoB_U" panose="02020603020101020101" pitchFamily="18" charset="-127"/>
              <a:ea typeface="THELuxGoB_U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3FEF72-3BF9-7D40-85E2-BABAA1DA042C}"/>
              </a:ext>
            </a:extLst>
          </p:cNvPr>
          <p:cNvGrpSpPr/>
          <p:nvPr/>
        </p:nvGrpSpPr>
        <p:grpSpPr>
          <a:xfrm>
            <a:off x="1977886" y="1547446"/>
            <a:ext cx="8189843" cy="647642"/>
            <a:chOff x="2788683" y="2294595"/>
            <a:chExt cx="6577375" cy="420816"/>
          </a:xfrm>
          <a:solidFill>
            <a:srgbClr val="1B529D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BC8E3DC-EFF6-F944-9834-86A6785FA6B8}"/>
                </a:ext>
              </a:extLst>
            </p:cNvPr>
            <p:cNvSpPr/>
            <p:nvPr/>
          </p:nvSpPr>
          <p:spPr>
            <a:xfrm>
              <a:off x="2788683" y="2294595"/>
              <a:ext cx="6577375" cy="420816"/>
            </a:xfrm>
            <a:prstGeom prst="rect">
              <a:avLst/>
            </a:prstGeom>
            <a:solidFill>
              <a:srgbClr val="1B6E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B03EA3-DCFA-074E-8309-50EC1235DDE6}"/>
                </a:ext>
              </a:extLst>
            </p:cNvPr>
            <p:cNvSpPr txBox="1"/>
            <p:nvPr/>
          </p:nvSpPr>
          <p:spPr>
            <a:xfrm>
              <a:off x="3028050" y="2294595"/>
              <a:ext cx="6098640" cy="379967"/>
            </a:xfrm>
            <a:prstGeom prst="rect">
              <a:avLst/>
            </a:prstGeom>
            <a:solidFill>
              <a:srgbClr val="1B6EB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3200" dirty="0" err="1">
                  <a:solidFill>
                    <a:schemeClr val="bg1"/>
                  </a:solidFill>
                  <a:latin typeface="DXNPeriodStd" panose="02020600000000000000" pitchFamily="18" charset="-127"/>
                  <a:ea typeface="DXNPeriodStd" panose="02020600000000000000" pitchFamily="18" charset="-127"/>
                </a:rPr>
                <a:t>스테가노그래피를</a:t>
              </a:r>
              <a:r>
                <a:rPr kumimoji="1" lang="ko-KR" altLang="en-US" sz="3200" dirty="0">
                  <a:solidFill>
                    <a:schemeClr val="bg1"/>
                  </a:solidFill>
                  <a:latin typeface="DXNPeriodStd" panose="02020600000000000000" pitchFamily="18" charset="-127"/>
                  <a:ea typeface="DXNPeriodStd" panose="02020600000000000000" pitchFamily="18" charset="-127"/>
                </a:rPr>
                <a:t> 이용한 불법복제 방지</a:t>
              </a:r>
              <a:endParaRPr kumimoji="1" lang="ko-Kore-KR" altLang="en-US" sz="3200" dirty="0">
                <a:solidFill>
                  <a:schemeClr val="bg1"/>
                </a:solidFill>
                <a:latin typeface="DXNPeriodStd" panose="02020600000000000000" pitchFamily="18" charset="-127"/>
                <a:ea typeface="DXNPeriodStd" panose="02020600000000000000" pitchFamily="18" charset="-127"/>
              </a:endParaRPr>
            </a:p>
          </p:txBody>
        </p:sp>
      </p:grpSp>
      <p:sp>
        <p:nvSpPr>
          <p:cNvPr id="14" name="액자 13">
            <a:extLst>
              <a:ext uri="{FF2B5EF4-FFF2-40B4-BE49-F238E27FC236}">
                <a16:creationId xmlns:a16="http://schemas.microsoft.com/office/drawing/2014/main" id="{B7C20668-BAE5-3043-880C-BB3DBCB678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06"/>
            </a:avLst>
          </a:prstGeom>
          <a:solidFill>
            <a:srgbClr val="1B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39400-403E-4247-8D26-1A4E51A644AD}"/>
              </a:ext>
            </a:extLst>
          </p:cNvPr>
          <p:cNvSpPr txBox="1"/>
          <p:nvPr/>
        </p:nvSpPr>
        <p:spPr>
          <a:xfrm>
            <a:off x="4154010" y="4812640"/>
            <a:ext cx="3466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_U" panose="02020603020101020101" pitchFamily="18" charset="-127"/>
                <a:ea typeface="THELuxGoB_U" panose="02020603020101020101" pitchFamily="18" charset="-127"/>
              </a:rPr>
              <a:t>팀원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_U" panose="02020603020101020101" pitchFamily="18" charset="-127"/>
                <a:ea typeface="THELuxGoB_U" panose="02020603020101020101" pitchFamily="18" charset="-127"/>
              </a:rPr>
              <a:t>: 1771369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_U" panose="02020603020101020101" pitchFamily="18" charset="-127"/>
                <a:ea typeface="THELuxGoB_U" panose="02020603020101020101" pitchFamily="18" charset="-127"/>
              </a:rPr>
              <a:t>변승현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THELuxGoB_U" panose="02020603020101020101" pitchFamily="18" charset="-127"/>
              <a:ea typeface="THELuxGoB_U" panose="02020603020101020101" pitchFamily="18" charset="-127"/>
            </a:endParaRPr>
          </a:p>
          <a:p>
            <a:pPr algn="ctr"/>
            <a:r>
              <a:rPr kumimoji="1"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_U" panose="02020603020101020101" pitchFamily="18" charset="-127"/>
                <a:ea typeface="THELuxGoB_U" panose="02020603020101020101" pitchFamily="18" charset="-127"/>
              </a:rPr>
              <a:t>         1696023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_U" panose="02020603020101020101" pitchFamily="18" charset="-127"/>
                <a:ea typeface="THELuxGoB_U" panose="02020603020101020101" pitchFamily="18" charset="-127"/>
              </a:rPr>
              <a:t>유영선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THELuxGoB_U" panose="02020603020101020101" pitchFamily="18" charset="-127"/>
              <a:ea typeface="THELuxGoB_U" panose="02020603020101020101" pitchFamily="18" charset="-127"/>
            </a:endParaRPr>
          </a:p>
          <a:p>
            <a:pPr algn="ctr"/>
            <a:r>
              <a:rPr kumimoji="1"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_U" panose="02020603020101020101" pitchFamily="18" charset="-127"/>
                <a:ea typeface="THELuxGoB_U" panose="02020603020101020101" pitchFamily="18" charset="-127"/>
              </a:rPr>
              <a:t>         18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_U" panose="02020603020101020101" pitchFamily="18" charset="-127"/>
                <a:ea typeface="THELuxGoB_U" panose="02020603020101020101" pitchFamily="18" charset="-127"/>
              </a:rPr>
              <a:t>31090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_U" panose="02020603020101020101" pitchFamily="18" charset="-127"/>
                <a:ea typeface="THELuxGoB_U" panose="02020603020101020101" pitchFamily="18" charset="-127"/>
              </a:rPr>
              <a:t>이윤호</a:t>
            </a:r>
            <a:endParaRPr kumimoji="1" lang="ko-Kore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HELuxGoB_U" panose="02020603020101020101" pitchFamily="18" charset="-127"/>
              <a:ea typeface="THELuxGoB_U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31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1E510-2A48-F240-BFD5-46F66FC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1CD36-1AB7-FF4E-933A-60B5C9E1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2D05ED-1DE8-554C-9414-25EDE9FB9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B529D"/>
              </a:gs>
              <a:gs pos="100000">
                <a:srgbClr val="1B6EB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ko-Kore-KR" altLang="en-US" sz="2400" dirty="0"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58067-4CEB-544D-9167-777AAF01569D}"/>
              </a:ext>
            </a:extLst>
          </p:cNvPr>
          <p:cNvSpPr txBox="1"/>
          <p:nvPr/>
        </p:nvSpPr>
        <p:spPr>
          <a:xfrm>
            <a:off x="4979346" y="3576850"/>
            <a:ext cx="2233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주차 별 계획</a:t>
            </a:r>
            <a:endParaRPr kumimoji="1" lang="ko-Kore-KR" altLang="en-US" sz="2800" dirty="0">
              <a:solidFill>
                <a:schemeClr val="bg1"/>
              </a:solidFill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42BDD-1B44-C74E-975D-763BC0C0F580}"/>
              </a:ext>
            </a:extLst>
          </p:cNvPr>
          <p:cNvSpPr txBox="1"/>
          <p:nvPr/>
        </p:nvSpPr>
        <p:spPr>
          <a:xfrm>
            <a:off x="5537192" y="2321004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dirty="0">
                <a:solidFill>
                  <a:schemeClr val="bg1"/>
                </a:solidFill>
                <a:latin typeface="DXNPeriodStd" panose="02020600000000000000" pitchFamily="18" charset="-127"/>
                <a:ea typeface="DXNPeriodStd" panose="02020600000000000000" pitchFamily="18" charset="-127"/>
              </a:rPr>
              <a:t>04</a:t>
            </a:r>
            <a:endParaRPr kumimoji="1" lang="ko-Kore-KR" altLang="en-US" sz="6600" dirty="0">
              <a:solidFill>
                <a:schemeClr val="bg1"/>
              </a:solidFill>
              <a:latin typeface="DXNPeriodStd" panose="02020600000000000000" pitchFamily="18" charset="-127"/>
              <a:ea typeface="DXNPeriodStd" panose="02020600000000000000" pitchFamily="18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506C93A-B514-454D-BD1C-34F51A283D44}"/>
              </a:ext>
            </a:extLst>
          </p:cNvPr>
          <p:cNvCxnSpPr>
            <a:cxnSpLocks/>
          </p:cNvCxnSpPr>
          <p:nvPr/>
        </p:nvCxnSpPr>
        <p:spPr>
          <a:xfrm>
            <a:off x="5329790" y="3429000"/>
            <a:ext cx="153242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168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1AF5951B-1DFD-8B4B-BA9D-473DDC8D90D6}"/>
              </a:ext>
            </a:extLst>
          </p:cNvPr>
          <p:cNvCxnSpPr>
            <a:cxnSpLocks/>
          </p:cNvCxnSpPr>
          <p:nvPr/>
        </p:nvCxnSpPr>
        <p:spPr>
          <a:xfrm>
            <a:off x="6096000" y="1607298"/>
            <a:ext cx="0" cy="42714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689B25-7666-8140-8554-D664502A7D1C}"/>
              </a:ext>
            </a:extLst>
          </p:cNvPr>
          <p:cNvSpPr txBox="1"/>
          <p:nvPr/>
        </p:nvSpPr>
        <p:spPr>
          <a:xfrm>
            <a:off x="570238" y="518603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5. </a:t>
            </a:r>
            <a:r>
              <a:rPr kumimoji="1" lang="ko-KR" altLang="en-US" sz="1600" dirty="0" err="1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주차별</a:t>
            </a:r>
            <a:r>
              <a:rPr kumimoji="1" lang="ko-KR" altLang="en-US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 계획</a:t>
            </a:r>
            <a:endParaRPr kumimoji="1" lang="en-US" altLang="ko-KR" sz="1600" dirty="0">
              <a:solidFill>
                <a:srgbClr val="1B529D"/>
              </a:solidFill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4C8D2E-F41D-7740-845D-C2F505E32AFC}"/>
              </a:ext>
            </a:extLst>
          </p:cNvPr>
          <p:cNvGrpSpPr/>
          <p:nvPr/>
        </p:nvGrpSpPr>
        <p:grpSpPr>
          <a:xfrm>
            <a:off x="4293688" y="1354052"/>
            <a:ext cx="1566454" cy="892552"/>
            <a:chOff x="4213678" y="1661375"/>
            <a:chExt cx="1566454" cy="8925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850C95-3C3F-914C-8E7C-065274BAEE12}"/>
                </a:ext>
              </a:extLst>
            </p:cNvPr>
            <p:cNvSpPr txBox="1"/>
            <p:nvPr/>
          </p:nvSpPr>
          <p:spPr>
            <a:xfrm>
              <a:off x="5007163" y="166137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3	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주차</a:t>
              </a:r>
              <a:endParaRPr kumimoji="1" lang="ko-Kore-KR" altLang="en-US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6E7863-6D2F-D744-BC03-FEF8FB94DFAE}"/>
                </a:ext>
              </a:extLst>
            </p:cNvPr>
            <p:cNvSpPr txBox="1"/>
            <p:nvPr/>
          </p:nvSpPr>
          <p:spPr>
            <a:xfrm>
              <a:off x="4213678" y="2030707"/>
              <a:ext cx="1566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최종 제안서 발표</a:t>
              </a:r>
              <a:endPara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endParaRPr>
            </a:p>
            <a:p>
              <a:pPr algn="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.</a:t>
              </a:r>
              <a:endParaRPr kumimoji="1" lang="ko-Kore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DCFF1711-200C-384A-83BB-DA687DB0B3D4}"/>
              </a:ext>
            </a:extLst>
          </p:cNvPr>
          <p:cNvSpPr/>
          <p:nvPr/>
        </p:nvSpPr>
        <p:spPr>
          <a:xfrm>
            <a:off x="6007994" y="1431287"/>
            <a:ext cx="176011" cy="176011"/>
          </a:xfrm>
          <a:prstGeom prst="ellipse">
            <a:avLst/>
          </a:prstGeom>
          <a:solidFill>
            <a:srgbClr val="1B5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75DA8C-889B-9B40-8B44-A8F8F91489BC}"/>
              </a:ext>
            </a:extLst>
          </p:cNvPr>
          <p:cNvGrpSpPr/>
          <p:nvPr/>
        </p:nvGrpSpPr>
        <p:grpSpPr>
          <a:xfrm>
            <a:off x="6327852" y="2602765"/>
            <a:ext cx="772969" cy="677109"/>
            <a:chOff x="3061118" y="1661375"/>
            <a:chExt cx="772969" cy="67710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ACBFA1-4E79-9840-B1BD-26222985458D}"/>
                </a:ext>
              </a:extLst>
            </p:cNvPr>
            <p:cNvSpPr txBox="1"/>
            <p:nvPr/>
          </p:nvSpPr>
          <p:spPr>
            <a:xfrm>
              <a:off x="3061118" y="166137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4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주차</a:t>
              </a:r>
              <a:endParaRPr kumimoji="1" lang="ko-Kore-KR" altLang="en-US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67931E-4E83-5244-AD53-AF95DE0E0628}"/>
                </a:ext>
              </a:extLst>
            </p:cNvPr>
            <p:cNvSpPr txBox="1"/>
            <p:nvPr/>
          </p:nvSpPr>
          <p:spPr>
            <a:xfrm>
              <a:off x="3061118" y="20307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987AD8A8-439A-4F4C-9971-51F63C18E0CE}"/>
              </a:ext>
            </a:extLst>
          </p:cNvPr>
          <p:cNvSpPr/>
          <p:nvPr/>
        </p:nvSpPr>
        <p:spPr>
          <a:xfrm>
            <a:off x="6007994" y="2711447"/>
            <a:ext cx="176011" cy="176011"/>
          </a:xfrm>
          <a:prstGeom prst="ellipse">
            <a:avLst/>
          </a:prstGeom>
          <a:solidFill>
            <a:srgbClr val="1B5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72BAD5A-3E7E-DF49-824E-BC4BBE841B6C}"/>
              </a:ext>
            </a:extLst>
          </p:cNvPr>
          <p:cNvGrpSpPr/>
          <p:nvPr/>
        </p:nvGrpSpPr>
        <p:grpSpPr>
          <a:xfrm>
            <a:off x="4530931" y="3894946"/>
            <a:ext cx="1333218" cy="696535"/>
            <a:chOff x="4450921" y="1641949"/>
            <a:chExt cx="1333218" cy="6965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65604B-1CA7-C646-B6C6-1E6E2686ED43}"/>
                </a:ext>
              </a:extLst>
            </p:cNvPr>
            <p:cNvSpPr txBox="1"/>
            <p:nvPr/>
          </p:nvSpPr>
          <p:spPr>
            <a:xfrm>
              <a:off x="5011170" y="1641949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5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주차</a:t>
              </a:r>
              <a:endParaRPr kumimoji="1" lang="ko-Kore-KR" altLang="en-US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E8C313-E51B-4749-B5DC-4A79E382F964}"/>
                </a:ext>
              </a:extLst>
            </p:cNvPr>
            <p:cNvSpPr txBox="1"/>
            <p:nvPr/>
          </p:nvSpPr>
          <p:spPr>
            <a:xfrm>
              <a:off x="4450921" y="2030707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GUI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 코드 짜기</a:t>
              </a:r>
              <a:endPara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90899265-0E89-1C4D-9887-9C77AE46A0E8}"/>
              </a:ext>
            </a:extLst>
          </p:cNvPr>
          <p:cNvSpPr/>
          <p:nvPr/>
        </p:nvSpPr>
        <p:spPr>
          <a:xfrm>
            <a:off x="6007994" y="3991607"/>
            <a:ext cx="176011" cy="176011"/>
          </a:xfrm>
          <a:prstGeom prst="ellipse">
            <a:avLst/>
          </a:prstGeom>
          <a:solidFill>
            <a:srgbClr val="1B5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502B41-BF7A-6C48-A8AA-F19DA45D588A}"/>
              </a:ext>
            </a:extLst>
          </p:cNvPr>
          <p:cNvGrpSpPr/>
          <p:nvPr/>
        </p:nvGrpSpPr>
        <p:grpSpPr>
          <a:xfrm>
            <a:off x="6419226" y="5194532"/>
            <a:ext cx="2643672" cy="677109"/>
            <a:chOff x="3061118" y="1661375"/>
            <a:chExt cx="2643672" cy="6771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7ACE63-70CA-1F4D-9822-D89CF3FE0708}"/>
                </a:ext>
              </a:extLst>
            </p:cNvPr>
            <p:cNvSpPr txBox="1"/>
            <p:nvPr/>
          </p:nvSpPr>
          <p:spPr>
            <a:xfrm>
              <a:off x="3061118" y="166137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6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주차</a:t>
              </a:r>
              <a:endParaRPr kumimoji="1" lang="ko-Kore-KR" altLang="en-US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A9035E-0657-1246-AC1B-0B16B3775B09}"/>
                </a:ext>
              </a:extLst>
            </p:cNvPr>
            <p:cNvSpPr txBox="1"/>
            <p:nvPr/>
          </p:nvSpPr>
          <p:spPr>
            <a:xfrm>
              <a:off x="3061118" y="2030707"/>
              <a:ext cx="2643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스테가노그래피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 알고리즘 구축</a:t>
              </a:r>
              <a:endParaRPr kumimoji="1" lang="ko-Kore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AEB6B85A-0A5E-0C47-83AE-FBF9997D724D}"/>
              </a:ext>
            </a:extLst>
          </p:cNvPr>
          <p:cNvSpPr/>
          <p:nvPr/>
        </p:nvSpPr>
        <p:spPr>
          <a:xfrm>
            <a:off x="6007994" y="5271767"/>
            <a:ext cx="176011" cy="176011"/>
          </a:xfrm>
          <a:prstGeom prst="ellipse">
            <a:avLst/>
          </a:prstGeom>
          <a:solidFill>
            <a:srgbClr val="1B5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E1B614-689C-456F-9E78-53C21B409916}"/>
              </a:ext>
            </a:extLst>
          </p:cNvPr>
          <p:cNvSpPr txBox="1"/>
          <p:nvPr/>
        </p:nvSpPr>
        <p:spPr>
          <a:xfrm>
            <a:off x="6286468" y="3018264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rPr>
              <a:t>사용자의 심을 정보 확인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THELuxGoR" panose="02020603020101020101" pitchFamily="18" charset="-127"/>
              <a:ea typeface="THELuxGoR" panose="02020603020101020101" pitchFamily="18" charset="-127"/>
            </a:endParaRPr>
          </a:p>
          <a:p>
            <a:pPr algn="r"/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rPr>
              <a:t>.</a:t>
            </a:r>
            <a:endParaRPr kumimoji="1" lang="ko-Kore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HELuxGoR" panose="02020603020101020101" pitchFamily="18" charset="-127"/>
              <a:ea typeface="THELuxGo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528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1AF5951B-1DFD-8B4B-BA9D-473DDC8D90D6}"/>
              </a:ext>
            </a:extLst>
          </p:cNvPr>
          <p:cNvCxnSpPr>
            <a:cxnSpLocks/>
          </p:cNvCxnSpPr>
          <p:nvPr/>
        </p:nvCxnSpPr>
        <p:spPr>
          <a:xfrm>
            <a:off x="6096000" y="1607298"/>
            <a:ext cx="0" cy="42714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689B25-7666-8140-8554-D664502A7D1C}"/>
              </a:ext>
            </a:extLst>
          </p:cNvPr>
          <p:cNvSpPr txBox="1"/>
          <p:nvPr/>
        </p:nvSpPr>
        <p:spPr>
          <a:xfrm>
            <a:off x="570238" y="518603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5. </a:t>
            </a:r>
            <a:r>
              <a:rPr kumimoji="1" lang="ko-KR" altLang="en-US" sz="1600" dirty="0" err="1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주차별</a:t>
            </a:r>
            <a:r>
              <a:rPr kumimoji="1" lang="ko-KR" altLang="en-US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 계획</a:t>
            </a:r>
            <a:endParaRPr kumimoji="1" lang="en-US" altLang="ko-KR" sz="1600" dirty="0">
              <a:solidFill>
                <a:srgbClr val="1B529D"/>
              </a:solidFill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4C8D2E-F41D-7740-845D-C2F505E32AFC}"/>
              </a:ext>
            </a:extLst>
          </p:cNvPr>
          <p:cNvGrpSpPr/>
          <p:nvPr/>
        </p:nvGrpSpPr>
        <p:grpSpPr>
          <a:xfrm>
            <a:off x="3216469" y="1354052"/>
            <a:ext cx="2643673" cy="677109"/>
            <a:chOff x="3136459" y="1661375"/>
            <a:chExt cx="2643673" cy="6771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850C95-3C3F-914C-8E7C-065274BAEE12}"/>
                </a:ext>
              </a:extLst>
            </p:cNvPr>
            <p:cNvSpPr txBox="1"/>
            <p:nvPr/>
          </p:nvSpPr>
          <p:spPr>
            <a:xfrm>
              <a:off x="5007163" y="166137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7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주차</a:t>
              </a:r>
              <a:endParaRPr kumimoji="1" lang="ko-Kore-KR" altLang="en-US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6E7863-6D2F-D744-BC03-FEF8FB94DFAE}"/>
                </a:ext>
              </a:extLst>
            </p:cNvPr>
            <p:cNvSpPr txBox="1"/>
            <p:nvPr/>
          </p:nvSpPr>
          <p:spPr>
            <a:xfrm>
              <a:off x="3136459" y="2030707"/>
              <a:ext cx="2643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스테가노그래피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 알고리즘 구축</a:t>
              </a:r>
              <a:endParaRPr kumimoji="1" lang="ko-Kore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DCFF1711-200C-384A-83BB-DA687DB0B3D4}"/>
              </a:ext>
            </a:extLst>
          </p:cNvPr>
          <p:cNvSpPr/>
          <p:nvPr/>
        </p:nvSpPr>
        <p:spPr>
          <a:xfrm>
            <a:off x="6007994" y="1431287"/>
            <a:ext cx="176011" cy="176011"/>
          </a:xfrm>
          <a:prstGeom prst="ellipse">
            <a:avLst/>
          </a:prstGeom>
          <a:solidFill>
            <a:srgbClr val="1B5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75DA8C-889B-9B40-8B44-A8F8F91489BC}"/>
              </a:ext>
            </a:extLst>
          </p:cNvPr>
          <p:cNvGrpSpPr/>
          <p:nvPr/>
        </p:nvGrpSpPr>
        <p:grpSpPr>
          <a:xfrm>
            <a:off x="6419226" y="2634212"/>
            <a:ext cx="2643672" cy="677109"/>
            <a:chOff x="3061118" y="1661375"/>
            <a:chExt cx="2643672" cy="67710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ACBFA1-4E79-9840-B1BD-26222985458D}"/>
                </a:ext>
              </a:extLst>
            </p:cNvPr>
            <p:cNvSpPr txBox="1"/>
            <p:nvPr/>
          </p:nvSpPr>
          <p:spPr>
            <a:xfrm>
              <a:off x="3061118" y="166137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8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주차</a:t>
              </a:r>
              <a:endParaRPr kumimoji="1" lang="ko-Kore-KR" altLang="en-US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67931E-4E83-5244-AD53-AF95DE0E0628}"/>
                </a:ext>
              </a:extLst>
            </p:cNvPr>
            <p:cNvSpPr txBox="1"/>
            <p:nvPr/>
          </p:nvSpPr>
          <p:spPr>
            <a:xfrm>
              <a:off x="3061118" y="2030707"/>
              <a:ext cx="2643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스테가노그래피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 알고리즘 구축</a:t>
              </a:r>
              <a:endPara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987AD8A8-439A-4F4C-9971-51F63C18E0CE}"/>
              </a:ext>
            </a:extLst>
          </p:cNvPr>
          <p:cNvSpPr/>
          <p:nvPr/>
        </p:nvSpPr>
        <p:spPr>
          <a:xfrm>
            <a:off x="6007994" y="2711447"/>
            <a:ext cx="176011" cy="176011"/>
          </a:xfrm>
          <a:prstGeom prst="ellipse">
            <a:avLst/>
          </a:prstGeom>
          <a:solidFill>
            <a:srgbClr val="1B5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72BAD5A-3E7E-DF49-824E-BC4BBE841B6C}"/>
              </a:ext>
            </a:extLst>
          </p:cNvPr>
          <p:cNvGrpSpPr/>
          <p:nvPr/>
        </p:nvGrpSpPr>
        <p:grpSpPr>
          <a:xfrm>
            <a:off x="3575542" y="3894946"/>
            <a:ext cx="2288607" cy="696535"/>
            <a:chOff x="3495532" y="1641949"/>
            <a:chExt cx="2288607" cy="6965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65604B-1CA7-C646-B6C6-1E6E2686ED43}"/>
                </a:ext>
              </a:extLst>
            </p:cNvPr>
            <p:cNvSpPr txBox="1"/>
            <p:nvPr/>
          </p:nvSpPr>
          <p:spPr>
            <a:xfrm>
              <a:off x="5011170" y="1641949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9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주차</a:t>
              </a:r>
              <a:endParaRPr kumimoji="1" lang="ko-Kore-KR" altLang="en-US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E8C313-E51B-4749-B5DC-4A79E382F964}"/>
                </a:ext>
              </a:extLst>
            </p:cNvPr>
            <p:cNvSpPr txBox="1"/>
            <p:nvPr/>
          </p:nvSpPr>
          <p:spPr>
            <a:xfrm>
              <a:off x="3495532" y="2030707"/>
              <a:ext cx="2284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프로그램에 알고리즘 삽입</a:t>
              </a:r>
              <a:endPara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90899265-0E89-1C4D-9887-9C77AE46A0E8}"/>
              </a:ext>
            </a:extLst>
          </p:cNvPr>
          <p:cNvSpPr/>
          <p:nvPr/>
        </p:nvSpPr>
        <p:spPr>
          <a:xfrm>
            <a:off x="6007994" y="3991607"/>
            <a:ext cx="176011" cy="176011"/>
          </a:xfrm>
          <a:prstGeom prst="ellipse">
            <a:avLst/>
          </a:prstGeom>
          <a:solidFill>
            <a:srgbClr val="1B5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502B41-BF7A-6C48-A8AA-F19DA45D588A}"/>
              </a:ext>
            </a:extLst>
          </p:cNvPr>
          <p:cNvGrpSpPr/>
          <p:nvPr/>
        </p:nvGrpSpPr>
        <p:grpSpPr>
          <a:xfrm>
            <a:off x="6419226" y="5194532"/>
            <a:ext cx="902811" cy="677109"/>
            <a:chOff x="3061118" y="1661375"/>
            <a:chExt cx="902811" cy="6771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7ACE63-70CA-1F4D-9822-D89CF3FE0708}"/>
                </a:ext>
              </a:extLst>
            </p:cNvPr>
            <p:cNvSpPr txBox="1"/>
            <p:nvPr/>
          </p:nvSpPr>
          <p:spPr>
            <a:xfrm>
              <a:off x="3061118" y="1661375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10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주차</a:t>
              </a:r>
              <a:endParaRPr kumimoji="1" lang="ko-Kore-KR" altLang="en-US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A9035E-0657-1246-AC1B-0B16B3775B09}"/>
                </a:ext>
              </a:extLst>
            </p:cNvPr>
            <p:cNvSpPr txBox="1"/>
            <p:nvPr/>
          </p:nvSpPr>
          <p:spPr>
            <a:xfrm>
              <a:off x="3061118" y="203070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중간발표</a:t>
              </a:r>
              <a:endParaRPr kumimoji="1" lang="ko-Kore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AEB6B85A-0A5E-0C47-83AE-FBF9997D724D}"/>
              </a:ext>
            </a:extLst>
          </p:cNvPr>
          <p:cNvSpPr/>
          <p:nvPr/>
        </p:nvSpPr>
        <p:spPr>
          <a:xfrm>
            <a:off x="6007994" y="5271767"/>
            <a:ext cx="176011" cy="176011"/>
          </a:xfrm>
          <a:prstGeom prst="ellipse">
            <a:avLst/>
          </a:prstGeom>
          <a:solidFill>
            <a:srgbClr val="1B5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48941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1AF5951B-1DFD-8B4B-BA9D-473DDC8D90D6}"/>
              </a:ext>
            </a:extLst>
          </p:cNvPr>
          <p:cNvCxnSpPr>
            <a:cxnSpLocks/>
          </p:cNvCxnSpPr>
          <p:nvPr/>
        </p:nvCxnSpPr>
        <p:spPr>
          <a:xfrm>
            <a:off x="6096000" y="1607298"/>
            <a:ext cx="0" cy="42714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689B25-7666-8140-8554-D664502A7D1C}"/>
              </a:ext>
            </a:extLst>
          </p:cNvPr>
          <p:cNvSpPr txBox="1"/>
          <p:nvPr/>
        </p:nvSpPr>
        <p:spPr>
          <a:xfrm>
            <a:off x="570238" y="518603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5. </a:t>
            </a:r>
            <a:r>
              <a:rPr kumimoji="1" lang="ko-KR" altLang="en-US" sz="1600" dirty="0" err="1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주차별</a:t>
            </a:r>
            <a:r>
              <a:rPr kumimoji="1" lang="ko-KR" altLang="en-US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 계획</a:t>
            </a:r>
            <a:endParaRPr kumimoji="1" lang="en-US" altLang="ko-KR" sz="1600" dirty="0">
              <a:solidFill>
                <a:srgbClr val="1B529D"/>
              </a:solidFill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4C8D2E-F41D-7740-845D-C2F505E32AFC}"/>
              </a:ext>
            </a:extLst>
          </p:cNvPr>
          <p:cNvGrpSpPr/>
          <p:nvPr/>
        </p:nvGrpSpPr>
        <p:grpSpPr>
          <a:xfrm>
            <a:off x="4715277" y="1354052"/>
            <a:ext cx="1144865" cy="677109"/>
            <a:chOff x="4635267" y="1661375"/>
            <a:chExt cx="1144865" cy="6771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850C95-3C3F-914C-8E7C-065274BAEE12}"/>
                </a:ext>
              </a:extLst>
            </p:cNvPr>
            <p:cNvSpPr txBox="1"/>
            <p:nvPr/>
          </p:nvSpPr>
          <p:spPr>
            <a:xfrm>
              <a:off x="4880526" y="1661375"/>
              <a:ext cx="899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11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주차</a:t>
              </a:r>
              <a:endParaRPr kumimoji="1" lang="ko-Kore-KR" altLang="en-US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6E7863-6D2F-D744-BC03-FEF8FB94DFAE}"/>
                </a:ext>
              </a:extLst>
            </p:cNvPr>
            <p:cNvSpPr txBox="1"/>
            <p:nvPr/>
          </p:nvSpPr>
          <p:spPr>
            <a:xfrm>
              <a:off x="4635267" y="2030707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동작 테스트</a:t>
              </a:r>
              <a:endParaRPr kumimoji="1" lang="ko-Kore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DCFF1711-200C-384A-83BB-DA687DB0B3D4}"/>
              </a:ext>
            </a:extLst>
          </p:cNvPr>
          <p:cNvSpPr/>
          <p:nvPr/>
        </p:nvSpPr>
        <p:spPr>
          <a:xfrm>
            <a:off x="6007994" y="1431287"/>
            <a:ext cx="176011" cy="176011"/>
          </a:xfrm>
          <a:prstGeom prst="ellipse">
            <a:avLst/>
          </a:prstGeom>
          <a:solidFill>
            <a:srgbClr val="1B5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75DA8C-889B-9B40-8B44-A8F8F91489BC}"/>
              </a:ext>
            </a:extLst>
          </p:cNvPr>
          <p:cNvGrpSpPr/>
          <p:nvPr/>
        </p:nvGrpSpPr>
        <p:grpSpPr>
          <a:xfrm>
            <a:off x="6419226" y="2634212"/>
            <a:ext cx="2050561" cy="677109"/>
            <a:chOff x="3061118" y="1661375"/>
            <a:chExt cx="2050561" cy="67710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ACBFA1-4E79-9840-B1BD-26222985458D}"/>
                </a:ext>
              </a:extLst>
            </p:cNvPr>
            <p:cNvSpPr txBox="1"/>
            <p:nvPr/>
          </p:nvSpPr>
          <p:spPr>
            <a:xfrm>
              <a:off x="3061118" y="1661375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12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주차</a:t>
              </a:r>
              <a:endParaRPr kumimoji="1" lang="ko-Kore-KR" altLang="en-US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67931E-4E83-5244-AD53-AF95DE0E0628}"/>
                </a:ext>
              </a:extLst>
            </p:cNvPr>
            <p:cNvSpPr txBox="1"/>
            <p:nvPr/>
          </p:nvSpPr>
          <p:spPr>
            <a:xfrm>
              <a:off x="3061118" y="2030707"/>
              <a:ext cx="2050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동작 오류 및 버그 수정</a:t>
              </a:r>
              <a:endPara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987AD8A8-439A-4F4C-9971-51F63C18E0CE}"/>
              </a:ext>
            </a:extLst>
          </p:cNvPr>
          <p:cNvSpPr/>
          <p:nvPr/>
        </p:nvSpPr>
        <p:spPr>
          <a:xfrm>
            <a:off x="6007994" y="2711447"/>
            <a:ext cx="176011" cy="176011"/>
          </a:xfrm>
          <a:prstGeom prst="ellipse">
            <a:avLst/>
          </a:prstGeom>
          <a:solidFill>
            <a:srgbClr val="1B5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72BAD5A-3E7E-DF49-824E-BC4BBE841B6C}"/>
              </a:ext>
            </a:extLst>
          </p:cNvPr>
          <p:cNvGrpSpPr/>
          <p:nvPr/>
        </p:nvGrpSpPr>
        <p:grpSpPr>
          <a:xfrm>
            <a:off x="4715277" y="3894946"/>
            <a:ext cx="1148872" cy="696535"/>
            <a:chOff x="4635267" y="1641949"/>
            <a:chExt cx="1148872" cy="6965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65604B-1CA7-C646-B6C6-1E6E2686ED43}"/>
                </a:ext>
              </a:extLst>
            </p:cNvPr>
            <p:cNvSpPr txBox="1"/>
            <p:nvPr/>
          </p:nvSpPr>
          <p:spPr>
            <a:xfrm>
              <a:off x="4884533" y="1641949"/>
              <a:ext cx="899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13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주차</a:t>
              </a:r>
              <a:endParaRPr kumimoji="1" lang="ko-Kore-KR" altLang="en-US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E8C313-E51B-4749-B5DC-4A79E382F964}"/>
                </a:ext>
              </a:extLst>
            </p:cNvPr>
            <p:cNvSpPr txBox="1"/>
            <p:nvPr/>
          </p:nvSpPr>
          <p:spPr>
            <a:xfrm>
              <a:off x="4635267" y="2030707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최종 테스트</a:t>
              </a:r>
              <a:endPara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90899265-0E89-1C4D-9887-9C77AE46A0E8}"/>
              </a:ext>
            </a:extLst>
          </p:cNvPr>
          <p:cNvSpPr/>
          <p:nvPr/>
        </p:nvSpPr>
        <p:spPr>
          <a:xfrm>
            <a:off x="6007994" y="3991607"/>
            <a:ext cx="176011" cy="176011"/>
          </a:xfrm>
          <a:prstGeom prst="ellipse">
            <a:avLst/>
          </a:prstGeom>
          <a:solidFill>
            <a:srgbClr val="1B5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502B41-BF7A-6C48-A8AA-F19DA45D588A}"/>
              </a:ext>
            </a:extLst>
          </p:cNvPr>
          <p:cNvGrpSpPr/>
          <p:nvPr/>
        </p:nvGrpSpPr>
        <p:grpSpPr>
          <a:xfrm>
            <a:off x="6419226" y="5194532"/>
            <a:ext cx="902811" cy="687514"/>
            <a:chOff x="3061118" y="1661375"/>
            <a:chExt cx="902811" cy="6875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7ACE63-70CA-1F4D-9822-D89CF3FE0708}"/>
                </a:ext>
              </a:extLst>
            </p:cNvPr>
            <p:cNvSpPr txBox="1"/>
            <p:nvPr/>
          </p:nvSpPr>
          <p:spPr>
            <a:xfrm>
              <a:off x="3061118" y="1661375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14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주차</a:t>
              </a:r>
              <a:endParaRPr kumimoji="1" lang="ko-Kore-KR" altLang="en-US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A9035E-0657-1246-AC1B-0B16B3775B09}"/>
                </a:ext>
              </a:extLst>
            </p:cNvPr>
            <p:cNvSpPr txBox="1"/>
            <p:nvPr/>
          </p:nvSpPr>
          <p:spPr>
            <a:xfrm>
              <a:off x="3061118" y="204111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LuxGoR" panose="02020603020101020101" pitchFamily="18" charset="-127"/>
                  <a:ea typeface="THELuxGoR" panose="02020603020101020101" pitchFamily="18" charset="-127"/>
                </a:rPr>
                <a:t>최종발표</a:t>
              </a:r>
              <a:endParaRPr kumimoji="1" lang="ko-Kore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R" panose="02020603020101020101" pitchFamily="18" charset="-127"/>
                <a:ea typeface="THELuxGoR" panose="02020603020101020101" pitchFamily="18" charset="-127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AEB6B85A-0A5E-0C47-83AE-FBF9997D724D}"/>
              </a:ext>
            </a:extLst>
          </p:cNvPr>
          <p:cNvSpPr/>
          <p:nvPr/>
        </p:nvSpPr>
        <p:spPr>
          <a:xfrm>
            <a:off x="6007994" y="5271767"/>
            <a:ext cx="176011" cy="176011"/>
          </a:xfrm>
          <a:prstGeom prst="ellipse">
            <a:avLst/>
          </a:prstGeom>
          <a:solidFill>
            <a:srgbClr val="1B5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8312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3AC41855-B004-914F-BD49-6994F3A10E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06"/>
            </a:avLst>
          </a:prstGeom>
          <a:solidFill>
            <a:srgbClr val="1B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8D36C-000B-E44F-B9AE-F0E21F00BA4F}"/>
              </a:ext>
            </a:extLst>
          </p:cNvPr>
          <p:cNvSpPr txBox="1"/>
          <p:nvPr/>
        </p:nvSpPr>
        <p:spPr>
          <a:xfrm>
            <a:off x="926683" y="581574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0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A58B3-F7E8-F94A-A6E6-6ECFE73E1E76}"/>
              </a:ext>
            </a:extLst>
          </p:cNvPr>
          <p:cNvSpPr txBox="1"/>
          <p:nvPr/>
        </p:nvSpPr>
        <p:spPr>
          <a:xfrm>
            <a:off x="2861879" y="1900431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3000" dirty="0">
                <a:solidFill>
                  <a:srgbClr val="1B52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LuxGoEB_U" panose="02020603020101020101" pitchFamily="18" charset="-127"/>
                <a:ea typeface="THELuxGoEB_U" panose="02020603020101020101" pitchFamily="18" charset="-127"/>
              </a:rPr>
              <a:t>주제 선정 이유</a:t>
            </a:r>
            <a:endParaRPr kumimoji="1" lang="en-US" altLang="ko-KR" sz="3000" dirty="0">
              <a:solidFill>
                <a:srgbClr val="1B529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8B42E-99AF-6B44-8929-5DA85E4AE0AA}"/>
              </a:ext>
            </a:extLst>
          </p:cNvPr>
          <p:cNvSpPr txBox="1"/>
          <p:nvPr/>
        </p:nvSpPr>
        <p:spPr>
          <a:xfrm>
            <a:off x="2861879" y="2875002"/>
            <a:ext cx="33281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dirty="0">
                <a:solidFill>
                  <a:srgbClr val="1B52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LuxGoEB_U" panose="02020603020101020101" pitchFamily="18" charset="-127"/>
                <a:ea typeface="THELuxGoEB_U" panose="02020603020101020101" pitchFamily="18" charset="-127"/>
              </a:rPr>
              <a:t>2.</a:t>
            </a:r>
            <a:r>
              <a:rPr kumimoji="1" lang="ko-KR" altLang="en-US" sz="3000" dirty="0">
                <a:solidFill>
                  <a:srgbClr val="1B52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LuxGoEB_U" panose="02020603020101020101" pitchFamily="18" charset="-127"/>
                <a:ea typeface="THELuxGoEB_U" panose="02020603020101020101" pitchFamily="18" charset="-127"/>
              </a:rPr>
              <a:t> 불법 복제 사례 </a:t>
            </a:r>
            <a:endParaRPr kumimoji="1" lang="en-US" altLang="ko-KR" sz="3000" dirty="0">
              <a:solidFill>
                <a:srgbClr val="1B529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540A9-AD02-6C4B-B148-D0077FB0D6A7}"/>
              </a:ext>
            </a:extLst>
          </p:cNvPr>
          <p:cNvSpPr txBox="1"/>
          <p:nvPr/>
        </p:nvSpPr>
        <p:spPr>
          <a:xfrm>
            <a:off x="2861879" y="3849573"/>
            <a:ext cx="40975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dirty="0">
                <a:solidFill>
                  <a:srgbClr val="1B52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LuxGoEB_U" panose="02020603020101020101" pitchFamily="18" charset="-127"/>
                <a:ea typeface="THELuxGoEB_U" panose="02020603020101020101" pitchFamily="18" charset="-127"/>
              </a:rPr>
              <a:t>3.</a:t>
            </a:r>
            <a:r>
              <a:rPr kumimoji="1" lang="ko-KR" altLang="en-US" sz="3000" dirty="0">
                <a:solidFill>
                  <a:srgbClr val="1B52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LuxGoEB_U" panose="02020603020101020101" pitchFamily="18" charset="-127"/>
                <a:ea typeface="THELuxGoEB_U" panose="02020603020101020101" pitchFamily="18" charset="-127"/>
              </a:rPr>
              <a:t> 적용할 기술 및 방법</a:t>
            </a:r>
            <a:endParaRPr kumimoji="1" lang="en-US" altLang="ko-KR" sz="3000" dirty="0">
              <a:solidFill>
                <a:srgbClr val="1B529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FD333-40BD-4046-A014-268873B92301}"/>
              </a:ext>
            </a:extLst>
          </p:cNvPr>
          <p:cNvSpPr txBox="1"/>
          <p:nvPr/>
        </p:nvSpPr>
        <p:spPr>
          <a:xfrm>
            <a:off x="2861879" y="4824144"/>
            <a:ext cx="28087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dirty="0">
                <a:solidFill>
                  <a:srgbClr val="1B52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LuxGoEB_U" panose="02020603020101020101" pitchFamily="18" charset="-127"/>
                <a:ea typeface="THELuxGoEB_U" panose="02020603020101020101" pitchFamily="18" charset="-127"/>
              </a:rPr>
              <a:t>4. </a:t>
            </a:r>
            <a:r>
              <a:rPr kumimoji="1" lang="ko-KR" altLang="en-US" sz="3000" dirty="0">
                <a:solidFill>
                  <a:srgbClr val="1B52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LuxGoEB_U" panose="02020603020101020101" pitchFamily="18" charset="-127"/>
                <a:ea typeface="THELuxGoEB_U" panose="02020603020101020101" pitchFamily="18" charset="-127"/>
              </a:rPr>
              <a:t>주차 별 계획</a:t>
            </a:r>
            <a:endParaRPr kumimoji="1" lang="en-US" altLang="ko-KR" sz="3000" dirty="0">
              <a:solidFill>
                <a:srgbClr val="1B529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411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9F4F82-6B92-974B-BCE8-3C243FA8F1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B529D"/>
              </a:gs>
              <a:gs pos="100000">
                <a:srgbClr val="1B6EB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ko-Kore-KR" altLang="en-US" sz="2400" dirty="0"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B3F22-5625-6B4D-90DD-7BC37A52573B}"/>
              </a:ext>
            </a:extLst>
          </p:cNvPr>
          <p:cNvSpPr txBox="1"/>
          <p:nvPr/>
        </p:nvSpPr>
        <p:spPr>
          <a:xfrm>
            <a:off x="4799812" y="3576850"/>
            <a:ext cx="2592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주제 선정 이유</a:t>
            </a:r>
            <a:endParaRPr kumimoji="1" lang="ko-Kore-KR" altLang="en-US" sz="2800" dirty="0">
              <a:solidFill>
                <a:schemeClr val="bg1"/>
              </a:solidFill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671B3-FD7C-F543-9215-C25989BCD0AF}"/>
              </a:ext>
            </a:extLst>
          </p:cNvPr>
          <p:cNvSpPr txBox="1"/>
          <p:nvPr/>
        </p:nvSpPr>
        <p:spPr>
          <a:xfrm>
            <a:off x="5436204" y="2321004"/>
            <a:ext cx="1319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6600" dirty="0">
                <a:solidFill>
                  <a:schemeClr val="bg1"/>
                </a:solidFill>
                <a:latin typeface="DXNPeriodStd" panose="02020600000000000000" pitchFamily="18" charset="-127"/>
                <a:ea typeface="DXNPeriodStd" panose="02020600000000000000" pitchFamily="18" charset="-127"/>
              </a:rPr>
              <a:t>0</a:t>
            </a:r>
            <a:r>
              <a:rPr kumimoji="1" lang="en-US" altLang="ko-KR" sz="6600" dirty="0">
                <a:solidFill>
                  <a:schemeClr val="bg1"/>
                </a:solidFill>
                <a:latin typeface="DXNPeriodStd" panose="02020600000000000000" pitchFamily="18" charset="-127"/>
                <a:ea typeface="DXNPeriodStd" panose="02020600000000000000" pitchFamily="18" charset="-127"/>
              </a:rPr>
              <a:t>1</a:t>
            </a:r>
            <a:endParaRPr kumimoji="1" lang="ko-Kore-KR" altLang="en-US" sz="6600" dirty="0">
              <a:solidFill>
                <a:schemeClr val="bg1"/>
              </a:solidFill>
              <a:latin typeface="DXNPeriodStd" panose="02020600000000000000" pitchFamily="18" charset="-127"/>
              <a:ea typeface="DXNPeriodStd" panose="02020600000000000000" pitchFamily="18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C9E1698-B4AB-AB42-AEEE-8979CBBAE689}"/>
              </a:ext>
            </a:extLst>
          </p:cNvPr>
          <p:cNvCxnSpPr>
            <a:cxnSpLocks/>
          </p:cNvCxnSpPr>
          <p:nvPr/>
        </p:nvCxnSpPr>
        <p:spPr>
          <a:xfrm>
            <a:off x="5329790" y="3429000"/>
            <a:ext cx="153242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5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C83C86-C15E-6C4C-A78C-679DF7DF12C7}"/>
              </a:ext>
            </a:extLst>
          </p:cNvPr>
          <p:cNvSpPr txBox="1"/>
          <p:nvPr/>
        </p:nvSpPr>
        <p:spPr>
          <a:xfrm>
            <a:off x="570238" y="518603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1.</a:t>
            </a:r>
            <a:r>
              <a:rPr kumimoji="1" lang="ko-KR" altLang="en-US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 주제 선정 이유</a:t>
            </a:r>
            <a:endParaRPr kumimoji="1" lang="en-US" altLang="ko-KR" sz="1600" dirty="0">
              <a:solidFill>
                <a:srgbClr val="1B529D"/>
              </a:solidFill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D69559-29E1-5D40-88FC-22ABAAA4B9DF}"/>
              </a:ext>
            </a:extLst>
          </p:cNvPr>
          <p:cNvGrpSpPr/>
          <p:nvPr/>
        </p:nvGrpSpPr>
        <p:grpSpPr>
          <a:xfrm>
            <a:off x="3453274" y="1665306"/>
            <a:ext cx="5031681" cy="3984395"/>
            <a:chOff x="3453274" y="1665306"/>
            <a:chExt cx="5031681" cy="39843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DE715B-F872-8F41-A2B7-3DCB4248C18E}"/>
                </a:ext>
              </a:extLst>
            </p:cNvPr>
            <p:cNvSpPr txBox="1"/>
            <p:nvPr/>
          </p:nvSpPr>
          <p:spPr>
            <a:xfrm>
              <a:off x="3453274" y="1665306"/>
              <a:ext cx="102624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0" dirty="0">
                  <a:solidFill>
                    <a:schemeClr val="bg1">
                      <a:lumMod val="85000"/>
                    </a:schemeClr>
                  </a:solidFill>
                  <a:latin typeface="THELuxGoEB_U" panose="02020603020101020101" pitchFamily="18" charset="-127"/>
                  <a:ea typeface="THELuxGoEB_U" panose="02020603020101020101" pitchFamily="18" charset="-127"/>
                </a:rPr>
                <a:t>“</a:t>
              </a:r>
              <a:endParaRPr kumimoji="1" lang="ko-Kore-KR" altLang="en-US" sz="20000" dirty="0">
                <a:solidFill>
                  <a:schemeClr val="bg1">
                    <a:lumMod val="85000"/>
                  </a:schemeClr>
                </a:solidFill>
                <a:latin typeface="THELuxGoEB_U" panose="02020603020101020101" pitchFamily="18" charset="-127"/>
                <a:ea typeface="THELuxGoEB_U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1EEED2-7284-B542-99C9-D0531809AF6E}"/>
                </a:ext>
              </a:extLst>
            </p:cNvPr>
            <p:cNvSpPr/>
            <p:nvPr/>
          </p:nvSpPr>
          <p:spPr>
            <a:xfrm>
              <a:off x="7453904" y="2479602"/>
              <a:ext cx="1031051" cy="317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20000" dirty="0">
                  <a:solidFill>
                    <a:schemeClr val="bg1">
                      <a:lumMod val="85000"/>
                    </a:schemeClr>
                  </a:solidFill>
                  <a:latin typeface="THELuxGoEB_U" panose="02020603020101020101" pitchFamily="18" charset="-127"/>
                  <a:ea typeface="THELuxGoEB_U" panose="02020603020101020101" pitchFamily="18" charset="-127"/>
                </a:rPr>
                <a:t>”</a:t>
              </a:r>
              <a:endParaRPr lang="ko-Kore-KR" altLang="en-US" sz="20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624402-4C77-484D-9CDD-EB0CE0E4850F}"/>
                </a:ext>
              </a:extLst>
            </p:cNvPr>
            <p:cNvSpPr txBox="1"/>
            <p:nvPr/>
          </p:nvSpPr>
          <p:spPr>
            <a:xfrm>
              <a:off x="4068346" y="2253417"/>
              <a:ext cx="3504486" cy="1413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700"/>
                </a:spcBef>
              </a:pPr>
              <a:r>
                <a:rPr kumimoji="1" lang="ko-KR" altLang="en-US" sz="4000" dirty="0">
                  <a:solidFill>
                    <a:srgbClr val="1B6EB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NPeriodStd" panose="02020600000000000000" pitchFamily="18" charset="-127"/>
                  <a:ea typeface="DXNPeriodStd" panose="02020600000000000000" pitchFamily="18" charset="-127"/>
                </a:rPr>
                <a:t>다양한 불법</a:t>
              </a:r>
              <a:endParaRPr kumimoji="1" lang="en-US" altLang="ko-KR" sz="4000" dirty="0">
                <a:solidFill>
                  <a:srgbClr val="1B6E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NPeriodStd" panose="02020600000000000000" pitchFamily="18" charset="-127"/>
                <a:ea typeface="DXNPeriodStd" panose="02020600000000000000" pitchFamily="18" charset="-127"/>
              </a:endParaRPr>
            </a:p>
            <a:p>
              <a:pPr algn="ctr">
                <a:spcBef>
                  <a:spcPts val="700"/>
                </a:spcBef>
              </a:pPr>
              <a:r>
                <a:rPr kumimoji="1" lang="ko-KR" altLang="en-US" sz="4000" dirty="0">
                  <a:solidFill>
                    <a:srgbClr val="1B6EB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NPeriodStd" panose="02020600000000000000" pitchFamily="18" charset="-127"/>
                  <a:ea typeface="DXNPeriodStd" panose="02020600000000000000" pitchFamily="18" charset="-127"/>
                </a:rPr>
                <a:t>      복제 범죄</a:t>
              </a:r>
              <a:endParaRPr kumimoji="1" lang="en-US" altLang="ko-KR" sz="4000" dirty="0">
                <a:solidFill>
                  <a:srgbClr val="1B6E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NPeriodStd" panose="02020600000000000000" pitchFamily="18" charset="-127"/>
                <a:ea typeface="DXNPeriodStd" panose="02020600000000000000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234EA6-F863-BF41-A9D0-FF141BEEBF8F}"/>
              </a:ext>
            </a:extLst>
          </p:cNvPr>
          <p:cNvSpPr txBox="1"/>
          <p:nvPr/>
        </p:nvSpPr>
        <p:spPr>
          <a:xfrm>
            <a:off x="2053390" y="4132377"/>
            <a:ext cx="8919410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kumimoji="1"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 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4</a:t>
            </a: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차 혁명시대에 들어서면서 개인이 정보에 대한 접근이 용이해진 요즘 </a:t>
            </a:r>
          </a:p>
          <a:p>
            <a:pPr>
              <a:spcBef>
                <a:spcPts val="500"/>
              </a:spcBef>
            </a:pP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다양한 불법 복제 범죄가 발생하고 있다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. </a:t>
            </a: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이에 대한 피해는 시대를 거듭할수록 </a:t>
            </a:r>
          </a:p>
          <a:p>
            <a:pPr>
              <a:spcBef>
                <a:spcPts val="500"/>
              </a:spcBef>
            </a:pP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증가되고 있어 주제로 선정 하였습니다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.</a:t>
            </a:r>
            <a:endParaRPr kumimoji="1" lang="ko-Kore-KR" altLang="en-US" dirty="0">
              <a:solidFill>
                <a:schemeClr val="tx1">
                  <a:lumMod val="65000"/>
                  <a:lumOff val="35000"/>
                </a:schemeClr>
              </a:solidFill>
              <a:latin typeface="THELuxGoM" panose="02020603020101020101" pitchFamily="18" charset="-127"/>
              <a:ea typeface="THELuxGo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600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FD88D-CE6F-DB4C-B5A5-C5242C6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1D5A8-923D-AA4A-B0F8-3318FB7D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CE4B2C-046D-BD49-A70B-AAE770397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B529D"/>
              </a:gs>
              <a:gs pos="100000">
                <a:srgbClr val="1B6EB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ko-Kore-KR" altLang="en-US" sz="2400" dirty="0"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6AA5B-73FC-6A4B-8A24-D34E11E159AD}"/>
              </a:ext>
            </a:extLst>
          </p:cNvPr>
          <p:cNvSpPr txBox="1"/>
          <p:nvPr/>
        </p:nvSpPr>
        <p:spPr>
          <a:xfrm>
            <a:off x="4799812" y="3576850"/>
            <a:ext cx="2592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불법 복제 사례</a:t>
            </a:r>
            <a:endParaRPr kumimoji="1" lang="ko-Kore-KR" altLang="en-US" sz="2800" dirty="0">
              <a:solidFill>
                <a:schemeClr val="bg1"/>
              </a:solidFill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C5556-2AA8-7640-BBD4-5DFB27F46A37}"/>
              </a:ext>
            </a:extLst>
          </p:cNvPr>
          <p:cNvSpPr txBox="1"/>
          <p:nvPr/>
        </p:nvSpPr>
        <p:spPr>
          <a:xfrm>
            <a:off x="5436203" y="2321004"/>
            <a:ext cx="13195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dirty="0">
                <a:solidFill>
                  <a:schemeClr val="bg1"/>
                </a:solidFill>
                <a:latin typeface="DXNPeriodStd" panose="02020600000000000000" pitchFamily="18" charset="-127"/>
                <a:ea typeface="DXNPeriodStd" panose="02020600000000000000" pitchFamily="18" charset="-127"/>
              </a:rPr>
              <a:t>02</a:t>
            </a:r>
            <a:endParaRPr kumimoji="1" lang="ko-Kore-KR" altLang="en-US" sz="6600" dirty="0">
              <a:solidFill>
                <a:schemeClr val="bg1"/>
              </a:solidFill>
              <a:latin typeface="DXNPeriodStd" panose="02020600000000000000" pitchFamily="18" charset="-127"/>
              <a:ea typeface="DXNPeriodStd" panose="02020600000000000000" pitchFamily="18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5A482D3-CD16-2B41-8B77-8807E91F7FA5}"/>
              </a:ext>
            </a:extLst>
          </p:cNvPr>
          <p:cNvCxnSpPr>
            <a:cxnSpLocks/>
          </p:cNvCxnSpPr>
          <p:nvPr/>
        </p:nvCxnSpPr>
        <p:spPr>
          <a:xfrm>
            <a:off x="5329790" y="3429000"/>
            <a:ext cx="153242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82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액자 22">
            <a:extLst>
              <a:ext uri="{FF2B5EF4-FFF2-40B4-BE49-F238E27FC236}">
                <a16:creationId xmlns:a16="http://schemas.microsoft.com/office/drawing/2014/main" id="{2088DC4D-5EC2-FE43-AD90-985382CDDEF3}"/>
              </a:ext>
            </a:extLst>
          </p:cNvPr>
          <p:cNvSpPr/>
          <p:nvPr/>
        </p:nvSpPr>
        <p:spPr>
          <a:xfrm>
            <a:off x="0" y="72189"/>
            <a:ext cx="12192000" cy="6858000"/>
          </a:xfrm>
          <a:prstGeom prst="frame">
            <a:avLst>
              <a:gd name="adj1" fmla="val 1706"/>
            </a:avLst>
          </a:prstGeom>
          <a:solidFill>
            <a:srgbClr val="1B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00E11-F4A3-BF48-979D-A5792E910A97}"/>
              </a:ext>
            </a:extLst>
          </p:cNvPr>
          <p:cNvSpPr txBox="1"/>
          <p:nvPr/>
        </p:nvSpPr>
        <p:spPr>
          <a:xfrm>
            <a:off x="570238" y="518603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2.</a:t>
            </a:r>
            <a:r>
              <a:rPr kumimoji="1" lang="ko-KR" altLang="en-US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 불법 복제 사례</a:t>
            </a:r>
            <a:endParaRPr kumimoji="1" lang="en-US" altLang="ko-KR" sz="1600" dirty="0">
              <a:solidFill>
                <a:srgbClr val="1B529D"/>
              </a:solidFill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684F8EF-AE46-D14A-A8CF-4474C2992B91}"/>
              </a:ext>
            </a:extLst>
          </p:cNvPr>
          <p:cNvGrpSpPr/>
          <p:nvPr/>
        </p:nvGrpSpPr>
        <p:grpSpPr>
          <a:xfrm>
            <a:off x="770964" y="1536688"/>
            <a:ext cx="10233917" cy="646331"/>
            <a:chOff x="1015818" y="1758939"/>
            <a:chExt cx="9529571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807D8F-D6F5-1741-A0CB-98F283B72AF7}"/>
                </a:ext>
              </a:extLst>
            </p:cNvPr>
            <p:cNvSpPr txBox="1"/>
            <p:nvPr/>
          </p:nvSpPr>
          <p:spPr>
            <a:xfrm>
              <a:off x="1015818" y="1758939"/>
              <a:ext cx="25587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연도별 온라인</a:t>
              </a:r>
              <a:r>
                <a:rPr kumimoji="1" lang="en-US" altLang="ko-KR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, 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모바일 </a:t>
              </a:r>
              <a:endParaRPr kumimoji="1" lang="en-US" altLang="ko-KR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  <a:p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불법복제물 유통 비중</a:t>
              </a:r>
              <a:endParaRPr kumimoji="1" lang="en-US" altLang="ko-KR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59B587-C80F-1F45-B76A-1DCAC1E9E331}"/>
                </a:ext>
              </a:extLst>
            </p:cNvPr>
            <p:cNvSpPr txBox="1"/>
            <p:nvPr/>
          </p:nvSpPr>
          <p:spPr>
            <a:xfrm>
              <a:off x="4798604" y="1758939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웹툰 불법복제 사이트</a:t>
              </a:r>
              <a:endParaRPr kumimoji="1" lang="ko-Kore-KR" altLang="en-US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199FD1-EAE2-DE42-9475-49436F7D23B8}"/>
                </a:ext>
              </a:extLst>
            </p:cNvPr>
            <p:cNvSpPr txBox="1"/>
            <p:nvPr/>
          </p:nvSpPr>
          <p:spPr>
            <a:xfrm>
              <a:off x="8581390" y="1758939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루리웹</a:t>
              </a:r>
              <a:r>
                <a:rPr kumimoji="1"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 불법 유출</a:t>
              </a:r>
              <a:endParaRPr kumimoji="1" lang="en-US" altLang="ko-KR" dirty="0">
                <a:solidFill>
                  <a:srgbClr val="1B529D"/>
                </a:solidFill>
                <a:latin typeface="THELuxGoB_U" panose="02020603020101020101" pitchFamily="18" charset="-127"/>
                <a:ea typeface="THELuxGoB_U" panose="020206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D3E53F4-8962-2F47-AED9-AD1420C0E7F2}"/>
              </a:ext>
            </a:extLst>
          </p:cNvPr>
          <p:cNvSpPr txBox="1"/>
          <p:nvPr/>
        </p:nvSpPr>
        <p:spPr>
          <a:xfrm>
            <a:off x="1076677" y="5086919"/>
            <a:ext cx="5019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dirty="0">
                <a:solidFill>
                  <a:schemeClr val="bg1"/>
                </a:solidFill>
                <a:latin typeface="DXNPeriodStd" panose="02020600000000000000" pitchFamily="18" charset="-127"/>
                <a:ea typeface="DXNPeriodStd" panose="02020600000000000000" pitchFamily="18" charset="-127"/>
              </a:rPr>
              <a:t>강조하는</a:t>
            </a:r>
            <a:r>
              <a:rPr kumimoji="1" lang="ko-KR" altLang="en-US" sz="4000" dirty="0">
                <a:solidFill>
                  <a:schemeClr val="bg1"/>
                </a:solidFill>
                <a:latin typeface="DXNPeriodStd" panose="02020600000000000000" pitchFamily="18" charset="-127"/>
                <a:ea typeface="DXNPeriodStd" panose="02020600000000000000" pitchFamily="18" charset="-127"/>
              </a:rPr>
              <a:t> 타이틀 입력</a:t>
            </a:r>
            <a:endParaRPr kumimoji="1" lang="ko-Kore-KR" altLang="en-US" sz="4000" dirty="0">
              <a:solidFill>
                <a:schemeClr val="bg1"/>
              </a:solidFill>
              <a:latin typeface="DXNPeriodStd" panose="02020600000000000000" pitchFamily="18" charset="-127"/>
              <a:ea typeface="DXNPeriodStd" panose="02020600000000000000" pitchFamily="18" charset="-127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E49170D0-C95E-024E-8486-026D7223E12F}"/>
              </a:ext>
            </a:extLst>
          </p:cNvPr>
          <p:cNvCxnSpPr>
            <a:cxnSpLocks/>
          </p:cNvCxnSpPr>
          <p:nvPr/>
        </p:nvCxnSpPr>
        <p:spPr>
          <a:xfrm>
            <a:off x="4180114" y="1536688"/>
            <a:ext cx="0" cy="2360398"/>
          </a:xfrm>
          <a:prstGeom prst="line">
            <a:avLst/>
          </a:prstGeom>
          <a:ln w="28575">
            <a:solidFill>
              <a:srgbClr val="1B6E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D2414E9-1A6D-5144-9FB3-60056FADDE1C}"/>
              </a:ext>
            </a:extLst>
          </p:cNvPr>
          <p:cNvCxnSpPr>
            <a:cxnSpLocks/>
          </p:cNvCxnSpPr>
          <p:nvPr/>
        </p:nvCxnSpPr>
        <p:spPr>
          <a:xfrm>
            <a:off x="7968343" y="1536688"/>
            <a:ext cx="0" cy="2360398"/>
          </a:xfrm>
          <a:prstGeom prst="line">
            <a:avLst/>
          </a:prstGeom>
          <a:ln w="28575">
            <a:solidFill>
              <a:srgbClr val="1B6E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989FBC-EE27-7348-97B8-6F547B57010C}"/>
              </a:ext>
            </a:extLst>
          </p:cNvPr>
          <p:cNvSpPr txBox="1"/>
          <p:nvPr/>
        </p:nvSpPr>
        <p:spPr>
          <a:xfrm>
            <a:off x="6291726" y="5155838"/>
            <a:ext cx="5035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무슨 내용을 발표하는지 몰라서 뭘 만들어야 하는지 </a:t>
            </a:r>
            <a:r>
              <a:rPr kumimoji="1" lang="ko-KR" altLang="en-US" sz="1400" dirty="0" err="1">
                <a:solidFill>
                  <a:schemeClr val="bg1"/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모르겠어요이</a:t>
            </a:r>
            <a:endParaRPr kumimoji="1" lang="ko-Kore-KR" altLang="en-US" sz="1400" dirty="0">
              <a:solidFill>
                <a:schemeClr val="bg1"/>
              </a:solidFill>
              <a:latin typeface="THELuxGoM" panose="02020603020101020101" pitchFamily="18" charset="-127"/>
              <a:ea typeface="THELuxGoM" panose="02020603020101020101" pitchFamily="18" charset="-127"/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내용을 입력하세요</a:t>
            </a:r>
            <a:r>
              <a:rPr kumimoji="1" lang="en-US" altLang="ko-KR" sz="1400" dirty="0">
                <a:solidFill>
                  <a:schemeClr val="bg1"/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.</a:t>
            </a:r>
            <a:r>
              <a:rPr kumimoji="1" lang="ko-KR" altLang="en-US" sz="1400" dirty="0">
                <a:solidFill>
                  <a:schemeClr val="bg1"/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 내용을 입력하세요</a:t>
            </a:r>
            <a:r>
              <a:rPr kumimoji="1" lang="en-US" altLang="ko-KR" sz="1400" dirty="0">
                <a:solidFill>
                  <a:schemeClr val="bg1"/>
                </a:solidFill>
                <a:latin typeface="THELuxGoM" panose="02020603020101020101" pitchFamily="18" charset="-127"/>
                <a:ea typeface="THELuxGoM" panose="02020603020101020101" pitchFamily="18" charset="-127"/>
              </a:rPr>
              <a:t>.</a:t>
            </a:r>
            <a:endParaRPr kumimoji="1" lang="ko-Kore-KR" altLang="en-US" sz="1400" dirty="0">
              <a:solidFill>
                <a:schemeClr val="bg1"/>
              </a:solidFill>
              <a:latin typeface="THELuxGoM" panose="02020603020101020101" pitchFamily="18" charset="-127"/>
              <a:ea typeface="THELuxGo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6FE773-E22B-456C-B0D5-8EDD6FC26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0" y="2344064"/>
            <a:ext cx="3592078" cy="367975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0DB224-4D9E-40C8-B2CA-C1693DC5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270" y="2344064"/>
            <a:ext cx="3592075" cy="36797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22843AC-49C7-46EF-AF66-75CD61F31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342" y="2344064"/>
            <a:ext cx="3736795" cy="36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8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1E510-2A48-F240-BFD5-46F66FC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1CD36-1AB7-FF4E-933A-60B5C9E1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2D05ED-1DE8-554C-9414-25EDE9FB9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B529D"/>
              </a:gs>
              <a:gs pos="100000">
                <a:srgbClr val="1B6EB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ko-Kore-KR" altLang="en-US" sz="2400" dirty="0"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58067-4CEB-544D-9167-777AAF01569D}"/>
              </a:ext>
            </a:extLst>
          </p:cNvPr>
          <p:cNvSpPr txBox="1"/>
          <p:nvPr/>
        </p:nvSpPr>
        <p:spPr>
          <a:xfrm>
            <a:off x="4377421" y="3576850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적용할 기술 및 방법</a:t>
            </a:r>
            <a:endParaRPr kumimoji="1" lang="ko-Kore-KR" altLang="en-US" sz="2800" dirty="0">
              <a:solidFill>
                <a:schemeClr val="bg1"/>
              </a:solidFill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42BDD-1B44-C74E-975D-763BC0C0F580}"/>
              </a:ext>
            </a:extLst>
          </p:cNvPr>
          <p:cNvSpPr txBox="1"/>
          <p:nvPr/>
        </p:nvSpPr>
        <p:spPr>
          <a:xfrm>
            <a:off x="5436203" y="2321004"/>
            <a:ext cx="13195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dirty="0">
                <a:solidFill>
                  <a:schemeClr val="bg1"/>
                </a:solidFill>
                <a:latin typeface="DXNPeriodStd" panose="02020600000000000000" pitchFamily="18" charset="-127"/>
                <a:ea typeface="DXNPeriodStd" panose="02020600000000000000" pitchFamily="18" charset="-127"/>
              </a:rPr>
              <a:t>03</a:t>
            </a:r>
            <a:endParaRPr kumimoji="1" lang="ko-Kore-KR" altLang="en-US" sz="6600" dirty="0">
              <a:solidFill>
                <a:schemeClr val="bg1"/>
              </a:solidFill>
              <a:latin typeface="DXNPeriodStd" panose="02020600000000000000" pitchFamily="18" charset="-127"/>
              <a:ea typeface="DXNPeriodStd" panose="02020600000000000000" pitchFamily="18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506C93A-B514-454D-BD1C-34F51A283D44}"/>
              </a:ext>
            </a:extLst>
          </p:cNvPr>
          <p:cNvCxnSpPr>
            <a:cxnSpLocks/>
          </p:cNvCxnSpPr>
          <p:nvPr/>
        </p:nvCxnSpPr>
        <p:spPr>
          <a:xfrm>
            <a:off x="5329790" y="3429000"/>
            <a:ext cx="153242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996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액자 26">
            <a:extLst>
              <a:ext uri="{FF2B5EF4-FFF2-40B4-BE49-F238E27FC236}">
                <a16:creationId xmlns:a16="http://schemas.microsoft.com/office/drawing/2014/main" id="{BD5C6093-03A6-A14F-82B9-93F7B61F8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06"/>
            </a:avLst>
          </a:prstGeom>
          <a:solidFill>
            <a:srgbClr val="1B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AEB89-F690-FD47-B278-9CFFF413C2A3}"/>
              </a:ext>
            </a:extLst>
          </p:cNvPr>
          <p:cNvSpPr txBox="1"/>
          <p:nvPr/>
        </p:nvSpPr>
        <p:spPr>
          <a:xfrm>
            <a:off x="2707477" y="3136612"/>
            <a:ext cx="74708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rgbClr val="63ABE8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‘</a:t>
            </a:r>
            <a:r>
              <a:rPr kumimoji="1" lang="ko-KR" altLang="en-US" sz="3200" dirty="0">
                <a:solidFill>
                  <a:srgbClr val="63ABE8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심층 암호화 은닉기술</a:t>
            </a:r>
            <a:r>
              <a:rPr kumimoji="1" lang="en-US" altLang="ko-KR" sz="3200" dirty="0">
                <a:solidFill>
                  <a:srgbClr val="63ABE8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＇</a:t>
            </a:r>
            <a:r>
              <a:rPr kumimoji="1" lang="ko-KR" altLang="en-US" sz="3200" dirty="0">
                <a:solidFill>
                  <a:srgbClr val="63ABE8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로서 그림이나 사진 등 이미지파일이나 </a:t>
            </a:r>
            <a:r>
              <a:rPr kumimoji="1" lang="en-US" altLang="ko-KR" sz="3200" dirty="0">
                <a:solidFill>
                  <a:srgbClr val="63ABE8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MP3</a:t>
            </a:r>
            <a:r>
              <a:rPr kumimoji="1" lang="ko-KR" altLang="en-US" sz="3200" dirty="0">
                <a:solidFill>
                  <a:srgbClr val="63ABE8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등 음악파일에 겉으로 티가 나지않는 정보를 숨기는 것</a:t>
            </a:r>
            <a:endParaRPr kumimoji="1" lang="en-US" altLang="ko-KR" sz="3200" dirty="0">
              <a:solidFill>
                <a:srgbClr val="63ABE8"/>
              </a:solidFill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80E96-B80C-4915-B157-D837A541BAE6}"/>
              </a:ext>
            </a:extLst>
          </p:cNvPr>
          <p:cNvSpPr txBox="1"/>
          <p:nvPr/>
        </p:nvSpPr>
        <p:spPr>
          <a:xfrm>
            <a:off x="722638" y="671003"/>
            <a:ext cx="198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3.</a:t>
            </a:r>
            <a:r>
              <a:rPr kumimoji="1" lang="ko-KR" altLang="en-US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 적용할 기술</a:t>
            </a:r>
            <a:endParaRPr kumimoji="1" lang="en-US" altLang="ko-KR" sz="1600" dirty="0">
              <a:solidFill>
                <a:srgbClr val="1B529D"/>
              </a:solidFill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F14C5-D15C-40B4-ADBB-E6DB6C97194D}"/>
              </a:ext>
            </a:extLst>
          </p:cNvPr>
          <p:cNvSpPr txBox="1"/>
          <p:nvPr/>
        </p:nvSpPr>
        <p:spPr>
          <a:xfrm>
            <a:off x="3969035" y="1365199"/>
            <a:ext cx="425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 err="1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스테가노그라피</a:t>
            </a:r>
            <a:endParaRPr kumimoji="1" lang="en-US" altLang="ko-KR" sz="4000" dirty="0">
              <a:solidFill>
                <a:srgbClr val="1B529D"/>
              </a:solidFill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28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CBC61C-F7B5-4B54-BAFF-5F622C1F62A5}"/>
              </a:ext>
            </a:extLst>
          </p:cNvPr>
          <p:cNvSpPr txBox="1"/>
          <p:nvPr/>
        </p:nvSpPr>
        <p:spPr>
          <a:xfrm>
            <a:off x="570238" y="518603"/>
            <a:ext cx="198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4.</a:t>
            </a:r>
            <a:r>
              <a:rPr kumimoji="1" lang="ko-KR" altLang="en-US" sz="1600" dirty="0">
                <a:solidFill>
                  <a:srgbClr val="1B529D"/>
                </a:solidFill>
                <a:latin typeface="THELuxGoEB_U" panose="02020603020101020101" pitchFamily="18" charset="-127"/>
                <a:ea typeface="THELuxGoEB_U" panose="02020603020101020101" pitchFamily="18" charset="-127"/>
              </a:rPr>
              <a:t> 적용 방법</a:t>
            </a:r>
            <a:endParaRPr kumimoji="1" lang="en-US" altLang="ko-KR" sz="1600" dirty="0">
              <a:solidFill>
                <a:srgbClr val="1B529D"/>
              </a:solidFill>
              <a:latin typeface="THELuxGoEB_U" panose="02020603020101020101" pitchFamily="18" charset="-127"/>
              <a:ea typeface="THELuxGoEB_U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9476C1D-2718-4CFD-84D0-5C23282B656F}"/>
              </a:ext>
            </a:extLst>
          </p:cNvPr>
          <p:cNvGrpSpPr/>
          <p:nvPr/>
        </p:nvGrpSpPr>
        <p:grpSpPr>
          <a:xfrm>
            <a:off x="1070144" y="1052618"/>
            <a:ext cx="9899308" cy="4958138"/>
            <a:chOff x="969204" y="1232423"/>
            <a:chExt cx="10039352" cy="516198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319675-7705-4D53-A4E3-2517DEF05626}"/>
                </a:ext>
              </a:extLst>
            </p:cNvPr>
            <p:cNvSpPr/>
            <p:nvPr/>
          </p:nvSpPr>
          <p:spPr>
            <a:xfrm>
              <a:off x="1183445" y="1446663"/>
              <a:ext cx="4845148" cy="2801782"/>
            </a:xfrm>
            <a:prstGeom prst="rect">
              <a:avLst/>
            </a:prstGeom>
            <a:noFill/>
            <a:ln w="19050">
              <a:solidFill>
                <a:srgbClr val="1B5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2209DC9-35C1-4C10-8B54-076B5418660F}"/>
                </a:ext>
              </a:extLst>
            </p:cNvPr>
            <p:cNvSpPr/>
            <p:nvPr/>
          </p:nvSpPr>
          <p:spPr>
            <a:xfrm>
              <a:off x="6163408" y="1446662"/>
              <a:ext cx="4845148" cy="2801782"/>
            </a:xfrm>
            <a:prstGeom prst="rect">
              <a:avLst/>
            </a:prstGeom>
            <a:noFill/>
            <a:ln w="19050">
              <a:solidFill>
                <a:srgbClr val="1B5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0FD668-6A56-4053-A6E6-F2864FE37A6B}"/>
                </a:ext>
              </a:extLst>
            </p:cNvPr>
            <p:cNvSpPr/>
            <p:nvPr/>
          </p:nvSpPr>
          <p:spPr>
            <a:xfrm>
              <a:off x="1183443" y="4383382"/>
              <a:ext cx="9825112" cy="2011021"/>
            </a:xfrm>
            <a:prstGeom prst="rect">
              <a:avLst/>
            </a:prstGeom>
            <a:noFill/>
            <a:ln w="19050">
              <a:solidFill>
                <a:srgbClr val="5B7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A336B0D-61AF-4BF8-A4C7-653FFA45039B}"/>
                </a:ext>
              </a:extLst>
            </p:cNvPr>
            <p:cNvSpPr/>
            <p:nvPr/>
          </p:nvSpPr>
          <p:spPr>
            <a:xfrm>
              <a:off x="1003706" y="1232423"/>
              <a:ext cx="428478" cy="428478"/>
            </a:xfrm>
            <a:prstGeom prst="ellipse">
              <a:avLst/>
            </a:prstGeom>
            <a:solidFill>
              <a:srgbClr val="1B5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8789188-2CD5-4A08-B40D-67FCC16A40B8}"/>
                </a:ext>
              </a:extLst>
            </p:cNvPr>
            <p:cNvSpPr/>
            <p:nvPr/>
          </p:nvSpPr>
          <p:spPr>
            <a:xfrm>
              <a:off x="5880684" y="1261996"/>
              <a:ext cx="428478" cy="428478"/>
            </a:xfrm>
            <a:prstGeom prst="ellipse">
              <a:avLst/>
            </a:prstGeom>
            <a:solidFill>
              <a:srgbClr val="1B5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76E87BF-2A62-498B-B798-EAA715F246FB}"/>
                </a:ext>
              </a:extLst>
            </p:cNvPr>
            <p:cNvSpPr/>
            <p:nvPr/>
          </p:nvSpPr>
          <p:spPr>
            <a:xfrm>
              <a:off x="969205" y="4101675"/>
              <a:ext cx="428478" cy="428478"/>
            </a:xfrm>
            <a:prstGeom prst="ellipse">
              <a:avLst/>
            </a:prstGeom>
            <a:solidFill>
              <a:srgbClr val="1B5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CEC64E-5BBE-4AB4-9529-524BBC09B4D8}"/>
                </a:ext>
              </a:extLst>
            </p:cNvPr>
            <p:cNvSpPr txBox="1"/>
            <p:nvPr/>
          </p:nvSpPr>
          <p:spPr>
            <a:xfrm>
              <a:off x="1009663" y="1261996"/>
              <a:ext cx="55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THELuxGoEB_U" panose="02020603020101020101" pitchFamily="18" charset="-127"/>
                  <a:ea typeface="THELuxGoEB_U" panose="02020603020101020101" pitchFamily="18" charset="-127"/>
                </a:rPr>
                <a:t>01</a:t>
              </a:r>
              <a:endParaRPr lang="ko-KR" altLang="en-US" dirty="0">
                <a:solidFill>
                  <a:schemeClr val="bg1"/>
                </a:solidFill>
                <a:latin typeface="THELuxGoEB_U" panose="02020603020101020101" pitchFamily="18" charset="-127"/>
                <a:ea typeface="THELuxGoEB_U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661EA3-C2AD-47A2-A46B-05D16550DA3D}"/>
                </a:ext>
              </a:extLst>
            </p:cNvPr>
            <p:cNvSpPr txBox="1"/>
            <p:nvPr/>
          </p:nvSpPr>
          <p:spPr>
            <a:xfrm>
              <a:off x="5873328" y="1291569"/>
              <a:ext cx="55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THELuxGoEB_U" panose="02020603020101020101" pitchFamily="18" charset="-127"/>
                  <a:ea typeface="THELuxGoEB_U" panose="02020603020101020101" pitchFamily="18" charset="-127"/>
                </a:rPr>
                <a:t>02</a:t>
              </a:r>
              <a:endParaRPr lang="ko-KR" altLang="en-US" dirty="0">
                <a:solidFill>
                  <a:schemeClr val="bg1"/>
                </a:solidFill>
                <a:latin typeface="THELuxGoEB_U" panose="02020603020101020101" pitchFamily="18" charset="-127"/>
                <a:ea typeface="THELuxGoEB_U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2B3C37-9E49-45D0-B18B-44CDA33998F0}"/>
                </a:ext>
              </a:extLst>
            </p:cNvPr>
            <p:cNvSpPr txBox="1"/>
            <p:nvPr/>
          </p:nvSpPr>
          <p:spPr>
            <a:xfrm>
              <a:off x="969204" y="4131248"/>
              <a:ext cx="55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THELuxGoEB_U" panose="02020603020101020101" pitchFamily="18" charset="-127"/>
                  <a:ea typeface="THELuxGoEB_U" panose="02020603020101020101" pitchFamily="18" charset="-127"/>
                </a:rPr>
                <a:t>03</a:t>
              </a:r>
              <a:endParaRPr lang="ko-KR" altLang="en-US" dirty="0">
                <a:solidFill>
                  <a:schemeClr val="bg1"/>
                </a:solidFill>
                <a:latin typeface="THELuxGoEB_U" panose="02020603020101020101" pitchFamily="18" charset="-127"/>
                <a:ea typeface="THELuxGoEB_U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B5C503-223A-43FC-9B00-6992701DD822}"/>
                </a:ext>
              </a:extLst>
            </p:cNvPr>
            <p:cNvSpPr txBox="1"/>
            <p:nvPr/>
          </p:nvSpPr>
          <p:spPr>
            <a:xfrm>
              <a:off x="1528687" y="1815995"/>
              <a:ext cx="1440679" cy="38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사진 업로드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52D11B-B435-48D7-98BB-FBE772EF49FE}"/>
                </a:ext>
              </a:extLst>
            </p:cNvPr>
            <p:cNvSpPr txBox="1"/>
            <p:nvPr/>
          </p:nvSpPr>
          <p:spPr>
            <a:xfrm>
              <a:off x="6498891" y="1815995"/>
              <a:ext cx="4181576" cy="38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사진에 </a:t>
              </a:r>
              <a:r>
                <a:rPr lang="ko-KR" altLang="en-US" dirty="0" err="1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스테가노그래피</a:t>
              </a:r>
              <a:r>
                <a:rPr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 알고리즘 적용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B6B78F-B9D6-44D2-9455-16299B643A1D}"/>
                </a:ext>
              </a:extLst>
            </p:cNvPr>
            <p:cNvSpPr txBox="1"/>
            <p:nvPr/>
          </p:nvSpPr>
          <p:spPr>
            <a:xfrm>
              <a:off x="1528687" y="2250951"/>
              <a:ext cx="4144404" cy="31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명품고딕R" panose="02020603020101020101" pitchFamily="18" charset="-127"/>
                  <a:ea typeface="THE명품고딕R" panose="02020603020101020101" pitchFamily="18" charset="-127"/>
                </a:rPr>
                <a:t>내용을 입력하세요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F8DCCD-16C4-4C31-946D-384F5B7A8348}"/>
                </a:ext>
              </a:extLst>
            </p:cNvPr>
            <p:cNvSpPr txBox="1"/>
            <p:nvPr/>
          </p:nvSpPr>
          <p:spPr>
            <a:xfrm>
              <a:off x="1468683" y="4566853"/>
              <a:ext cx="3879199" cy="38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1B529D"/>
                  </a:solidFill>
                  <a:latin typeface="THELuxGoB_U" panose="02020603020101020101" pitchFamily="18" charset="-127"/>
                  <a:ea typeface="THELuxGoB_U" panose="02020603020101020101" pitchFamily="18" charset="-127"/>
                </a:rPr>
                <a:t>사용자의 정보를 심은 후 사진 방출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2F2E76-9FAA-4277-BCA6-7CD4658CCE79}"/>
                </a:ext>
              </a:extLst>
            </p:cNvPr>
            <p:cNvSpPr txBox="1"/>
            <p:nvPr/>
          </p:nvSpPr>
          <p:spPr>
            <a:xfrm>
              <a:off x="6498891" y="2250951"/>
              <a:ext cx="4144404" cy="31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명품고딕R" panose="02020603020101020101" pitchFamily="18" charset="-127"/>
                  <a:ea typeface="THE명품고딕R" panose="02020603020101020101" pitchFamily="18" charset="-127"/>
                </a:rPr>
                <a:t>내용을 입력하세요</a:t>
              </a:r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1A7479EF-D6B0-41D1-BED2-98E0D9BB4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21" y="2036168"/>
            <a:ext cx="4273673" cy="180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모나리자 (레오나르도 다빈치) - 알고가자 프랑스">
            <a:extLst>
              <a:ext uri="{FF2B5EF4-FFF2-40B4-BE49-F238E27FC236}">
                <a16:creationId xmlns:a16="http://schemas.microsoft.com/office/drawing/2014/main" id="{017D57F9-E8D7-4622-B549-CB53F2B10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17" y="2046133"/>
            <a:ext cx="3091350" cy="173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모나리자 (레오나르도 다빈치) - 알고가자 프랑스">
            <a:extLst>
              <a:ext uri="{FF2B5EF4-FFF2-40B4-BE49-F238E27FC236}">
                <a16:creationId xmlns:a16="http://schemas.microsoft.com/office/drawing/2014/main" id="{219A8D89-C4C2-4049-A26B-AAF4C30A5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695" y="4158153"/>
            <a:ext cx="3676945" cy="177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31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255</Words>
  <Application>Microsoft Office PowerPoint</Application>
  <PresentationFormat>와이드스크린</PresentationFormat>
  <Paragraphs>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DXNPeriodStd</vt:lpstr>
      <vt:lpstr>THELuxGoB_U</vt:lpstr>
      <vt:lpstr>THELuxGoEB_U</vt:lpstr>
      <vt:lpstr>THELuxGoM</vt:lpstr>
      <vt:lpstr>THELuxGoR</vt:lpstr>
      <vt:lpstr>THE명품고딕R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insook5070@naver.com</dc:creator>
  <cp:lastModifiedBy>이 윤호</cp:lastModifiedBy>
  <cp:revision>29</cp:revision>
  <dcterms:created xsi:type="dcterms:W3CDTF">2021-01-12T10:53:37Z</dcterms:created>
  <dcterms:modified xsi:type="dcterms:W3CDTF">2021-03-20T02:08:19Z</dcterms:modified>
</cp:coreProperties>
</file>