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284" r:id="rId5"/>
    <p:sldId id="285" r:id="rId6"/>
    <p:sldId id="281" r:id="rId7"/>
    <p:sldId id="282" r:id="rId8"/>
    <p:sldId id="28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유한체</a:t>
            </a:r>
            <a:r>
              <a:rPr lang="en-US" altLang="ko-KR" dirty="0"/>
              <a:t>(Finite Field)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/>
              <a:t>/ENceJt8VW8Y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유한체</a:t>
            </a:r>
            <a:r>
              <a:rPr lang="ko-KR" altLang="en-US" dirty="0"/>
              <a:t> 활용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유한체</a:t>
            </a:r>
            <a:r>
              <a:rPr lang="ko-KR" altLang="en-US" dirty="0"/>
              <a:t> 정의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유한체</a:t>
            </a:r>
            <a:r>
              <a:rPr lang="ko-KR" altLang="en-US" dirty="0"/>
              <a:t> 표기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/>
              <a:t>유한체</a:t>
            </a:r>
            <a:r>
              <a:rPr lang="ko-KR" altLang="en-US" dirty="0"/>
              <a:t> 표현 예시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2A50E-87A1-B8F3-5FC1-E54738FCD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A730C-C1FE-8C6A-A9C6-2E0E2832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82EB1-76E2-AA8F-B3F3-C801E2B57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AES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(Advanced Encryption Standard)</a:t>
            </a:r>
          </a:p>
          <a:p>
            <a:pPr lvl="1"/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SubBytes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변환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lvl="2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AES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SubBytes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단계에서는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S-box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치환 표를 사용하여 각 바이트를 대체 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S-box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유한체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GF(2</a:t>
            </a:r>
            <a:r>
              <a:rPr lang="en-US" altLang="ko-KR" b="1" baseline="30000" dirty="0">
                <a:solidFill>
                  <a:srgbClr val="C00000"/>
                </a:solidFill>
                <a:latin typeface="+mn-ea"/>
              </a:rPr>
              <a:t>8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에서의 역원을 사용하여 정의됨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/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바이트 단위의 값은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GF(2</a:t>
            </a:r>
            <a:r>
              <a:rPr lang="en-US" altLang="ko-KR" b="1" baseline="30000" dirty="0">
                <a:solidFill>
                  <a:srgbClr val="C00000"/>
                </a:solidFill>
                <a:latin typeface="+mn-ea"/>
              </a:rPr>
              <a:t>8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원소로 취급되며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이들에 대한 비선형 변환은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유한체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연산을 통해 수행됨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MixColumns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변환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/>
            <a:r>
              <a:rPr 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AES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MixColumns</a:t>
            </a:r>
            <a:r>
              <a:rPr 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단계에서는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GF(2</a:t>
            </a:r>
            <a:r>
              <a:rPr lang="en-US" altLang="ko-KR" b="1" baseline="30000" dirty="0">
                <a:solidFill>
                  <a:srgbClr val="C00000"/>
                </a:solidFill>
                <a:latin typeface="+mn-ea"/>
              </a:rPr>
              <a:t>8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에서의 행렬 곱셈을 사용하여 데이터 블록의 각 열을 다른 열과 섞음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/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과정에서 사용되는 행렬은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유한체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GF(2</a:t>
            </a:r>
            <a:r>
              <a:rPr lang="en-US" altLang="ko-KR" b="1" baseline="30000" dirty="0">
                <a:solidFill>
                  <a:srgbClr val="C00000"/>
                </a:solidFill>
                <a:latin typeface="+mn-ea"/>
              </a:rPr>
              <a:t>8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정의된 다항식으로 이루어져 있어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바이트 단위의 값을 다항식 계수로 취급하여 연산을 수행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RSA (Rivest-Shamir-Adleman)</a:t>
            </a:r>
          </a:p>
          <a:p>
            <a:pPr lvl="1"/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거듭제곱 연산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RSA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암호화와 복호화는 큰 소수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곱하여 얻은 모듈로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= </a:t>
            </a:r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pq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대해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거듭제곱 연산을 필요로 함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/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이러한 연산은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유한체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latin typeface="+mn-ea"/>
              </a:rPr>
              <a:t>GF(n)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수행됨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역원 계산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/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RSA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알고리즘에서 개인 키를 계산할 때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모듈러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역원을 계산하는 것이 필요하며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유한체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latin typeface="+mn-ea"/>
              </a:rPr>
              <a:t>GF(n)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에서의 연산임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AIMER</a:t>
            </a:r>
          </a:p>
          <a:p>
            <a:pPr lvl="1"/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3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26241-2B55-4D60-C93D-A633AC317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09F3D-9D14-7159-EA2D-1F01A86D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6BAFA-3211-F6E4-FC84-D96481572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b="1" dirty="0" err="1"/>
              <a:t>유한체</a:t>
            </a:r>
            <a:r>
              <a:rPr lang="ko-KR" altLang="en-US" b="1" dirty="0"/>
              <a:t> </a:t>
            </a:r>
            <a:r>
              <a:rPr lang="en-US" altLang="ko-KR" b="1" dirty="0"/>
              <a:t>(Finite Field)</a:t>
            </a:r>
          </a:p>
          <a:p>
            <a:pPr lvl="1"/>
            <a:r>
              <a:rPr lang="ko-KR" altLang="en-US" dirty="0" err="1"/>
              <a:t>유한개</a:t>
            </a:r>
            <a:r>
              <a:rPr lang="ko-KR" altLang="en-US" dirty="0"/>
              <a:t> 원소 만을 갖고</a:t>
            </a:r>
            <a:r>
              <a:rPr lang="en-US" altLang="ko-KR" dirty="0"/>
              <a:t>,</a:t>
            </a:r>
            <a:r>
              <a:rPr lang="ko-KR" altLang="en-US" dirty="0"/>
              <a:t> 그 안에서 대수적 구조를 형성하는 </a:t>
            </a:r>
            <a:r>
              <a:rPr lang="ko-KR" altLang="en-US" dirty="0">
                <a:solidFill>
                  <a:srgbClr val="2E75B6"/>
                </a:solidFill>
              </a:rPr>
              <a:t>체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r>
              <a:rPr lang="ko-KR" altLang="en-US" dirty="0"/>
              <a:t>유한체를 </a:t>
            </a:r>
            <a:r>
              <a:rPr lang="en-US" altLang="ko-KR" dirty="0"/>
              <a:t>‘</a:t>
            </a:r>
            <a:r>
              <a:rPr lang="ko-KR" altLang="en-US" dirty="0" err="1"/>
              <a:t>갈루아</a:t>
            </a:r>
            <a:r>
              <a:rPr lang="ko-KR" altLang="en-US" dirty="0"/>
              <a:t> 체</a:t>
            </a:r>
            <a:r>
              <a:rPr lang="en-US" altLang="ko-KR" dirty="0"/>
              <a:t>(Galois Field)’</a:t>
            </a:r>
            <a:r>
              <a:rPr lang="ko-KR" altLang="en-US" dirty="0"/>
              <a:t> 라고도 부름</a:t>
            </a:r>
            <a:endParaRPr lang="en-US" altLang="ko-KR" dirty="0"/>
          </a:p>
          <a:p>
            <a:pPr lvl="2"/>
            <a:r>
              <a:rPr lang="ko-KR" altLang="en-US" dirty="0" err="1"/>
              <a:t>갈루아</a:t>
            </a:r>
            <a:r>
              <a:rPr lang="ko-KR" altLang="en-US" dirty="0"/>
              <a:t> 이론 </a:t>
            </a:r>
            <a:r>
              <a:rPr lang="en-US" altLang="ko-KR" dirty="0"/>
              <a:t>:</a:t>
            </a:r>
            <a:r>
              <a:rPr lang="ko-KR" altLang="en-US" dirty="0"/>
              <a:t> 체의 대칭성 구조를 군의 구조로 바라다 볼 수 있게 한 이론</a:t>
            </a:r>
            <a:endParaRPr lang="en-US" altLang="ko-KR" dirty="0"/>
          </a:p>
          <a:p>
            <a:pPr lvl="1"/>
            <a:r>
              <a:rPr lang="ko-KR" altLang="en-US" dirty="0"/>
              <a:t>특히</a:t>
            </a:r>
            <a:r>
              <a:rPr lang="en-US" altLang="ko-KR" dirty="0"/>
              <a:t>,</a:t>
            </a:r>
            <a:r>
              <a:rPr lang="ko-KR" altLang="en-US" dirty="0"/>
              <a:t>  코드</a:t>
            </a:r>
            <a:r>
              <a:rPr lang="en-US" altLang="ko-KR" dirty="0"/>
              <a:t>(</a:t>
            </a:r>
            <a:r>
              <a:rPr lang="ko-KR" altLang="en-US" dirty="0"/>
              <a:t>부호</a:t>
            </a:r>
            <a:r>
              <a:rPr lang="en-US" altLang="ko-KR" dirty="0"/>
              <a:t>)</a:t>
            </a:r>
            <a:r>
              <a:rPr lang="ko-KR" altLang="en-US" dirty="0"/>
              <a:t> 등을 기술하는데 유용한 수학적 </a:t>
            </a:r>
            <a:r>
              <a:rPr lang="en-US" altLang="ko-KR" dirty="0"/>
              <a:t>‘</a:t>
            </a:r>
            <a:r>
              <a:rPr lang="ko-KR" altLang="en-US" dirty="0"/>
              <a:t>대수 구조</a:t>
            </a:r>
            <a:r>
              <a:rPr lang="en-US" altLang="ko-KR" dirty="0"/>
              <a:t>(Algebraic Structure)’</a:t>
            </a:r>
            <a:r>
              <a:rPr lang="ko-KR" altLang="en-US" dirty="0" err="1"/>
              <a:t>를</a:t>
            </a:r>
            <a:r>
              <a:rPr lang="ko-KR" altLang="en-US" dirty="0"/>
              <a:t> 가짐</a:t>
            </a:r>
            <a:endParaRPr lang="en-US" altLang="ko-KR" dirty="0"/>
          </a:p>
          <a:p>
            <a:pPr lvl="2"/>
            <a:r>
              <a:rPr lang="ko-KR" altLang="en-US" dirty="0"/>
              <a:t>유한체는 부호화 이론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암호학</a:t>
            </a:r>
            <a:r>
              <a:rPr lang="ko-KR" altLang="en-US" dirty="0"/>
              <a:t> 등에서 많이 응용되는 </a:t>
            </a:r>
            <a:r>
              <a:rPr lang="en-US" altLang="ko-KR" dirty="0"/>
              <a:t>‘</a:t>
            </a:r>
            <a:r>
              <a:rPr lang="ko-KR" altLang="en-US" dirty="0"/>
              <a:t>대수적 구조</a:t>
            </a:r>
            <a:r>
              <a:rPr lang="en-US" altLang="ko-KR" dirty="0"/>
              <a:t>＇</a:t>
            </a:r>
            <a:r>
              <a:rPr lang="ko-KR" altLang="en-US" dirty="0"/>
              <a:t>임</a:t>
            </a:r>
            <a:endParaRPr lang="en-US" altLang="ko-KR" dirty="0"/>
          </a:p>
          <a:p>
            <a:pPr lvl="3"/>
            <a:r>
              <a:rPr lang="ko-KR" altLang="en-US" dirty="0" err="1"/>
              <a:t>실수체</a:t>
            </a:r>
            <a:r>
              <a:rPr lang="ko-KR" altLang="en-US" dirty="0"/>
              <a:t> </a:t>
            </a:r>
            <a:r>
              <a:rPr lang="en-US" altLang="ko-KR" dirty="0"/>
              <a:t>R,</a:t>
            </a:r>
            <a:r>
              <a:rPr lang="ko-KR" altLang="en-US" dirty="0"/>
              <a:t> 복소수체 </a:t>
            </a:r>
            <a:r>
              <a:rPr lang="en-US" altLang="ko-KR" dirty="0"/>
              <a:t>C</a:t>
            </a:r>
            <a:r>
              <a:rPr lang="ko-KR" altLang="en-US" dirty="0"/>
              <a:t> 등은 그 요소 수가 무한 개인 무한 체이나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갈루아</a:t>
            </a:r>
            <a:r>
              <a:rPr lang="ko-KR" altLang="en-US" dirty="0"/>
              <a:t> 체는 유한체라고 해서 그 요소 수가 </a:t>
            </a:r>
            <a:r>
              <a:rPr lang="ko-KR" altLang="en-US" dirty="0" err="1"/>
              <a:t>유한개임</a:t>
            </a:r>
            <a:endParaRPr lang="en-US" altLang="ko-KR" dirty="0"/>
          </a:p>
          <a:p>
            <a:r>
              <a:rPr lang="ko-KR" altLang="en-US" dirty="0">
                <a:solidFill>
                  <a:srgbClr val="2E75B6"/>
                </a:solidFill>
              </a:rPr>
              <a:t>체 </a:t>
            </a:r>
            <a:r>
              <a:rPr lang="en-US" altLang="ko-KR" dirty="0">
                <a:solidFill>
                  <a:srgbClr val="2E75B6"/>
                </a:solidFill>
              </a:rPr>
              <a:t>(Field)</a:t>
            </a:r>
          </a:p>
          <a:p>
            <a:pPr lvl="1"/>
            <a:r>
              <a:rPr lang="ko-KR" altLang="en-US" dirty="0"/>
              <a:t>원소들 간의 덧셈</a:t>
            </a:r>
            <a:r>
              <a:rPr lang="en-US" altLang="ko-KR" dirty="0"/>
              <a:t>,</a:t>
            </a:r>
            <a:r>
              <a:rPr lang="ko-KR" altLang="en-US" dirty="0"/>
              <a:t> 곱셈의 연산 결과가 다시 그 안에 있는 </a:t>
            </a:r>
            <a:r>
              <a:rPr lang="ko-KR" altLang="en-US" dirty="0" err="1"/>
              <a:t>닫힘성을</a:t>
            </a:r>
            <a:r>
              <a:rPr lang="ko-KR" altLang="en-US" dirty="0"/>
              <a:t> 갖는 대수적 구조</a:t>
            </a:r>
            <a:endParaRPr lang="en-US" altLang="ko-KR" dirty="0"/>
          </a:p>
          <a:p>
            <a:pPr lvl="1"/>
            <a:r>
              <a:rPr lang="ko-KR" altLang="en-US" dirty="0" err="1"/>
              <a:t>닫힘성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집합 </a:t>
            </a:r>
            <a:r>
              <a:rPr lang="en-US" altLang="ko-KR" dirty="0"/>
              <a:t>A</a:t>
            </a:r>
            <a:r>
              <a:rPr lang="ko-KR" altLang="en-US" dirty="0"/>
              <a:t>가 어떤 연산 *</a:t>
            </a:r>
            <a:r>
              <a:rPr lang="ko-KR" altLang="en-US" dirty="0" err="1"/>
              <a:t>에</a:t>
            </a:r>
            <a:r>
              <a:rPr lang="ko-KR" altLang="en-US" dirty="0"/>
              <a:t> 대해서 </a:t>
            </a:r>
            <a:r>
              <a:rPr lang="ko-KR" altLang="en-US" dirty="0" err="1"/>
              <a:t>닫혀있다</a:t>
            </a:r>
            <a:r>
              <a:rPr lang="ko-KR" altLang="en-US" dirty="0"/>
              <a:t> 함은</a:t>
            </a:r>
            <a:r>
              <a:rPr lang="en-US" altLang="ko-KR" dirty="0"/>
              <a:t>,</a:t>
            </a:r>
            <a:r>
              <a:rPr lang="ko-KR" altLang="en-US" dirty="0"/>
              <a:t> 집합 </a:t>
            </a:r>
            <a:r>
              <a:rPr lang="en-US" altLang="ko-KR" dirty="0"/>
              <a:t>A</a:t>
            </a:r>
            <a:r>
              <a:rPr lang="ko-KR" altLang="en-US" dirty="0"/>
              <a:t>의 임의의 원소 </a:t>
            </a:r>
            <a:r>
              <a:rPr lang="en-US" altLang="ko-KR" dirty="0" err="1"/>
              <a:t>a,b</a:t>
            </a:r>
            <a:r>
              <a:rPr lang="ko-KR" altLang="en-US" dirty="0" err="1"/>
              <a:t>에</a:t>
            </a:r>
            <a:r>
              <a:rPr lang="ko-KR" altLang="en-US" dirty="0"/>
              <a:t> 대한 연산 </a:t>
            </a:r>
            <a:r>
              <a:rPr lang="en-US" altLang="ko-KR" dirty="0"/>
              <a:t>a*b</a:t>
            </a:r>
            <a:r>
              <a:rPr lang="ko-KR" altLang="en-US" dirty="0"/>
              <a:t>의 결과 역시 집합 </a:t>
            </a:r>
            <a:r>
              <a:rPr lang="en-US" altLang="ko-KR" dirty="0"/>
              <a:t>A</a:t>
            </a:r>
            <a:r>
              <a:rPr lang="ko-KR" altLang="en-US" dirty="0"/>
              <a:t>의 원소가 되는 성질</a:t>
            </a:r>
            <a:endParaRPr lang="en-US" altLang="ko-KR" dirty="0"/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자연수는 덧셈과 곱셈에 대해서 닫혀 있음</a:t>
            </a:r>
            <a:endParaRPr lang="en-US" altLang="ko-KR" dirty="0"/>
          </a:p>
          <a:p>
            <a:pPr lvl="3"/>
            <a:r>
              <a:rPr lang="ko-KR" altLang="en-US" dirty="0"/>
              <a:t>두 자연수를 더하거나 곱하면 그 또한 자연수가 되기 때문</a:t>
            </a:r>
            <a:endParaRPr lang="en-US" altLang="ko-KR" dirty="0"/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자연수는 뺄셈과 나눗셈에 대해서 닫혀 있지 않음 </a:t>
            </a:r>
            <a:endParaRPr lang="en-US" altLang="ko-KR" dirty="0"/>
          </a:p>
          <a:p>
            <a:pPr lvl="3"/>
            <a:r>
              <a:rPr lang="ko-KR" altLang="en-US" dirty="0"/>
              <a:t>두 자연수를 빼거나 나누면 항상 자연수가 되지 않음 </a:t>
            </a:r>
            <a:r>
              <a:rPr lang="en-US" altLang="ko-KR" dirty="0"/>
              <a:t>(</a:t>
            </a:r>
            <a:r>
              <a:rPr lang="ko-KR" altLang="en-US" dirty="0"/>
              <a:t>음수나 분수는 자연수가 아님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ko-KR" altLang="en-US" dirty="0"/>
              <a:t>대수 구조 </a:t>
            </a:r>
            <a:r>
              <a:rPr lang="en-US" altLang="ko-KR" dirty="0"/>
              <a:t>(Algebraic Structure)</a:t>
            </a:r>
          </a:p>
          <a:p>
            <a:pPr lvl="1"/>
            <a:r>
              <a:rPr lang="ko-KR" altLang="en-US" dirty="0"/>
              <a:t>원소의 집합 및 연산을 함께 묶어낸 수학적 개념</a:t>
            </a:r>
            <a:endParaRPr lang="en-US" altLang="ko-KR" dirty="0"/>
          </a:p>
          <a:p>
            <a:pPr lvl="1"/>
            <a:r>
              <a:rPr lang="ko-KR" altLang="en-US" dirty="0"/>
              <a:t>대수적 구조를 갖는 집합 예 </a:t>
            </a:r>
            <a:r>
              <a:rPr lang="en-US" altLang="ko-KR" dirty="0"/>
              <a:t>:</a:t>
            </a:r>
            <a:r>
              <a:rPr lang="ko-KR" altLang="en-US" dirty="0"/>
              <a:t> 군</a:t>
            </a:r>
            <a:r>
              <a:rPr lang="en-US" altLang="ko-KR" dirty="0"/>
              <a:t>(Group),</a:t>
            </a:r>
            <a:r>
              <a:rPr lang="ko-KR" altLang="en-US" dirty="0"/>
              <a:t> 환</a:t>
            </a:r>
            <a:r>
              <a:rPr lang="en-US" altLang="ko-KR" dirty="0"/>
              <a:t>(Ring), </a:t>
            </a:r>
            <a:r>
              <a:rPr lang="ko-KR" altLang="en-US" dirty="0">
                <a:solidFill>
                  <a:srgbClr val="2E75B6"/>
                </a:solidFill>
              </a:rPr>
              <a:t>체</a:t>
            </a:r>
            <a:r>
              <a:rPr lang="en-US" altLang="ko-KR" dirty="0">
                <a:solidFill>
                  <a:srgbClr val="2E75B6"/>
                </a:solidFill>
              </a:rPr>
              <a:t>(Field)</a:t>
            </a:r>
            <a:r>
              <a:rPr lang="en-US" altLang="ko-KR" dirty="0"/>
              <a:t>, </a:t>
            </a:r>
            <a:r>
              <a:rPr lang="ko-KR" altLang="en-US" dirty="0"/>
              <a:t>벡터공간 등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303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FB428-E574-85DC-F386-52D17BA3C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78FE-8A5E-B779-61FD-C5EFF7CE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1DC18-C392-11CA-598A-7099A3EF6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+mn-ea"/>
              </a:rPr>
              <a:t>유한체의 표기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q</a:t>
            </a:r>
            <a:r>
              <a:rPr lang="ko-KR" altLang="en-US" dirty="0">
                <a:latin typeface="+mn-ea"/>
              </a:rPr>
              <a:t>개의 원소를 갖는 </a:t>
            </a:r>
            <a:r>
              <a:rPr lang="ko-KR" altLang="en-US" dirty="0" err="1">
                <a:latin typeface="+mn-ea"/>
              </a:rPr>
              <a:t>유한체</a:t>
            </a:r>
            <a:r>
              <a:rPr lang="ko-KR" altLang="en-US" dirty="0">
                <a:latin typeface="+mn-ea"/>
              </a:rPr>
              <a:t> 표기</a:t>
            </a:r>
            <a:endParaRPr lang="en-US" altLang="ko-KR" dirty="0">
              <a:solidFill>
                <a:srgbClr val="2E75B6"/>
              </a:solidFill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GF(q)</a:t>
            </a:r>
            <a:r>
              <a:rPr lang="ko-KR" altLang="en-US" dirty="0">
                <a:latin typeface="+mn-ea"/>
              </a:rPr>
              <a:t> 또는 </a:t>
            </a:r>
            <a:r>
              <a:rPr lang="en-US" altLang="ko-KR" dirty="0" err="1">
                <a:latin typeface="+mn-ea"/>
              </a:rPr>
              <a:t>F</a:t>
            </a:r>
            <a:r>
              <a:rPr lang="en-US" altLang="ko-KR" baseline="-25000" dirty="0" err="1">
                <a:latin typeface="+mn-ea"/>
              </a:rPr>
              <a:t>q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GF(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baseline="30000" dirty="0" err="1"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</a:t>
            </a:r>
            <a:r>
              <a:rPr lang="en-US" altLang="ko-KR" baseline="-25000" dirty="0" err="1">
                <a:latin typeface="+mn-ea"/>
              </a:rPr>
              <a:t>q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baseline="30000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 또는 </a:t>
            </a:r>
            <a:r>
              <a:rPr lang="en-US" altLang="ko-KR" dirty="0" err="1">
                <a:latin typeface="+mn-ea"/>
              </a:rPr>
              <a:t>F</a:t>
            </a:r>
            <a:r>
              <a:rPr lang="en-US" altLang="ko-KR" baseline="-25000" dirty="0" err="1">
                <a:latin typeface="+mn-ea"/>
              </a:rPr>
              <a:t>q</a:t>
            </a:r>
            <a:r>
              <a:rPr lang="en-US" altLang="ko-KR" baseline="30000" dirty="0" err="1">
                <a:latin typeface="+mn-ea"/>
              </a:rPr>
              <a:t>n</a:t>
            </a:r>
            <a:endParaRPr lang="en-US" altLang="ko-KR" baseline="300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GF(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baseline="30000" dirty="0" err="1"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q =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baseline="30000" dirty="0" err="1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유한개</a:t>
            </a:r>
            <a:r>
              <a:rPr lang="ko-KR" altLang="en-US" dirty="0">
                <a:latin typeface="+mn-ea"/>
              </a:rPr>
              <a:t> 원소를 갖는 </a:t>
            </a:r>
            <a:r>
              <a:rPr lang="ko-KR" altLang="en-US" dirty="0" err="1">
                <a:latin typeface="+mn-ea"/>
              </a:rPr>
              <a:t>유한체</a:t>
            </a:r>
            <a:r>
              <a:rPr lang="en-US" altLang="ko-KR" dirty="0">
                <a:latin typeface="+mn-ea"/>
              </a:rPr>
              <a:t>(Galois</a:t>
            </a:r>
            <a:r>
              <a:rPr lang="ko-KR" altLang="en-US" dirty="0">
                <a:latin typeface="+mn-ea"/>
              </a:rPr>
              <a:t>체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srgbClr val="2E75B6"/>
                </a:solidFill>
                <a:latin typeface="+mn-ea"/>
              </a:rPr>
              <a:t>q :</a:t>
            </a:r>
            <a:r>
              <a:rPr lang="ko-KR" altLang="en-US" dirty="0">
                <a:solidFill>
                  <a:srgbClr val="2E75B6"/>
                </a:solidFill>
                <a:latin typeface="+mn-ea"/>
              </a:rPr>
              <a:t> 위수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位數</a:t>
            </a:r>
            <a:r>
              <a:rPr lang="en-US" altLang="ko-KR" dirty="0">
                <a:latin typeface="+mn-ea"/>
              </a:rPr>
              <a:t>, Order : </a:t>
            </a:r>
            <a:r>
              <a:rPr lang="ko-KR" altLang="en-US" dirty="0">
                <a:latin typeface="+mn-ea"/>
              </a:rPr>
              <a:t>유한 체 내 원소의 </a:t>
            </a:r>
            <a:r>
              <a:rPr lang="ko-KR" altLang="en-US" dirty="0" err="1">
                <a:latin typeface="+mn-ea"/>
              </a:rPr>
              <a:t>갯수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ko-KR" altLang="en-US" dirty="0" err="1">
                <a:latin typeface="+mn-ea"/>
              </a:rPr>
              <a:t>유한개</a:t>
            </a:r>
            <a:r>
              <a:rPr lang="ko-KR" altLang="en-US" dirty="0">
                <a:latin typeface="+mn-ea"/>
              </a:rPr>
              <a:t> 원소 수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baseline="30000" dirty="0" err="1"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 = q </a:t>
            </a:r>
            <a:r>
              <a:rPr lang="ko-KR" altLang="en-US" dirty="0">
                <a:latin typeface="+mn-ea"/>
              </a:rPr>
              <a:t>개 </a:t>
            </a:r>
            <a:r>
              <a:rPr lang="en-US" altLang="ko-KR" dirty="0">
                <a:latin typeface="+mn-ea"/>
              </a:rPr>
              <a:t>(0</a:t>
            </a:r>
            <a:r>
              <a:rPr lang="ko-KR" altLang="en-US" dirty="0">
                <a:latin typeface="+mn-ea"/>
              </a:rPr>
              <a:t> 포함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 유한 체의 원소 수는</a:t>
            </a:r>
            <a:r>
              <a:rPr lang="en-US" altLang="ko-KR" dirty="0">
                <a:latin typeface="+mn-ea"/>
              </a:rPr>
              <a:t>,</a:t>
            </a:r>
          </a:p>
          <a:p>
            <a:pPr lvl="3"/>
            <a:r>
              <a:rPr lang="ko-KR" altLang="en-US" dirty="0">
                <a:latin typeface="+mn-ea"/>
              </a:rPr>
              <a:t>소수 또는 소수의 멱</a:t>
            </a:r>
            <a:r>
              <a:rPr lang="en-US" altLang="ko-KR" dirty="0">
                <a:latin typeface="+mn-ea"/>
              </a:rPr>
              <a:t>(prime power) </a:t>
            </a:r>
            <a:r>
              <a:rPr lang="ko-KR" altLang="en-US" dirty="0">
                <a:latin typeface="+mn-ea"/>
              </a:rPr>
              <a:t>만 가능하다고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갈로이스가</a:t>
            </a:r>
            <a:r>
              <a:rPr lang="ko-KR" altLang="en-US" dirty="0">
                <a:latin typeface="+mn-ea"/>
              </a:rPr>
              <a:t> 밝힘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유한체의 크기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원소 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항상 소수 </a:t>
            </a:r>
            <a:r>
              <a:rPr lang="en-US" altLang="ko-KR" dirty="0">
                <a:latin typeface="+mn-ea"/>
              </a:rPr>
              <a:t>p(</a:t>
            </a:r>
            <a:r>
              <a:rPr lang="ko-KR" altLang="en-US" dirty="0" err="1">
                <a:latin typeface="+mn-ea"/>
              </a:rPr>
              <a:t>표수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거듭제곱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baseline="30000" dirty="0" err="1"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형태 임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rgbClr val="2E75B6"/>
                </a:solidFill>
                <a:latin typeface="+mn-ea"/>
              </a:rPr>
              <a:t>p :</a:t>
            </a:r>
            <a:r>
              <a:rPr lang="ko-KR" altLang="en-US" dirty="0">
                <a:solidFill>
                  <a:srgbClr val="2E75B6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2E75B6"/>
                </a:solidFill>
                <a:latin typeface="+mn-ea"/>
              </a:rPr>
              <a:t>표수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標數</a:t>
            </a:r>
            <a:r>
              <a:rPr lang="en-US" altLang="ko-KR" dirty="0">
                <a:latin typeface="+mn-ea"/>
              </a:rPr>
              <a:t>, Characteristic),</a:t>
            </a:r>
            <a:r>
              <a:rPr lang="ko-KR" altLang="en-US" dirty="0">
                <a:latin typeface="+mn-ea"/>
              </a:rPr>
              <a:t> 때론 기수</a:t>
            </a:r>
            <a:r>
              <a:rPr lang="en-US" altLang="ko-KR" dirty="0">
                <a:latin typeface="+mn-ea"/>
              </a:rPr>
              <a:t>(base)</a:t>
            </a:r>
            <a:r>
              <a:rPr lang="ko-KR" altLang="en-US" dirty="0">
                <a:latin typeface="+mn-ea"/>
              </a:rPr>
              <a:t>라고도 함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유한체는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항상 양의 </a:t>
            </a:r>
            <a:r>
              <a:rPr lang="ko-KR" altLang="en-US" dirty="0" err="1">
                <a:latin typeface="+mn-ea"/>
              </a:rPr>
              <a:t>표수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가짐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여기서</a:t>
            </a:r>
            <a:r>
              <a:rPr lang="en-US" altLang="ko-KR" dirty="0">
                <a:latin typeface="+mn-ea"/>
              </a:rPr>
              <a:t>, p</a:t>
            </a:r>
            <a:r>
              <a:rPr lang="ko-KR" altLang="en-US" dirty="0">
                <a:latin typeface="+mn-ea"/>
              </a:rPr>
              <a:t>가 소수이면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이를 소수 체</a:t>
            </a:r>
            <a:r>
              <a:rPr lang="en-US" altLang="ko-KR" dirty="0">
                <a:latin typeface="+mn-ea"/>
              </a:rPr>
              <a:t>(Prime Field)</a:t>
            </a:r>
            <a:r>
              <a:rPr lang="ko-KR" altLang="en-US" dirty="0" err="1">
                <a:latin typeface="+mn-ea"/>
              </a:rPr>
              <a:t>라고</a:t>
            </a:r>
            <a:r>
              <a:rPr lang="ko-KR" altLang="en-US" dirty="0">
                <a:latin typeface="+mn-ea"/>
              </a:rPr>
              <a:t> 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N : </a:t>
            </a:r>
            <a:r>
              <a:rPr lang="ko-KR" altLang="en-US" dirty="0">
                <a:latin typeface="+mn-ea"/>
              </a:rPr>
              <a:t>양의 정수</a:t>
            </a:r>
            <a:r>
              <a:rPr lang="en-US" altLang="ko-KR" dirty="0">
                <a:latin typeface="+mn-ea"/>
              </a:rPr>
              <a:t>(dimension)</a:t>
            </a:r>
          </a:p>
          <a:p>
            <a:pPr lvl="1"/>
            <a:r>
              <a:rPr lang="en-US" altLang="ko-KR" dirty="0">
                <a:latin typeface="+mn-ea"/>
              </a:rPr>
              <a:t>GF(q) : </a:t>
            </a:r>
            <a:r>
              <a:rPr lang="ko-KR" altLang="en-US" dirty="0">
                <a:latin typeface="+mn-ea"/>
              </a:rPr>
              <a:t>위수</a:t>
            </a:r>
            <a:r>
              <a:rPr lang="en-US" altLang="ko-KR" dirty="0">
                <a:latin typeface="+mn-ea"/>
              </a:rPr>
              <a:t>(order)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q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갖는 </a:t>
            </a:r>
            <a:r>
              <a:rPr lang="ko-KR" altLang="en-US" dirty="0" err="1">
                <a:latin typeface="+mn-ea"/>
              </a:rPr>
              <a:t>유한체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유한체의 위수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길이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차수 </a:t>
            </a:r>
            <a:r>
              <a:rPr lang="en-US" altLang="ko-KR" dirty="0">
                <a:latin typeface="+mn-ea"/>
              </a:rPr>
              <a:t>(Order) q</a:t>
            </a:r>
          </a:p>
          <a:p>
            <a:pPr lvl="1"/>
            <a:r>
              <a:rPr lang="ko-KR" altLang="en-US" dirty="0">
                <a:latin typeface="+mn-ea"/>
              </a:rPr>
              <a:t>원소의 개수가 항상 소수</a:t>
            </a:r>
            <a:r>
              <a:rPr lang="en-US" altLang="ko-KR" dirty="0">
                <a:latin typeface="+mn-ea"/>
              </a:rPr>
              <a:t>(p)</a:t>
            </a:r>
            <a:r>
              <a:rPr lang="ko-KR" altLang="en-US" dirty="0">
                <a:latin typeface="+mn-ea"/>
              </a:rPr>
              <a:t>의 거듭제곱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baseline="30000" dirty="0" err="1"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=q)</a:t>
            </a:r>
            <a:r>
              <a:rPr lang="ko-KR" altLang="en-US" dirty="0">
                <a:latin typeface="+mn-ea"/>
              </a:rPr>
              <a:t>이 됨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갈로이스가</a:t>
            </a:r>
            <a:r>
              <a:rPr lang="ko-KR" altLang="en-US" dirty="0">
                <a:latin typeface="+mn-ea"/>
              </a:rPr>
              <a:t> 밝힘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2E75B6"/>
              </a:solidFill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예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GF(5), GF(8)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유한체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예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GF(6), GF(10)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유한체</a:t>
            </a:r>
            <a:r>
              <a:rPr lang="ko-KR" altLang="en-US" dirty="0">
                <a:latin typeface="+mn-ea"/>
              </a:rPr>
              <a:t> 존재 안함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전영</a:t>
            </a:r>
            <a:r>
              <a:rPr lang="en-US" altLang="ko-KR" dirty="0">
                <a:latin typeface="+mn-ea"/>
              </a:rPr>
              <a:t>(0)</a:t>
            </a:r>
            <a:r>
              <a:rPr lang="ko-KR" altLang="en-US" dirty="0">
                <a:latin typeface="+mn-ea"/>
              </a:rPr>
              <a:t> 원소를 뺀 나머지 원소들은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순환 군</a:t>
            </a:r>
            <a:r>
              <a:rPr lang="en-US" altLang="ko-KR" dirty="0">
                <a:latin typeface="+mn-ea"/>
              </a:rPr>
              <a:t>(Cyclic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Group)</a:t>
            </a:r>
            <a:r>
              <a:rPr lang="ko-KR" altLang="en-US" dirty="0">
                <a:latin typeface="+mn-ea"/>
              </a:rPr>
              <a:t>을 이룸</a:t>
            </a:r>
            <a:endParaRPr lang="en-US" altLang="ko-KR" dirty="0">
              <a:solidFill>
                <a:srgbClr val="2E75B6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74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4E882-67FB-AC03-C74C-87F6D9BEC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16AB-4D03-BD9A-A1D0-1816D085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B3D35-DD97-F1E4-9B44-53CFA8189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유한체의 표현 예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유한체는</a:t>
            </a:r>
            <a:r>
              <a:rPr lang="en-US" altLang="ko-KR" dirty="0">
                <a:latin typeface="+mn-ea"/>
              </a:rPr>
              <a:t>,</a:t>
            </a:r>
          </a:p>
          <a:p>
            <a:pPr lvl="2"/>
            <a:r>
              <a:rPr lang="ko-KR" altLang="en-US" dirty="0">
                <a:latin typeface="+mn-ea"/>
              </a:rPr>
              <a:t>비록 다른 연산 형식도 가능하나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주로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아래와 같이 </a:t>
            </a:r>
            <a:r>
              <a:rPr lang="ko-KR" altLang="en-US" dirty="0" err="1">
                <a:latin typeface="+mn-ea"/>
              </a:rPr>
              <a:t>모듈러</a:t>
            </a:r>
            <a:r>
              <a:rPr lang="ko-KR" altLang="en-US" dirty="0">
                <a:latin typeface="+mn-ea"/>
              </a:rPr>
              <a:t> 연산에 적용시켜 표현하는 경우가 많음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GF(2)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({0,1},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 )</a:t>
            </a:r>
          </a:p>
          <a:p>
            <a:pPr lvl="2"/>
            <a:r>
              <a:rPr lang="en-US" altLang="ko-KR" dirty="0">
                <a:latin typeface="+mn-ea"/>
              </a:rPr>
              <a:t>2</a:t>
            </a:r>
            <a:r>
              <a:rPr lang="en-US" altLang="ko-KR" baseline="30000" dirty="0">
                <a:latin typeface="+mn-ea"/>
              </a:rPr>
              <a:t>1</a:t>
            </a:r>
            <a:r>
              <a:rPr lang="en-US" altLang="ko-KR" dirty="0">
                <a:latin typeface="+mn-ea"/>
              </a:rPr>
              <a:t>=2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유한개</a:t>
            </a:r>
            <a:r>
              <a:rPr lang="ko-KR" altLang="en-US" dirty="0">
                <a:latin typeface="+mn-ea"/>
              </a:rPr>
              <a:t> 원소 </a:t>
            </a:r>
            <a:r>
              <a:rPr lang="en-US" altLang="ko-KR" dirty="0">
                <a:latin typeface="+mn-ea"/>
              </a:rPr>
              <a:t>{0,1}</a:t>
            </a:r>
            <a:r>
              <a:rPr lang="ko-KR" altLang="en-US" dirty="0">
                <a:latin typeface="+mn-ea"/>
              </a:rPr>
              <a:t>을 갖는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단순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진 </a:t>
            </a:r>
            <a:r>
              <a:rPr lang="ko-KR" altLang="en-US" dirty="0" err="1">
                <a:latin typeface="+mn-ea"/>
              </a:rPr>
              <a:t>유한체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(binary field)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성질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정수 </a:t>
            </a:r>
            <a:r>
              <a:rPr lang="en-US" altLang="ko-KR" dirty="0">
                <a:latin typeface="+mn-ea"/>
              </a:rPr>
              <a:t>modulo 2</a:t>
            </a:r>
            <a:r>
              <a:rPr lang="ko-KR" altLang="en-US" dirty="0">
                <a:latin typeface="+mn-ea"/>
              </a:rPr>
              <a:t>의 환</a:t>
            </a:r>
            <a:r>
              <a:rPr lang="en-US" altLang="ko-KR" dirty="0">
                <a:latin typeface="+mn-ea"/>
              </a:rPr>
              <a:t>(Ring)</a:t>
            </a:r>
            <a:r>
              <a:rPr lang="ko-KR" altLang="en-US" dirty="0">
                <a:latin typeface="+mn-ea"/>
              </a:rPr>
              <a:t>과 같음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DBA32-6A48-5AEF-F5D0-08EAAB15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12964"/>
              </p:ext>
            </p:extLst>
          </p:nvPr>
        </p:nvGraphicFramePr>
        <p:xfrm>
          <a:off x="2106953" y="3827662"/>
          <a:ext cx="111593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77">
                  <a:extLst>
                    <a:ext uri="{9D8B030D-6E8A-4147-A177-3AD203B41FA5}">
                      <a16:colId xmlns:a16="http://schemas.microsoft.com/office/drawing/2014/main" val="2593174988"/>
                    </a:ext>
                  </a:extLst>
                </a:gridCol>
                <a:gridCol w="371977">
                  <a:extLst>
                    <a:ext uri="{9D8B030D-6E8A-4147-A177-3AD203B41FA5}">
                      <a16:colId xmlns:a16="http://schemas.microsoft.com/office/drawing/2014/main" val="3740828300"/>
                    </a:ext>
                  </a:extLst>
                </a:gridCol>
                <a:gridCol w="371977">
                  <a:extLst>
                    <a:ext uri="{9D8B030D-6E8A-4147-A177-3AD203B41FA5}">
                      <a16:colId xmlns:a16="http://schemas.microsoft.com/office/drawing/2014/main" val="442240884"/>
                    </a:ext>
                  </a:extLst>
                </a:gridCol>
              </a:tblGrid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616"/>
                  </a:ext>
                </a:extLst>
              </a:tr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7817"/>
                  </a:ext>
                </a:extLst>
              </a:tr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30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83F7A6-9EB6-EB2F-B10C-828724CFCFCF}"/>
              </a:ext>
            </a:extLst>
          </p:cNvPr>
          <p:cNvSpPr txBox="1"/>
          <p:nvPr/>
        </p:nvSpPr>
        <p:spPr>
          <a:xfrm>
            <a:off x="2125347" y="355066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덧셈 연산 </a:t>
            </a:r>
            <a:r>
              <a:rPr lang="en-US" altLang="ko-KR" sz="1200" dirty="0"/>
              <a:t>(+)</a:t>
            </a:r>
            <a:endParaRPr lang="en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5F728-B9DA-C2AD-EEC9-D1D2CF9A94EF}"/>
              </a:ext>
            </a:extLst>
          </p:cNvPr>
          <p:cNvSpPr txBox="1"/>
          <p:nvPr/>
        </p:nvSpPr>
        <p:spPr>
          <a:xfrm>
            <a:off x="1959477" y="4924942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XOR </a:t>
            </a:r>
            <a:r>
              <a:rPr lang="ko-KR" altLang="en-US" sz="1200" dirty="0"/>
              <a:t>연산과 같음</a:t>
            </a:r>
            <a:endParaRPr lang="en-KR" sz="1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C40921-DB05-5353-8F00-0F1F676E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69239"/>
              </p:ext>
            </p:extLst>
          </p:nvPr>
        </p:nvGraphicFramePr>
        <p:xfrm>
          <a:off x="3642772" y="3827662"/>
          <a:ext cx="111593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77">
                  <a:extLst>
                    <a:ext uri="{9D8B030D-6E8A-4147-A177-3AD203B41FA5}">
                      <a16:colId xmlns:a16="http://schemas.microsoft.com/office/drawing/2014/main" val="2593174988"/>
                    </a:ext>
                  </a:extLst>
                </a:gridCol>
                <a:gridCol w="371977">
                  <a:extLst>
                    <a:ext uri="{9D8B030D-6E8A-4147-A177-3AD203B41FA5}">
                      <a16:colId xmlns:a16="http://schemas.microsoft.com/office/drawing/2014/main" val="3740828300"/>
                    </a:ext>
                  </a:extLst>
                </a:gridCol>
                <a:gridCol w="371977">
                  <a:extLst>
                    <a:ext uri="{9D8B030D-6E8A-4147-A177-3AD203B41FA5}">
                      <a16:colId xmlns:a16="http://schemas.microsoft.com/office/drawing/2014/main" val="442240884"/>
                    </a:ext>
                  </a:extLst>
                </a:gridCol>
              </a:tblGrid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616"/>
                  </a:ext>
                </a:extLst>
              </a:tr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7817"/>
                  </a:ext>
                </a:extLst>
              </a:tr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30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455DA2-A2EA-1ADC-710B-69CA61DFAC0F}"/>
              </a:ext>
            </a:extLst>
          </p:cNvPr>
          <p:cNvSpPr txBox="1"/>
          <p:nvPr/>
        </p:nvSpPr>
        <p:spPr>
          <a:xfrm>
            <a:off x="3661166" y="355066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곱셈 연산 </a:t>
            </a:r>
            <a:r>
              <a:rPr lang="en-US" altLang="ko-KR" sz="1200" dirty="0"/>
              <a:t>(+)</a:t>
            </a:r>
            <a:endParaRPr lang="en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ECCDB-3653-0360-2286-43624DE1A3EC}"/>
              </a:ext>
            </a:extLst>
          </p:cNvPr>
          <p:cNvSpPr txBox="1"/>
          <p:nvPr/>
        </p:nvSpPr>
        <p:spPr>
          <a:xfrm>
            <a:off x="3495296" y="4924942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AND </a:t>
            </a:r>
            <a:r>
              <a:rPr lang="ko-KR" altLang="en-US" sz="1200" dirty="0"/>
              <a:t>연산과 같음</a:t>
            </a:r>
            <a:endParaRPr lang="en-KR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9719BF-8CBE-6788-4E30-9FFD5693A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17182"/>
              </p:ext>
            </p:extLst>
          </p:nvPr>
        </p:nvGraphicFramePr>
        <p:xfrm>
          <a:off x="5152384" y="3827662"/>
          <a:ext cx="1115931" cy="72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77">
                  <a:extLst>
                    <a:ext uri="{9D8B030D-6E8A-4147-A177-3AD203B41FA5}">
                      <a16:colId xmlns:a16="http://schemas.microsoft.com/office/drawing/2014/main" val="2593174988"/>
                    </a:ext>
                  </a:extLst>
                </a:gridCol>
                <a:gridCol w="371977">
                  <a:extLst>
                    <a:ext uri="{9D8B030D-6E8A-4147-A177-3AD203B41FA5}">
                      <a16:colId xmlns:a16="http://schemas.microsoft.com/office/drawing/2014/main" val="3740828300"/>
                    </a:ext>
                  </a:extLst>
                </a:gridCol>
                <a:gridCol w="371977">
                  <a:extLst>
                    <a:ext uri="{9D8B030D-6E8A-4147-A177-3AD203B41FA5}">
                      <a16:colId xmlns:a16="http://schemas.microsoft.com/office/drawing/2014/main" val="442240884"/>
                    </a:ext>
                  </a:extLst>
                </a:gridCol>
              </a:tblGrid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616"/>
                  </a:ext>
                </a:extLst>
              </a:tr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  <a:endParaRPr lang="en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78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D16C31D-AF24-53FA-D035-715E7FD06359}"/>
              </a:ext>
            </a:extLst>
          </p:cNvPr>
          <p:cNvSpPr txBox="1"/>
          <p:nvPr/>
        </p:nvSpPr>
        <p:spPr>
          <a:xfrm>
            <a:off x="5170778" y="3550663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덧셈 역원</a:t>
            </a:r>
            <a:r>
              <a:rPr lang="en-US" altLang="ko-KR" sz="1200" dirty="0"/>
              <a:t>(+)</a:t>
            </a:r>
            <a:endParaRPr lang="en-KR" sz="12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5321C10-6BE8-573D-33A3-BA49C964E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15805"/>
              </p:ext>
            </p:extLst>
          </p:nvPr>
        </p:nvGraphicFramePr>
        <p:xfrm>
          <a:off x="6532915" y="3826314"/>
          <a:ext cx="1115931" cy="72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77">
                  <a:extLst>
                    <a:ext uri="{9D8B030D-6E8A-4147-A177-3AD203B41FA5}">
                      <a16:colId xmlns:a16="http://schemas.microsoft.com/office/drawing/2014/main" val="2593174988"/>
                    </a:ext>
                  </a:extLst>
                </a:gridCol>
                <a:gridCol w="371977">
                  <a:extLst>
                    <a:ext uri="{9D8B030D-6E8A-4147-A177-3AD203B41FA5}">
                      <a16:colId xmlns:a16="http://schemas.microsoft.com/office/drawing/2014/main" val="3740828300"/>
                    </a:ext>
                  </a:extLst>
                </a:gridCol>
                <a:gridCol w="371977">
                  <a:extLst>
                    <a:ext uri="{9D8B030D-6E8A-4147-A177-3AD203B41FA5}">
                      <a16:colId xmlns:a16="http://schemas.microsoft.com/office/drawing/2014/main" val="442240884"/>
                    </a:ext>
                  </a:extLst>
                </a:gridCol>
              </a:tblGrid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616"/>
                  </a:ext>
                </a:extLst>
              </a:tr>
              <a:tr h="36383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200" b="0" baseline="300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en-KR" sz="1200" b="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78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FA74114-396C-A83D-7930-3C66A351666C}"/>
              </a:ext>
            </a:extLst>
          </p:cNvPr>
          <p:cNvSpPr txBox="1"/>
          <p:nvPr/>
        </p:nvSpPr>
        <p:spPr>
          <a:xfrm>
            <a:off x="6551309" y="354931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곱셈 역원 </a:t>
            </a:r>
            <a:r>
              <a:rPr lang="en-US" altLang="ko-KR" sz="1200" dirty="0"/>
              <a:t>(+)</a:t>
            </a:r>
            <a:endParaRPr lang="en-KR" sz="1200" dirty="0"/>
          </a:p>
        </p:txBody>
      </p:sp>
    </p:spTree>
    <p:extLst>
      <p:ext uri="{BB962C8B-B14F-4D97-AF65-F5344CB8AC3E}">
        <p14:creationId xmlns:p14="http://schemas.microsoft.com/office/powerpoint/2010/main" val="197728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477F-A51A-4A6E-8C13-4BFB0715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A5D8E-BF1C-E302-A75F-84BE376D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125D8-DB71-B51D-6E31-1FC6E0A6B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</a:rPr>
              <a:t>유한체의 표현 예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GF(2</a:t>
            </a:r>
            <a:r>
              <a:rPr lang="en-US" altLang="ko-KR" b="1" baseline="30000" dirty="0">
                <a:solidFill>
                  <a:srgbClr val="C00000"/>
                </a:solidFill>
                <a:latin typeface="+mn-ea"/>
              </a:rPr>
              <a:t>n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F</a:t>
            </a:r>
            <a:r>
              <a:rPr lang="en-US" altLang="ko-KR" baseline="-25000" dirty="0">
                <a:latin typeface="+mn-ea"/>
              </a:rPr>
              <a:t>2</a:t>
            </a:r>
            <a:r>
              <a:rPr lang="en-US" altLang="ko-KR" baseline="30000" dirty="0"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대부분 응용에 사용되는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진 부호화 형식이 이 형태를 취함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‘0’,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‘1’, 2</a:t>
            </a:r>
            <a:r>
              <a:rPr lang="ko-KR" altLang="en-US" dirty="0">
                <a:latin typeface="+mn-ea"/>
              </a:rPr>
              <a:t>개 요소의 </a:t>
            </a:r>
            <a:r>
              <a:rPr lang="en-US" altLang="ko-KR" dirty="0">
                <a:latin typeface="+mn-ea"/>
              </a:rPr>
              <a:t>n-tuple</a:t>
            </a:r>
            <a:r>
              <a:rPr lang="ko-KR" altLang="en-US" dirty="0" err="1">
                <a:latin typeface="+mn-ea"/>
              </a:rPr>
              <a:t>로써</a:t>
            </a:r>
            <a:r>
              <a:rPr lang="ko-KR" altLang="en-US" dirty="0">
                <a:latin typeface="+mn-ea"/>
              </a:rPr>
              <a:t> 이루어진</a:t>
            </a:r>
            <a:r>
              <a:rPr lang="en-US" altLang="ko-KR" dirty="0">
                <a:latin typeface="+mn-ea"/>
              </a:rPr>
              <a:t>, n </a:t>
            </a:r>
            <a:r>
              <a:rPr lang="ko-KR" altLang="en-US" dirty="0" err="1">
                <a:latin typeface="+mn-ea"/>
              </a:rPr>
              <a:t>튜플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진 </a:t>
            </a:r>
            <a:r>
              <a:rPr lang="ko-KR" altLang="en-US" dirty="0" err="1">
                <a:latin typeface="+mn-ea"/>
              </a:rPr>
              <a:t>유한체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(n-tuple binary field)</a:t>
            </a:r>
          </a:p>
          <a:p>
            <a:pPr lvl="3"/>
            <a:r>
              <a:rPr lang="en-US" altLang="ko-KR" dirty="0">
                <a:latin typeface="+mn-ea"/>
              </a:rPr>
              <a:t>2</a:t>
            </a:r>
            <a:r>
              <a:rPr lang="en-US" altLang="ko-KR" baseline="30000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위수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位數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baseline="30000" dirty="0" err="1">
                <a:latin typeface="+mn-ea"/>
              </a:rPr>
              <a:t>n</a:t>
            </a:r>
            <a:r>
              <a:rPr lang="en-US" altLang="ko-KR" dirty="0">
                <a:latin typeface="+mn-ea"/>
              </a:rPr>
              <a:t> = q)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err="1">
                <a:latin typeface="+mn-ea"/>
              </a:rPr>
              <a:t>유한개</a:t>
            </a:r>
            <a:r>
              <a:rPr lang="ko-KR" altLang="en-US" dirty="0">
                <a:latin typeface="+mn-ea"/>
              </a:rPr>
              <a:t> 원소들이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어떤 벡터공간을 생성</a:t>
            </a:r>
            <a:r>
              <a:rPr lang="en-US" altLang="ko-KR" dirty="0">
                <a:latin typeface="+mn-ea"/>
              </a:rPr>
              <a:t>(Span)</a:t>
            </a:r>
            <a:r>
              <a:rPr lang="ko-KR" altLang="en-US" dirty="0">
                <a:latin typeface="+mn-ea"/>
              </a:rPr>
              <a:t>함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{0,1}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개의 기수</a:t>
            </a:r>
            <a:r>
              <a:rPr lang="en-US" altLang="ko-KR" dirty="0">
                <a:latin typeface="+mn-ea"/>
              </a:rPr>
              <a:t>(base)</a:t>
            </a:r>
            <a:r>
              <a:rPr lang="ko-KR" altLang="en-US" dirty="0" err="1">
                <a:latin typeface="+mn-ea"/>
              </a:rPr>
              <a:t>로써</a:t>
            </a:r>
            <a:r>
              <a:rPr lang="ko-KR" altLang="en-US" dirty="0">
                <a:latin typeface="+mn-ea"/>
              </a:rPr>
              <a:t> 구성되는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진 </a:t>
            </a:r>
            <a:r>
              <a:rPr lang="en-US" altLang="ko-KR" dirty="0">
                <a:latin typeface="+mn-ea"/>
              </a:rPr>
              <a:t>n-tuple</a:t>
            </a:r>
            <a:r>
              <a:rPr lang="ko-KR" altLang="en-US" dirty="0" err="1">
                <a:latin typeface="+mn-ea"/>
              </a:rPr>
              <a:t>로써</a:t>
            </a:r>
            <a:r>
              <a:rPr lang="ko-KR" altLang="en-US" dirty="0">
                <a:latin typeface="+mn-ea"/>
              </a:rPr>
              <a:t> 표현 가능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{(0,1,</a:t>
            </a:r>
            <a:r>
              <a:rPr lang="ko-KR" altLang="en-US" dirty="0">
                <a:latin typeface="+mn-ea"/>
              </a:rPr>
              <a:t>・・・</a:t>
            </a:r>
            <a:r>
              <a:rPr lang="en-US" altLang="ko-KR" dirty="0">
                <a:latin typeface="+mn-ea"/>
              </a:rPr>
              <a:t>,1),(1,0,</a:t>
            </a:r>
            <a:r>
              <a:rPr lang="ko-KR" altLang="en-US" dirty="0">
                <a:latin typeface="+mn-ea"/>
              </a:rPr>
              <a:t>・・・</a:t>
            </a:r>
            <a:r>
              <a:rPr lang="en-US" altLang="ko-KR" dirty="0">
                <a:latin typeface="+mn-ea"/>
              </a:rPr>
              <a:t>,1),(1,1,</a:t>
            </a:r>
            <a:r>
              <a:rPr lang="ko-KR" altLang="en-US" dirty="0">
                <a:latin typeface="+mn-ea"/>
              </a:rPr>
              <a:t>・・・</a:t>
            </a:r>
            <a:r>
              <a:rPr lang="en-US" altLang="ko-KR" dirty="0">
                <a:latin typeface="+mn-ea"/>
              </a:rPr>
              <a:t>,0),</a:t>
            </a:r>
            <a:r>
              <a:rPr lang="ko-KR" altLang="en-US" dirty="0">
                <a:latin typeface="+mn-ea"/>
              </a:rPr>
              <a:t>・・・</a:t>
            </a:r>
            <a:r>
              <a:rPr lang="en-US" altLang="ko-KR" dirty="0">
                <a:latin typeface="+mn-ea"/>
              </a:rPr>
              <a:t>,(0,0,</a:t>
            </a:r>
            <a:r>
              <a:rPr lang="ko-KR" altLang="en-US" dirty="0">
                <a:latin typeface="+mn-ea"/>
              </a:rPr>
              <a:t>・・・</a:t>
            </a:r>
            <a:r>
              <a:rPr lang="en-US" altLang="ko-KR" dirty="0">
                <a:latin typeface="+mn-ea"/>
              </a:rPr>
              <a:t>,0)}</a:t>
            </a:r>
          </a:p>
          <a:p>
            <a:pPr lvl="3"/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예 </a:t>
            </a:r>
            <a:r>
              <a:rPr lang="en-US" altLang="ko-KR" dirty="0">
                <a:latin typeface="+mn-ea"/>
              </a:rPr>
              <a:t>: (7,4) </a:t>
            </a:r>
            <a:r>
              <a:rPr lang="ko-KR" altLang="en-US" dirty="0" err="1">
                <a:latin typeface="+mn-ea"/>
              </a:rPr>
              <a:t>해밍코드에서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부호화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매핑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 err="1">
                <a:latin typeface="+mn-ea"/>
              </a:rPr>
              <a:t>에</a:t>
            </a:r>
            <a:r>
              <a:rPr lang="ko-KR" altLang="en-US" dirty="0">
                <a:latin typeface="+mn-ea"/>
              </a:rPr>
              <a:t> 대해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유한체에 의한 수학 기호 표현은</a:t>
            </a:r>
            <a:r>
              <a:rPr lang="en-US" altLang="ko-KR" dirty="0">
                <a:latin typeface="+mn-ea"/>
              </a:rPr>
              <a:t>,</a:t>
            </a:r>
          </a:p>
          <a:p>
            <a:pPr lvl="3"/>
            <a:r>
              <a:rPr lang="en-US" altLang="ko-KR" dirty="0">
                <a:latin typeface="+mn-ea"/>
              </a:rPr>
              <a:t>f : GF(2</a:t>
            </a:r>
            <a:r>
              <a:rPr lang="en-US" altLang="ko-KR" baseline="30000" dirty="0">
                <a:latin typeface="+mn-ea"/>
              </a:rPr>
              <a:t>4</a:t>
            </a:r>
            <a:r>
              <a:rPr lang="en-US" altLang="ko-KR" dirty="0">
                <a:latin typeface="+mn-ea"/>
              </a:rPr>
              <a:t>) -&gt; GF(2</a:t>
            </a:r>
            <a:r>
              <a:rPr lang="en-US" altLang="ko-KR" baseline="30000" dirty="0">
                <a:latin typeface="+mn-ea"/>
              </a:rPr>
              <a:t>7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GF(3)</a:t>
            </a:r>
          </a:p>
          <a:p>
            <a:pPr lvl="2"/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유한개</a:t>
            </a:r>
            <a:r>
              <a:rPr lang="ko-KR" altLang="en-US" dirty="0">
                <a:latin typeface="+mn-ea"/>
              </a:rPr>
              <a:t> 원소 </a:t>
            </a:r>
            <a:r>
              <a:rPr lang="en-US" altLang="ko-KR" dirty="0">
                <a:latin typeface="+mn-ea"/>
              </a:rPr>
              <a:t>{0,1,2}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갖는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진 </a:t>
            </a:r>
            <a:r>
              <a:rPr lang="ko-KR" altLang="en-US" dirty="0" err="1">
                <a:latin typeface="+mn-ea"/>
              </a:rPr>
              <a:t>유한체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(ternary field)</a:t>
            </a:r>
          </a:p>
          <a:p>
            <a:pPr lvl="2"/>
            <a:r>
              <a:rPr lang="ko-KR" altLang="en-US" dirty="0">
                <a:latin typeface="+mn-ea"/>
              </a:rPr>
              <a:t>성질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정수 </a:t>
            </a:r>
            <a:r>
              <a:rPr lang="en-US" altLang="ko-KR" dirty="0">
                <a:latin typeface="+mn-ea"/>
              </a:rPr>
              <a:t>modulo 3 </a:t>
            </a:r>
            <a:r>
              <a:rPr lang="ko-KR" altLang="en-US" dirty="0">
                <a:latin typeface="+mn-ea"/>
              </a:rPr>
              <a:t>환</a:t>
            </a:r>
            <a:r>
              <a:rPr lang="en-US" altLang="ko-KR" dirty="0">
                <a:latin typeface="+mn-ea"/>
              </a:rPr>
              <a:t>(Ring)</a:t>
            </a:r>
            <a:r>
              <a:rPr lang="ko-KR" altLang="en-US" dirty="0">
                <a:latin typeface="+mn-ea"/>
              </a:rPr>
              <a:t>과 같음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GF(4)</a:t>
            </a:r>
          </a:p>
          <a:p>
            <a:pPr lvl="2"/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유한개</a:t>
            </a:r>
            <a:r>
              <a:rPr lang="ko-KR" altLang="en-US" dirty="0">
                <a:latin typeface="+mn-ea"/>
              </a:rPr>
              <a:t> 원소 </a:t>
            </a:r>
            <a:r>
              <a:rPr lang="en-US" altLang="ko-KR" dirty="0">
                <a:latin typeface="+mn-ea"/>
              </a:rPr>
              <a:t>{0,1,𝛽, 𝛽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}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갖는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진 </a:t>
            </a:r>
            <a:r>
              <a:rPr lang="ko-KR" altLang="en-US" dirty="0" err="1">
                <a:latin typeface="+mn-ea"/>
              </a:rPr>
              <a:t>유한체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(quaternary field)</a:t>
            </a:r>
          </a:p>
          <a:p>
            <a:pPr lvl="2"/>
            <a:r>
              <a:rPr lang="ko-KR" altLang="en-US" dirty="0">
                <a:latin typeface="+mn-ea"/>
              </a:rPr>
              <a:t>성질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정수 </a:t>
            </a:r>
            <a:r>
              <a:rPr lang="en-US" altLang="ko-KR" dirty="0">
                <a:latin typeface="+mn-ea"/>
              </a:rPr>
              <a:t>modulo 4 </a:t>
            </a:r>
            <a:r>
              <a:rPr lang="ko-KR" altLang="en-US" dirty="0">
                <a:latin typeface="+mn-ea"/>
              </a:rPr>
              <a:t>환</a:t>
            </a:r>
            <a:r>
              <a:rPr lang="en-US" altLang="ko-KR" dirty="0">
                <a:latin typeface="+mn-ea"/>
              </a:rPr>
              <a:t>(Ring)</a:t>
            </a:r>
            <a:r>
              <a:rPr lang="ko-KR" altLang="en-US" dirty="0">
                <a:latin typeface="+mn-ea"/>
              </a:rPr>
              <a:t>과 같지 않음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x + x = 0, 𝛽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= 𝛽 + 1, 𝛽</a:t>
            </a:r>
            <a:r>
              <a:rPr lang="en-US" altLang="ko-KR" baseline="30000" dirty="0">
                <a:latin typeface="+mn-ea"/>
              </a:rPr>
              <a:t>3</a:t>
            </a:r>
            <a:r>
              <a:rPr lang="en-US" altLang="ko-KR" dirty="0">
                <a:latin typeface="+mn-ea"/>
              </a:rPr>
              <a:t> = 1,</a:t>
            </a:r>
          </a:p>
          <a:p>
            <a:pPr lvl="2"/>
            <a:r>
              <a:rPr lang="en-US" altLang="ko-KR" dirty="0">
                <a:latin typeface="+mn-ea"/>
              </a:rPr>
              <a:t>𝛽</a:t>
            </a:r>
            <a:r>
              <a:rPr lang="en-US" altLang="ko-KR" baseline="30000" dirty="0">
                <a:latin typeface="+mn-ea"/>
              </a:rPr>
              <a:t>4</a:t>
            </a:r>
            <a:r>
              <a:rPr lang="en-US" altLang="ko-KR" dirty="0">
                <a:latin typeface="+mn-ea"/>
              </a:rPr>
              <a:t> = 𝛽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𝛽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= (𝛽 + 1)(𝛽 +1) = 𝛽</a:t>
            </a:r>
            <a:r>
              <a:rPr lang="en-US" altLang="ko-KR" baseline="30000" dirty="0">
                <a:latin typeface="+mn-ea"/>
              </a:rPr>
              <a:t>2</a:t>
            </a:r>
            <a:r>
              <a:rPr lang="en-US" altLang="ko-KR" dirty="0">
                <a:latin typeface="+mn-ea"/>
              </a:rPr>
              <a:t> + 𝛽 + 𝛽 +1 = 𝛽</a:t>
            </a:r>
          </a:p>
          <a:p>
            <a:pPr lvl="2"/>
            <a:endParaRPr lang="en-US" altLang="ko-KR" dirty="0">
              <a:latin typeface="+mn-e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BF3AA5-128B-1D9C-6723-1508D2D3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33" y="2676492"/>
            <a:ext cx="565823" cy="1456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197089-2932-AC3B-7BF9-0DF53DA47ABB}"/>
              </a:ext>
            </a:extLst>
          </p:cNvPr>
          <p:cNvSpPr txBox="1"/>
          <p:nvPr/>
        </p:nvSpPr>
        <p:spPr>
          <a:xfrm>
            <a:off x="2433461" y="2493877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n개</a:t>
            </a:r>
            <a:endParaRPr lang="en-KR" sz="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85AEEB-B428-A346-3126-DFFD7F94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605943" y="2992749"/>
            <a:ext cx="3292285" cy="1128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2956A1-9F97-ED7D-CD87-1454C02DACFB}"/>
              </a:ext>
            </a:extLst>
          </p:cNvPr>
          <p:cNvSpPr txBox="1"/>
          <p:nvPr/>
        </p:nvSpPr>
        <p:spPr>
          <a:xfrm>
            <a:off x="4079602" y="306751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en-US" sz="800" baseline="30000" dirty="0"/>
              <a:t>n</a:t>
            </a:r>
            <a:r>
              <a:rPr lang="en-US" sz="800" dirty="0"/>
              <a:t>개</a:t>
            </a:r>
            <a:endParaRPr lang="en-KR" sz="8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EBC9A07-5ACF-A318-AC7C-185A6B9A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63328"/>
              </p:ext>
            </p:extLst>
          </p:nvPr>
        </p:nvGraphicFramePr>
        <p:xfrm>
          <a:off x="8952599" y="3819911"/>
          <a:ext cx="1094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2593174988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3740828300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442240884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14724825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61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781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3099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99651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3E65219-2278-A592-25AC-C5A169C8C03A}"/>
              </a:ext>
            </a:extLst>
          </p:cNvPr>
          <p:cNvSpPr txBox="1"/>
          <p:nvPr/>
        </p:nvSpPr>
        <p:spPr>
          <a:xfrm>
            <a:off x="8970993" y="354291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덧셈 연산 </a:t>
            </a:r>
            <a:r>
              <a:rPr lang="en-US" altLang="ko-KR" sz="1200" dirty="0"/>
              <a:t>(+)</a:t>
            </a:r>
            <a:endParaRPr lang="en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75852A-A4EB-FC96-998D-476B33B22AA3}"/>
              </a:ext>
            </a:extLst>
          </p:cNvPr>
          <p:cNvSpPr txBox="1"/>
          <p:nvPr/>
        </p:nvSpPr>
        <p:spPr>
          <a:xfrm>
            <a:off x="10506812" y="3542912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곱셈 연산 </a:t>
            </a:r>
            <a:r>
              <a:rPr lang="en-US" altLang="ko-KR" sz="1200" dirty="0"/>
              <a:t>(x)</a:t>
            </a:r>
            <a:endParaRPr lang="en-KR" sz="1200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BEF169C-C5CA-F52B-5AD9-7E408BD38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01565"/>
              </p:ext>
            </p:extLst>
          </p:nvPr>
        </p:nvGraphicFramePr>
        <p:xfrm>
          <a:off x="8436368" y="5291579"/>
          <a:ext cx="167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00">
                  <a:extLst>
                    <a:ext uri="{9D8B030D-6E8A-4147-A177-3AD203B41FA5}">
                      <a16:colId xmlns:a16="http://schemas.microsoft.com/office/drawing/2014/main" val="2593174988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3740828300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442240884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1472482500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3816698936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61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781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3099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99651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0838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97612E7-2FDF-4BB6-C879-9B6CB608B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59514"/>
              </p:ext>
            </p:extLst>
          </p:nvPr>
        </p:nvGraphicFramePr>
        <p:xfrm>
          <a:off x="10466578" y="3818783"/>
          <a:ext cx="1094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2593174988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3740828300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442240884"/>
                    </a:ext>
                  </a:extLst>
                </a:gridCol>
                <a:gridCol w="273600">
                  <a:extLst>
                    <a:ext uri="{9D8B030D-6E8A-4147-A177-3AD203B41FA5}">
                      <a16:colId xmlns:a16="http://schemas.microsoft.com/office/drawing/2014/main" val="1472482500"/>
                    </a:ext>
                  </a:extLst>
                </a:gridCol>
              </a:tblGrid>
              <a:tr h="2366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616"/>
                  </a:ext>
                </a:extLst>
              </a:tr>
              <a:tr h="2366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7817"/>
                  </a:ext>
                </a:extLst>
              </a:tr>
              <a:tr h="2366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30998"/>
                  </a:ext>
                </a:extLst>
              </a:tr>
              <a:tr h="2366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99651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225B6D2-36A3-E68D-4AAE-D117FCF4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6508"/>
              </p:ext>
            </p:extLst>
          </p:nvPr>
        </p:nvGraphicFramePr>
        <p:xfrm>
          <a:off x="10202971" y="5291579"/>
          <a:ext cx="167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00">
                  <a:extLst>
                    <a:ext uri="{9D8B030D-6E8A-4147-A177-3AD203B41FA5}">
                      <a16:colId xmlns:a16="http://schemas.microsoft.com/office/drawing/2014/main" val="2593174988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3740828300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442240884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1472482500"/>
                    </a:ext>
                  </a:extLst>
                </a:gridCol>
                <a:gridCol w="334800">
                  <a:extLst>
                    <a:ext uri="{9D8B030D-6E8A-4147-A177-3AD203B41FA5}">
                      <a16:colId xmlns:a16="http://schemas.microsoft.com/office/drawing/2014/main" val="3816698936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6861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781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3099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99651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  <a:r>
                        <a:rPr lang="en-KR" sz="1200" b="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KR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b="0" dirty="0">
                          <a:solidFill>
                            <a:sysClr val="windowText" lastClr="000000"/>
                          </a:solidFill>
                        </a:rPr>
                        <a:t>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0838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CDBC93A-AD60-ACD1-1A5D-BCBD6342BBDD}"/>
              </a:ext>
            </a:extLst>
          </p:cNvPr>
          <p:cNvSpPr txBox="1"/>
          <p:nvPr/>
        </p:nvSpPr>
        <p:spPr>
          <a:xfrm>
            <a:off x="8752286" y="499039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덧셈 연산 </a:t>
            </a:r>
            <a:r>
              <a:rPr lang="en-US" altLang="ko-KR" sz="1200" dirty="0"/>
              <a:t>(+)</a:t>
            </a:r>
            <a:endParaRPr lang="en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C1C99-883F-0E88-D28C-7CFF3E08BC87}"/>
              </a:ext>
            </a:extLst>
          </p:cNvPr>
          <p:cNvSpPr txBox="1"/>
          <p:nvPr/>
        </p:nvSpPr>
        <p:spPr>
          <a:xfrm>
            <a:off x="10437395" y="498174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곱셈 연산 </a:t>
            </a:r>
            <a:r>
              <a:rPr lang="en-US" altLang="ko-KR" sz="1200" dirty="0"/>
              <a:t>(x)</a:t>
            </a:r>
            <a:endParaRPr lang="en-KR" sz="1200" dirty="0"/>
          </a:p>
        </p:txBody>
      </p:sp>
    </p:spTree>
    <p:extLst>
      <p:ext uri="{BB962C8B-B14F-4D97-AF65-F5344CB8AC3E}">
        <p14:creationId xmlns:p14="http://schemas.microsoft.com/office/powerpoint/2010/main" val="63546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1139</Words>
  <Application>Microsoft Macintosh PowerPoint</Application>
  <PresentationFormat>Widescreen</PresentationFormat>
  <Paragraphs>220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SD Gothic Neo</vt:lpstr>
      <vt:lpstr>맑은 고딕</vt:lpstr>
      <vt:lpstr>Arial</vt:lpstr>
      <vt:lpstr>CryptoCraft 테마</vt:lpstr>
      <vt:lpstr>제목 테마</vt:lpstr>
      <vt:lpstr>유한체(Finite Field)</vt:lpstr>
      <vt:lpstr>PowerPoint Presentation</vt:lpstr>
      <vt:lpstr>활용</vt:lpstr>
      <vt:lpstr>정의</vt:lpstr>
      <vt:lpstr>정의</vt:lpstr>
      <vt:lpstr>정의</vt:lpstr>
      <vt:lpstr>정의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61</cp:revision>
  <dcterms:created xsi:type="dcterms:W3CDTF">2019-03-05T04:29:07Z</dcterms:created>
  <dcterms:modified xsi:type="dcterms:W3CDTF">2024-09-01T17:56:38Z</dcterms:modified>
</cp:coreProperties>
</file>