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2" r:id="rId4"/>
    <p:sldId id="289" r:id="rId5"/>
    <p:sldId id="29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283" r:id="rId14"/>
    <p:sldId id="284" r:id="rId15"/>
    <p:sldId id="28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2025. 1. 20.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Implementation of SMAUG-T on AArch64 – Lattice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latin typeface="+mj-ea"/>
                <a:ea typeface="+mj-ea"/>
              </a:rPr>
              <a:t>https://</a:t>
            </a:r>
            <a:r>
              <a:rPr lang="en" altLang="ko-KR" dirty="0" err="1">
                <a:latin typeface="+mj-ea"/>
                <a:ea typeface="+mj-ea"/>
              </a:rPr>
              <a:t>youtu.be</a:t>
            </a:r>
            <a:r>
              <a:rPr lang="en" altLang="ko-KR">
                <a:latin typeface="+mj-ea"/>
                <a:ea typeface="+mj-ea"/>
              </a:rPr>
              <a:t>/Na0iMklvWd8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EE1F8-90EF-0635-4BCF-C2B7F9682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61069-2A70-1B0E-AAF3-1FEAA701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4C746-2C21-D0AF-AA3D-184055057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MLWE(Module-LWE)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모듈 구조를 사용해 여러 개의 작은 다항식 링 요소들을 결합해 모듈 행렬을 만들어 사용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en-US" altLang="ko-KR" dirty="0">
                <a:latin typeface="+mn-ea"/>
                <a:ea typeface="+mn-ea"/>
              </a:rPr>
              <a:t>RLWE</a:t>
            </a:r>
            <a:r>
              <a:rPr lang="ko-KR" altLang="en-US" dirty="0">
                <a:latin typeface="+mn-ea"/>
                <a:ea typeface="+mn-ea"/>
              </a:rPr>
              <a:t>는 다항식 하나를 사용했다면</a:t>
            </a:r>
            <a:r>
              <a:rPr lang="en-US" altLang="ko-KR" dirty="0">
                <a:latin typeface="+mn-ea"/>
                <a:ea typeface="+mn-ea"/>
              </a:rPr>
              <a:t>,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MLWE</a:t>
            </a:r>
            <a:r>
              <a:rPr lang="ko-KR" altLang="en-US" dirty="0">
                <a:latin typeface="+mn-ea"/>
                <a:ea typeface="+mn-ea"/>
              </a:rPr>
              <a:t>는 다항식 여러 개를 갖고 있는 행렬을 사용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CCB63-87E0-C7C7-0DB4-75FAF99CF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09" y="3222249"/>
            <a:ext cx="6755781" cy="311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320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E7FEF-085F-0009-8F22-800F6CEA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CD550-8D3B-BB42-4073-BC34F457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B11952-CA85-E498-2AB4-6047BA128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562815"/>
            <a:ext cx="7772400" cy="30150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BFB29BF-88CC-2E83-B41F-87DF19299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501"/>
          <a:stretch/>
        </p:blipFill>
        <p:spPr>
          <a:xfrm>
            <a:off x="2404278" y="1076960"/>
            <a:ext cx="7383444" cy="10665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298C7B-1223-F41D-E6A8-4082556EC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284535"/>
            <a:ext cx="7772400" cy="120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69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E1EE-E478-D684-CC8B-C7DFC8FE6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E7AFAB-2E0F-3183-18C1-B50B6C5E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1285035-6A9C-54F9-3D35-9ABB71C4BC9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</p:spPr>
            <p:txBody>
              <a:bodyPr/>
              <a:lstStyle/>
              <a:p>
                <a:r>
                  <a:rPr lang="ko-KR" altLang="en-US" dirty="0">
                    <a:latin typeface="+mn-ea"/>
                    <a:ea typeface="+mn-ea"/>
                  </a:rPr>
                  <a:t>매트릭스와 벡터의 차이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en-US" altLang="ko-KR" dirty="0">
                    <a:latin typeface="+mn-ea"/>
                    <a:ea typeface="+mn-ea"/>
                  </a:rPr>
                  <a:t>poly</a:t>
                </a:r>
                <a:r>
                  <a:rPr lang="ko-KR" altLang="en-US" dirty="0">
                    <a:latin typeface="+mn-ea"/>
                    <a:ea typeface="+mn-ea"/>
                  </a:rPr>
                  <a:t>는 다항식을 의미함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  <a:r>
                  <a:rPr lang="ko-KR" altLang="en-US" dirty="0">
                    <a:latin typeface="+mn-ea"/>
                    <a:ea typeface="+mn-ea"/>
                  </a:rPr>
                  <a:t> 따라서 </a:t>
                </a:r>
                <a:r>
                  <a:rPr lang="en-US" altLang="ko-KR" dirty="0">
                    <a:latin typeface="+mn-ea"/>
                    <a:ea typeface="+mn-ea"/>
                  </a:rPr>
                  <a:t>struct poly</a:t>
                </a:r>
                <a:r>
                  <a:rPr lang="ko-KR" altLang="en-US" dirty="0">
                    <a:latin typeface="+mn-ea"/>
                    <a:ea typeface="+mn-ea"/>
                  </a:rPr>
                  <a:t>는 다항식의 계수를 가지고 있는 구조체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2"/>
                <a:r>
                  <a:rPr lang="ko-KR" altLang="en-US" dirty="0">
                    <a:latin typeface="+mn-ea"/>
                    <a:ea typeface="+mn-ea"/>
                  </a:rPr>
                  <a:t>즉</a:t>
                </a:r>
                <a:r>
                  <a:rPr lang="en-US" altLang="ko-KR" dirty="0">
                    <a:latin typeface="+mn-ea"/>
                    <a:ea typeface="+mn-ea"/>
                  </a:rPr>
                  <a:t>,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+mn-ea"/>
                      </a:rPr>
                      <m:t>f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+mn-ea"/>
                          </a:rPr>
                          <m:t>x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+mn-ea"/>
                      </a:rPr>
                      <m:t>=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+…+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같은 다항식이 있을 때</a:t>
                </a:r>
                <a:r>
                  <a:rPr lang="en-US" altLang="ko-KR" dirty="0">
                    <a:latin typeface="+mn-ea"/>
                    <a:ea typeface="+mn-ea"/>
                  </a:rPr>
                  <a:t>,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…</m:t>
                    </m:r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dirty="0">
                    <a:latin typeface="+mn-ea"/>
                    <a:ea typeface="+mn-ea"/>
                  </a:rPr>
                  <a:t>과 같은 계수의 값을 가지고 있는 배열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3"/>
                <a:r>
                  <a:rPr lang="en-US" altLang="ko-KR" dirty="0" err="1">
                    <a:latin typeface="+mn-ea"/>
                    <a:ea typeface="+mn-ea"/>
                  </a:rPr>
                  <a:t>poly.coeffs</a:t>
                </a:r>
                <a:r>
                  <a:rPr lang="en-US" altLang="ko-KR" dirty="0">
                    <a:latin typeface="+mn-ea"/>
                    <a:ea typeface="+mn-ea"/>
                  </a:rPr>
                  <a:t> = [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…</m:t>
                    </m:r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]</a:t>
                </a: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여기서 벡터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:r>
                  <a:rPr lang="en-US" altLang="ko-KR" dirty="0" err="1">
                    <a:latin typeface="+mn-ea"/>
                    <a:ea typeface="+mn-ea"/>
                  </a:rPr>
                  <a:t>vec</a:t>
                </a:r>
                <a:r>
                  <a:rPr lang="en-US" altLang="ko-KR" dirty="0">
                    <a:latin typeface="+mn-ea"/>
                    <a:ea typeface="+mn-ea"/>
                  </a:rPr>
                  <a:t>)</a:t>
                </a:r>
                <a:r>
                  <a:rPr lang="ko-KR" altLang="en-US" dirty="0">
                    <a:latin typeface="+mn-ea"/>
                    <a:ea typeface="+mn-ea"/>
                  </a:rPr>
                  <a:t>은 </a:t>
                </a:r>
                <a:r>
                  <a:rPr lang="en-US" altLang="ko-KR" dirty="0" err="1">
                    <a:latin typeface="+mn-ea"/>
                    <a:ea typeface="+mn-ea"/>
                  </a:rPr>
                  <a:t>coeffs</a:t>
                </a:r>
                <a:r>
                  <a:rPr lang="ko-KR" altLang="en-US" dirty="0" err="1">
                    <a:latin typeface="+mn-ea"/>
                    <a:ea typeface="+mn-ea"/>
                  </a:rPr>
                  <a:t>라고</a:t>
                </a:r>
                <a:r>
                  <a:rPr lang="ko-KR" altLang="en-US" dirty="0">
                    <a:latin typeface="+mn-ea"/>
                    <a:ea typeface="+mn-ea"/>
                  </a:rPr>
                  <a:t> 볼 수 있음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  <a:r>
                  <a:rPr lang="ko-KR" altLang="en-US" dirty="0">
                    <a:latin typeface="+mn-ea"/>
                    <a:ea typeface="+mn-ea"/>
                  </a:rPr>
                  <a:t> 즉 </a:t>
                </a:r>
                <a:r>
                  <a:rPr lang="en-US" altLang="ko-KR" dirty="0">
                    <a:latin typeface="+mn-ea"/>
                    <a:ea typeface="+mn-ea"/>
                  </a:rPr>
                  <a:t>1</a:t>
                </a:r>
                <a:r>
                  <a:rPr lang="ko-KR" altLang="en-US" dirty="0">
                    <a:latin typeface="+mn-ea"/>
                    <a:ea typeface="+mn-ea"/>
                  </a:rPr>
                  <a:t>차원 데이터로 구성됨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매트릭스는 </a:t>
                </a:r>
                <a:r>
                  <a:rPr lang="en-US" altLang="ko-KR" dirty="0">
                    <a:latin typeface="+mn-ea"/>
                    <a:ea typeface="+mn-ea"/>
                  </a:rPr>
                  <a:t>2</a:t>
                </a:r>
                <a:r>
                  <a:rPr lang="ko-KR" altLang="en-US" dirty="0">
                    <a:latin typeface="+mn-ea"/>
                    <a:ea typeface="+mn-ea"/>
                  </a:rPr>
                  <a:t>차원 배열임 즉</a:t>
                </a:r>
                <a:r>
                  <a:rPr lang="en-US" altLang="ko-KR" dirty="0">
                    <a:latin typeface="+mn-ea"/>
                    <a:ea typeface="+mn-ea"/>
                  </a:rPr>
                  <a:t>,</a:t>
                </a:r>
                <a:r>
                  <a:rPr lang="ko-KR" altLang="en-US" dirty="0">
                    <a:latin typeface="+mn-ea"/>
                    <a:ea typeface="+mn-ea"/>
                  </a:rPr>
                  <a:t> 행과 열로 구성되어 있음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2"/>
                <a:r>
                  <a:rPr lang="en-US" altLang="ko-KR" dirty="0" err="1">
                    <a:latin typeface="+mn-ea"/>
                    <a:ea typeface="+mn-ea"/>
                  </a:rPr>
                  <a:t>Polyvec</a:t>
                </a:r>
                <a:r>
                  <a:rPr lang="ko-KR" altLang="en-US" dirty="0">
                    <a:latin typeface="+mn-ea"/>
                    <a:ea typeface="+mn-ea"/>
                  </a:rPr>
                  <a:t>은 </a:t>
                </a:r>
                <a:r>
                  <a:rPr lang="en-US" altLang="ko-KR" dirty="0">
                    <a:latin typeface="+mn-ea"/>
                    <a:ea typeface="+mn-ea"/>
                  </a:rPr>
                  <a:t>f(x)</a:t>
                </a:r>
                <a:r>
                  <a:rPr lang="ko-KR" altLang="en-US" dirty="0">
                    <a:latin typeface="+mn-ea"/>
                    <a:ea typeface="+mn-ea"/>
                  </a:rPr>
                  <a:t>와 같은 다항식을 여러 개 가지고 있는 </a:t>
                </a:r>
                <a:r>
                  <a:rPr lang="en-US" altLang="ko-KR" dirty="0">
                    <a:latin typeface="+mn-ea"/>
                    <a:ea typeface="+mn-ea"/>
                  </a:rPr>
                  <a:t>2</a:t>
                </a:r>
                <a:r>
                  <a:rPr lang="ko-KR" altLang="en-US" dirty="0">
                    <a:latin typeface="+mn-ea"/>
                    <a:ea typeface="+mn-ea"/>
                  </a:rPr>
                  <a:t>차원 배열임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3"/>
                <a:r>
                  <a:rPr lang="en-US" altLang="ko-KR" dirty="0" err="1">
                    <a:latin typeface="+mn-ea"/>
                    <a:ea typeface="+mn-ea"/>
                  </a:rPr>
                  <a:t>polyvec.vec</a:t>
                </a:r>
                <a:r>
                  <a:rPr lang="en-US" altLang="ko-KR" dirty="0">
                    <a:latin typeface="+mn-ea"/>
                    <a:ea typeface="+mn-ea"/>
                  </a:rPr>
                  <a:t> = [ [</a:t>
                </a:r>
                <a:r>
                  <a:rPr lang="en-US" altLang="ko-KR" dirty="0" err="1">
                    <a:latin typeface="+mn-ea"/>
                    <a:ea typeface="+mn-ea"/>
                  </a:rPr>
                  <a:t>ploy.coeffs</a:t>
                </a:r>
                <a:r>
                  <a:rPr lang="en-US" altLang="ko-KR" dirty="0">
                    <a:latin typeface="+mn-ea"/>
                    <a:ea typeface="+mn-ea"/>
                  </a:rPr>
                  <a:t>] , [</a:t>
                </a:r>
                <a:r>
                  <a:rPr lang="en-US" altLang="ko-KR" dirty="0" err="1">
                    <a:latin typeface="+mn-ea"/>
                    <a:ea typeface="+mn-ea"/>
                  </a:rPr>
                  <a:t>poly.coeffs</a:t>
                </a:r>
                <a:r>
                  <a:rPr lang="en-US" altLang="ko-KR" dirty="0">
                    <a:latin typeface="+mn-ea"/>
                    <a:ea typeface="+mn-ea"/>
                  </a:rPr>
                  <a:t>] … ]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1285035-6A9C-54F9-3D35-9ABB71C4BC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  <a:blipFill>
                <a:blip r:embed="rId2"/>
                <a:stretch>
                  <a:fillRect l="-893" t="-11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4CD53D7-8174-80A6-256F-800F4862A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3475" y="132735"/>
            <a:ext cx="2046605" cy="1296650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1DB44C9-57E5-42FC-3A77-6484C2D79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301406"/>
              </p:ext>
            </p:extLst>
          </p:nvPr>
        </p:nvGraphicFramePr>
        <p:xfrm>
          <a:off x="3904476" y="5630836"/>
          <a:ext cx="231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29087366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99301464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77678885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1948696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38536965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73381173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82973204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771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648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8F89FA-E3D6-8764-CA3D-49262ABB557C}"/>
              </a:ext>
            </a:extLst>
          </p:cNvPr>
          <p:cNvSpPr txBox="1"/>
          <p:nvPr/>
        </p:nvSpPr>
        <p:spPr>
          <a:xfrm>
            <a:off x="3194685" y="563083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vec</a:t>
            </a:r>
            <a:endParaRPr kumimoji="1"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F9286CD-A861-11B5-0BF5-61FF40BB0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22237"/>
              </p:ext>
            </p:extLst>
          </p:nvPr>
        </p:nvGraphicFramePr>
        <p:xfrm>
          <a:off x="7571601" y="5083793"/>
          <a:ext cx="231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29087366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99301464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77678885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1948696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38536965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73381173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82973204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771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2648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BCAD6EA-8075-95C8-01D2-58BF5AC0D18F}"/>
              </a:ext>
            </a:extLst>
          </p:cNvPr>
          <p:cNvSpPr txBox="1"/>
          <p:nvPr/>
        </p:nvSpPr>
        <p:spPr>
          <a:xfrm>
            <a:off x="6780644" y="561733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matrix</a:t>
            </a:r>
            <a:endParaRPr kumimoji="1"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B96CD2B-E1E3-5562-CC70-BF802879C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29294"/>
              </p:ext>
            </p:extLst>
          </p:nvPr>
        </p:nvGraphicFramePr>
        <p:xfrm>
          <a:off x="7571601" y="5451828"/>
          <a:ext cx="231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29087366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99301464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77678885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1948696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38536965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73381173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82973204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771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64882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49F037-7D9C-1C97-49B6-A6457D34D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79882"/>
              </p:ext>
            </p:extLst>
          </p:nvPr>
        </p:nvGraphicFramePr>
        <p:xfrm>
          <a:off x="7571601" y="5816256"/>
          <a:ext cx="231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29087366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99301464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77678885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1948696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38536965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73381173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82973204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771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6488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1EEDC1E-3F51-CE7F-90A0-274F50E76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527456"/>
              </p:ext>
            </p:extLst>
          </p:nvPr>
        </p:nvGraphicFramePr>
        <p:xfrm>
          <a:off x="7571601" y="6182783"/>
          <a:ext cx="2311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25">
                  <a:extLst>
                    <a:ext uri="{9D8B030D-6E8A-4147-A177-3AD203B41FA5}">
                      <a16:colId xmlns:a16="http://schemas.microsoft.com/office/drawing/2014/main" val="229087366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993014642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77678885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19486967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385369650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1733811731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829732049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3377153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264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47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50B7-EA9B-9CB9-CD68-0B472D862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BEF25-3F18-130E-E71E-7BED70E01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2E3B28-3829-C450-A75D-B6E1B67058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16CC49-23FC-5AFD-A688-B448BD6FD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1" y="1152525"/>
            <a:ext cx="6554115" cy="1438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157431-A2B1-2EA6-531E-36DA4387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9" y="2773616"/>
            <a:ext cx="6677957" cy="13336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71ED76-E6DB-7844-ECA7-FFA2EC95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355" y="688943"/>
            <a:ext cx="7297168" cy="13432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017D7E-EF95-FFC2-5A38-2A5141BD4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4355" y="2123462"/>
            <a:ext cx="7230484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7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B5249-17F3-B702-FF1C-2BC58001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0C465-153E-D01B-FA99-83493889E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EBA5F8-6ECD-DC4A-99EA-DA98C1E89B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239007-0E26-DB98-A7D8-10DFAB84C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7773485" cy="3953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8ED5FA-B3F5-64C5-60D7-50700FE72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178" y="1732073"/>
            <a:ext cx="7830643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</p:spPr>
            <p:txBody>
              <a:bodyPr/>
              <a:lstStyle/>
              <a:p>
                <a:r>
                  <a:rPr lang="ko-KR" altLang="en-US" dirty="0">
                    <a:latin typeface="+mn-ea"/>
                    <a:ea typeface="+mn-ea"/>
                  </a:rPr>
                  <a:t>선형 조합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선형 조합은 숫자와 벡터를 곱하고 더하는 것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와 같이 두 벡터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n-ea"/>
                      </a:rPr>
                      <m:t>와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정수 또는 실수를 곱하고 벡터끼리 더해서 새로운 조합을 만드는 것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:endParaRPr lang="en-US" altLang="ko-KR" dirty="0">
                  <a:latin typeface="+mn-ea"/>
                  <a:ea typeface="+mn-ea"/>
                </a:endParaRPr>
              </a:p>
              <a:p>
                <a:r>
                  <a:rPr lang="ko-KR" altLang="en-US" dirty="0">
                    <a:latin typeface="+mn-ea"/>
                    <a:ea typeface="+mn-ea"/>
                  </a:rPr>
                  <a:t>선형 독립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한 벡터를 다른 벡터들의 선형 조합으로 표현할 수 없음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즉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=[1,0]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+mn-ea"/>
                      </a:rPr>
                      <m:t>이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dirty="0">
                    <a:latin typeface="+mn-ea"/>
                    <a:ea typeface="+mn-ea"/>
                  </a:rPr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dirty="0">
                    <a:latin typeface="+mn-ea"/>
                    <a:ea typeface="+mn-ea"/>
                  </a:rPr>
                  <a:t>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를 만들 수 없음</a:t>
                </a:r>
                <a:r>
                  <a:rPr lang="en-US" altLang="ko-KR" dirty="0">
                    <a:latin typeface="+mn-ea"/>
                    <a:ea typeface="+mn-ea"/>
                  </a:rPr>
                  <a:t>. </a:t>
                </a:r>
                <a:r>
                  <a:rPr lang="ko-KR" altLang="en-US" dirty="0">
                    <a:latin typeface="+mn-ea"/>
                    <a:ea typeface="+mn-ea"/>
                  </a:rPr>
                  <a:t>따라서 두 벡터는 선형 독립이라고 함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반대로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dirty="0">
                    <a:latin typeface="+mn-ea"/>
                    <a:ea typeface="+mn-ea"/>
                  </a:rPr>
                  <a:t>라고 하면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으로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_2</m:t>
                    </m:r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dirty="0">
                    <a:latin typeface="+mn-ea"/>
                    <a:ea typeface="+mn-ea"/>
                  </a:rPr>
                  <a:t>를 만들 수 있기 때문에</a:t>
                </a:r>
                <a:br>
                  <a:rPr lang="en-US" altLang="ko-KR" dirty="0">
                    <a:latin typeface="+mn-ea"/>
                    <a:ea typeface="+mn-ea"/>
                  </a:rPr>
                </a:br>
                <a:r>
                  <a:rPr lang="ko-KR" altLang="en-US" dirty="0">
                    <a:latin typeface="+mn-ea"/>
                    <a:ea typeface="+mn-ea"/>
                  </a:rPr>
                  <a:t>선형 종속이라고 함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  <a:blipFill>
                <a:blip r:embed="rId2"/>
                <a:stretch>
                  <a:fillRect l="-965" t="-1136" r="-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D4C76-F51E-26FE-8987-7EE57A10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ADAEB-E827-E07E-1EA4-65F2BBB7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553A85-0279-4FD3-9496-112C723DA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>
                <a:latin typeface="+mn-ea"/>
                <a:ea typeface="+mn-ea"/>
              </a:rPr>
              <a:t>기저 벡터</a:t>
            </a:r>
            <a:r>
              <a:rPr lang="en-US" altLang="ko-KR" dirty="0">
                <a:latin typeface="+mn-ea"/>
                <a:ea typeface="+mn-ea"/>
              </a:rPr>
              <a:t>(basis Vector)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벡터 공간이나 격자를 생성하는 데 사용하는 선형 독립 벡터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기저벡터는 두가지 중요한 성질이 필요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r>
              <a:rPr lang="ko-KR" altLang="en-US" dirty="0">
                <a:latin typeface="+mn-ea"/>
                <a:ea typeface="+mn-ea"/>
              </a:rPr>
              <a:t>선형 독립성 </a:t>
            </a:r>
            <a:r>
              <a:rPr lang="en-US" altLang="ko-KR" dirty="0">
                <a:latin typeface="+mn-ea"/>
                <a:ea typeface="+mn-ea"/>
              </a:rPr>
              <a:t>– </a:t>
            </a:r>
            <a:r>
              <a:rPr lang="ko-KR" altLang="en-US" dirty="0">
                <a:latin typeface="+mn-ea"/>
                <a:ea typeface="+mn-ea"/>
              </a:rPr>
              <a:t>기저 벡터들은 서로 선형 독립이여야 함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하나의 벡터로 다른 벡터들의 선형 조합을 만들 수 없어야 함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2"/>
            <a:r>
              <a:rPr lang="ko-KR" altLang="en-US" dirty="0">
                <a:latin typeface="+mn-ea"/>
                <a:ea typeface="+mn-ea"/>
              </a:rPr>
              <a:t>생성 능력 </a:t>
            </a:r>
            <a:r>
              <a:rPr lang="en-US" altLang="ko-KR" dirty="0">
                <a:latin typeface="+mn-ea"/>
                <a:ea typeface="+mn-ea"/>
              </a:rPr>
              <a:t>– </a:t>
            </a:r>
            <a:r>
              <a:rPr lang="ko-KR" altLang="en-US" dirty="0">
                <a:latin typeface="+mn-ea"/>
                <a:ea typeface="+mn-ea"/>
              </a:rPr>
              <a:t>기적 벡터들은 그 공간의 모든 벡터를 선형 조합으로 표현할 수 있어야 함</a:t>
            </a:r>
            <a:endParaRPr lang="en-US" altLang="ko-KR" dirty="0">
              <a:latin typeface="+mn-ea"/>
              <a:ea typeface="+mn-ea"/>
            </a:endParaRPr>
          </a:p>
          <a:p>
            <a:pPr lvl="2"/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034ED4-9CBC-80AC-91C9-71124616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100" y="4397254"/>
            <a:ext cx="7163800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2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D31AA-ABAC-DDBE-D099-7C61FAD1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7B84C-45C8-9E94-C30A-99F24094C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32FA4D1-27BB-D501-119C-3C369D36FB3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</p:spPr>
            <p:txBody>
              <a:bodyPr/>
              <a:lstStyle/>
              <a:p>
                <a:r>
                  <a:rPr lang="ko-KR" altLang="en-US" dirty="0">
                    <a:latin typeface="+mn-ea"/>
                    <a:ea typeface="+mn-ea"/>
                  </a:rPr>
                  <a:t>격자에서의 기저 벡터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+ …+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}</m:t>
                    </m:r>
                  </m:oMath>
                </a14:m>
                <a:endParaRPr lang="en-US" altLang="ko-KR" b="0" dirty="0">
                  <a:latin typeface="+mn-ea"/>
                  <a:ea typeface="Cambria Math" panose="02040503050406030204" pitchFamily="18" charset="0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여기에서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 …,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은 기저 벡터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r>
                  <a:rPr lang="ko-KR" altLang="en-US" dirty="0">
                    <a:latin typeface="+mn-ea"/>
                    <a:ea typeface="+mn-ea"/>
                  </a:rPr>
                  <a:t>기저 벡터라는 것은 곧 선형 독립인 벡터를 의미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기저벡터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인 정수 계수 조합으로 격자 </a:t>
                </a:r>
                <a:r>
                  <a:rPr lang="en-US" altLang="ko-KR" dirty="0">
                    <a:latin typeface="+mn-ea"/>
                    <a:ea typeface="+mn-ea"/>
                  </a:rPr>
                  <a:t>L</a:t>
                </a:r>
                <a:r>
                  <a:rPr lang="ko-KR" altLang="en-US" dirty="0">
                    <a:latin typeface="+mn-ea"/>
                    <a:ea typeface="+mn-ea"/>
                  </a:rPr>
                  <a:t>의 모든 점을 생성할 수 있음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격자 기반 암호에서 기저 벡터의 따라서 암호의 안전성이 높아지고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latin typeface="+mn-ea"/>
                    <a:ea typeface="+mn-ea"/>
                  </a:rPr>
                  <a:t>더 작은 파라미터로 더 안전한 알고리즘을 설계할 수 있음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32FA4D1-27BB-D501-119C-3C369D36FB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  <a:blipFill>
                <a:blip r:embed="rId2"/>
                <a:stretch>
                  <a:fillRect l="-965" t="-11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60404074-E1B7-89BB-B7FA-3408C45CC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917" y="4662342"/>
            <a:ext cx="566816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0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E3EA6-CF27-0C73-35FA-E1A13A74C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1503-F6A4-B3C7-6644-87ADE9DA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8BC1925-81C3-33B1-8FD7-393DB2B2F0C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</p:spPr>
            <p:txBody>
              <a:bodyPr/>
              <a:lstStyle/>
              <a:p>
                <a:r>
                  <a:rPr lang="ko-KR" altLang="en-US" dirty="0">
                    <a:latin typeface="+mn-ea"/>
                    <a:ea typeface="+mn-ea"/>
                  </a:rPr>
                  <a:t>격자 기반 암호</a:t>
                </a:r>
                <a:r>
                  <a:rPr lang="en-US" altLang="ko-KR" dirty="0">
                    <a:latin typeface="+mn-ea"/>
                    <a:ea typeface="+mn-ea"/>
                  </a:rPr>
                  <a:t>(LWE)</a:t>
                </a:r>
                <a:r>
                  <a:rPr lang="ko-KR" altLang="en-US" dirty="0">
                    <a:latin typeface="+mn-ea"/>
                    <a:ea typeface="+mn-ea"/>
                  </a:rPr>
                  <a:t>의 매개변수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</a:rPr>
                  <a:t>: </a:t>
                </a:r>
                <a:r>
                  <a:rPr lang="ko-KR" altLang="en-US" dirty="0">
                    <a:latin typeface="+mn-ea"/>
                    <a:ea typeface="+mn-ea"/>
                  </a:rPr>
                  <a:t>기저 격자의 차원을 의미하는 매개변수</a:t>
                </a:r>
                <a:r>
                  <a:rPr lang="en-US" altLang="ko-KR" dirty="0">
                    <a:latin typeface="+mn-ea"/>
                    <a:ea typeface="+mn-ea"/>
                  </a:rPr>
                  <a:t>. </a:t>
                </a:r>
              </a:p>
              <a:p>
                <a:pPr lvl="2"/>
                <a:r>
                  <a:rPr lang="ko-KR" altLang="en-US" dirty="0">
                    <a:latin typeface="+mn-ea"/>
                    <a:ea typeface="+mn-ea"/>
                  </a:rPr>
                  <a:t>연산 성능과 보안성과 관련된 매개변수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</a:rPr>
                  <a:t>: </a:t>
                </a:r>
                <a:r>
                  <a:rPr lang="ko-KR" altLang="en-US" dirty="0" err="1">
                    <a:latin typeface="+mn-ea"/>
                    <a:ea typeface="+mn-ea"/>
                  </a:rPr>
                  <a:t>모듈러</a:t>
                </a:r>
                <a:r>
                  <a:rPr lang="ko-KR" altLang="en-US" dirty="0">
                    <a:latin typeface="+mn-ea"/>
                    <a:ea typeface="+mn-ea"/>
                  </a:rPr>
                  <a:t> 값으로 사용하는 소수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r>
                  <a:rPr lang="ko-KR" altLang="en-US" dirty="0">
                    <a:latin typeface="+mn-ea"/>
                    <a:ea typeface="+mn-ea"/>
                  </a:rPr>
                  <a:t>계산의 크기와 관련되어 있는 매개변수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r>
                  <a:rPr lang="ko-KR" altLang="en-US" dirty="0">
                    <a:latin typeface="+mn-ea"/>
                    <a:ea typeface="+mn-ea"/>
                  </a:rPr>
                  <a:t>값이 커지면 더 넓은 공간에서 계산이 이루어져 안정성이 높아지지만 메모리 사용량이 증가하고 </a:t>
                </a:r>
                <a:r>
                  <a:rPr lang="ko-KR" altLang="en-US" dirty="0" err="1">
                    <a:latin typeface="+mn-ea"/>
                    <a:ea typeface="+mn-ea"/>
                  </a:rPr>
                  <a:t>계산량이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ko-KR" altLang="en-US" dirty="0" err="1">
                    <a:latin typeface="+mn-ea"/>
                    <a:ea typeface="+mn-ea"/>
                  </a:rPr>
                  <a:t>많아짐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+mn-ea"/>
                      </a:rPr>
                      <m:t>𝜎</m:t>
                    </m:r>
                  </m:oMath>
                </a14:m>
                <a:r>
                  <a:rPr lang="en-US" altLang="ko-KR" dirty="0">
                    <a:latin typeface="+mn-ea"/>
                    <a:ea typeface="+mn-ea"/>
                  </a:rPr>
                  <a:t> : </a:t>
                </a:r>
                <a:r>
                  <a:rPr lang="ko-KR" altLang="en-US" dirty="0">
                    <a:latin typeface="+mn-ea"/>
                    <a:ea typeface="+mn-ea"/>
                  </a:rPr>
                  <a:t>노이즈 크기와 관련된 매개변수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2"/>
                <a:r>
                  <a:rPr lang="ko-KR" altLang="en-US" dirty="0">
                    <a:latin typeface="+mn-ea"/>
                    <a:ea typeface="+mn-ea"/>
                  </a:rPr>
                  <a:t>값이 크면 노이즈가 커져서 공격자로부터 더 안전하지만 복호화 오류 가능성이 높아지는 문제가 있음</a:t>
                </a:r>
                <a:endParaRPr lang="en-US" altLang="ko-KR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8BC1925-81C3-33B1-8FD7-393DB2B2F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  <a:blipFill>
                <a:blip r:embed="rId2"/>
                <a:stretch>
                  <a:fillRect l="-893" t="-1179" r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B9632F4-08D6-2514-2D3C-67548D98C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7501"/>
          <a:stretch/>
        </p:blipFill>
        <p:spPr>
          <a:xfrm>
            <a:off x="6391489" y="191516"/>
            <a:ext cx="5388591" cy="778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4E5C3F-4B99-3BBC-59F8-2C06A08EE334}"/>
              </a:ext>
            </a:extLst>
          </p:cNvPr>
          <p:cNvSpPr txBox="1"/>
          <p:nvPr/>
        </p:nvSpPr>
        <p:spPr>
          <a:xfrm>
            <a:off x="5669280" y="30013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10B430-4ED6-3BB9-8A2B-1312DD8EDC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129" b="56458"/>
          <a:stretch/>
        </p:blipFill>
        <p:spPr>
          <a:xfrm>
            <a:off x="6188887" y="2076226"/>
            <a:ext cx="5388591" cy="6024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8DA156-0D28-E1AF-CE96-00525E4A73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689" b="37898"/>
          <a:stretch/>
        </p:blipFill>
        <p:spPr>
          <a:xfrm>
            <a:off x="6188887" y="4083873"/>
            <a:ext cx="5388591" cy="6024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1A3671-2225-74BA-9FF9-B446470C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790" b="27017"/>
          <a:stretch/>
        </p:blipFill>
        <p:spPr>
          <a:xfrm>
            <a:off x="6188887" y="2714956"/>
            <a:ext cx="5388591" cy="3872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888FE80-1B51-30A5-F506-E241D3A88B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4190" b="-1183"/>
          <a:stretch/>
        </p:blipFill>
        <p:spPr>
          <a:xfrm>
            <a:off x="6188887" y="5667941"/>
            <a:ext cx="5388591" cy="9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371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5581B-3880-ED48-EC7A-3F97FDD8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9C908-84B1-4E38-2DCE-9F6A3D853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BEC8878-BA8D-1092-CE82-8CF56ED5797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</p:spPr>
            <p:txBody>
              <a:bodyPr/>
              <a:lstStyle/>
              <a:p>
                <a:r>
                  <a:rPr lang="ko-KR" altLang="en-US" dirty="0">
                    <a:latin typeface="+mn-ea"/>
                    <a:ea typeface="+mn-ea"/>
                  </a:rPr>
                  <a:t>노이즈 </a:t>
                </a:r>
                <a:r>
                  <a:rPr lang="en-US" altLang="ko-KR" dirty="0">
                    <a:latin typeface="+mn-ea"/>
                    <a:ea typeface="+mn-ea"/>
                  </a:rPr>
                  <a:t>e </a:t>
                </a:r>
                <a:r>
                  <a:rPr lang="ko-KR" altLang="en-US" dirty="0">
                    <a:latin typeface="+mn-ea"/>
                    <a:ea typeface="+mn-ea"/>
                  </a:rPr>
                  <a:t>벡터의 역할은 암호문이 원래 메시지와 직접적인 연관성이 없도록 만드는 역할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en-US" altLang="ko-KR" dirty="0">
                    <a:latin typeface="+mn-ea"/>
                    <a:ea typeface="+mn-ea"/>
                  </a:rPr>
                  <a:t>LWE</a:t>
                </a:r>
                <a:r>
                  <a:rPr lang="ko-KR" altLang="en-US" dirty="0">
                    <a:latin typeface="+mn-ea"/>
                    <a:ea typeface="+mn-ea"/>
                  </a:rPr>
                  <a:t>나 </a:t>
                </a:r>
                <a:r>
                  <a:rPr lang="en-US" altLang="ko-KR" dirty="0">
                    <a:latin typeface="+mn-ea"/>
                    <a:ea typeface="+mn-ea"/>
                  </a:rPr>
                  <a:t>MLWE</a:t>
                </a:r>
                <a:r>
                  <a:rPr lang="ko-KR" altLang="en-US" dirty="0">
                    <a:latin typeface="+mn-ea"/>
                    <a:ea typeface="+mn-ea"/>
                  </a:rPr>
                  <a:t>같은 문제에서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𝐴𝑠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</m:oMath>
                </a14:m>
                <a:r>
                  <a:rPr lang="ko-KR" altLang="en-US" dirty="0" err="1">
                    <a:latin typeface="+mn-ea"/>
                    <a:ea typeface="+mn-ea"/>
                  </a:rPr>
                  <a:t>일때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en-US" altLang="ko-KR" dirty="0">
                    <a:latin typeface="+mn-ea"/>
                    <a:ea typeface="+mn-ea"/>
                  </a:rPr>
                  <a:t>e</a:t>
                </a:r>
                <a:r>
                  <a:rPr lang="ko-KR" altLang="en-US" dirty="0">
                    <a:latin typeface="+mn-ea"/>
                    <a:ea typeface="+mn-ea"/>
                  </a:rPr>
                  <a:t>는 노이즈 벡터를 의미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endParaRPr lang="en-US" altLang="ko-KR" dirty="0">
                  <a:latin typeface="+mn-ea"/>
                  <a:ea typeface="+mn-ea"/>
                </a:endParaRPr>
              </a:p>
              <a:p>
                <a:r>
                  <a:rPr lang="ko-KR" altLang="en-US" dirty="0">
                    <a:latin typeface="+mn-ea"/>
                    <a:ea typeface="+mn-ea"/>
                  </a:rPr>
                  <a:t>노이즈 분포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노이즈 벡터는 특정한 분포를 따르도록 설정됨</a:t>
                </a:r>
                <a:r>
                  <a:rPr lang="en-US" altLang="ko-KR" dirty="0">
                    <a:latin typeface="+mn-ea"/>
                    <a:ea typeface="+mn-ea"/>
                  </a:rPr>
                  <a:t>. </a:t>
                </a:r>
                <a:r>
                  <a:rPr lang="ko-KR" altLang="en-US" dirty="0">
                    <a:latin typeface="+mn-ea"/>
                    <a:ea typeface="+mn-ea"/>
                  </a:rPr>
                  <a:t>가장 많이 사용되는 분포는 </a:t>
                </a:r>
                <a:r>
                  <a:rPr lang="ko-KR" altLang="en-US" dirty="0" err="1">
                    <a:latin typeface="+mn-ea"/>
                    <a:ea typeface="+mn-ea"/>
                  </a:rPr>
                  <a:t>가우시안</a:t>
                </a:r>
                <a:r>
                  <a:rPr lang="ko-KR" altLang="en-US" dirty="0">
                    <a:latin typeface="+mn-ea"/>
                    <a:ea typeface="+mn-ea"/>
                  </a:rPr>
                  <a:t> 분포</a:t>
                </a:r>
                <a:r>
                  <a:rPr lang="en-US" altLang="ko-KR" dirty="0">
                    <a:latin typeface="+mn-ea"/>
                    <a:ea typeface="+mn-ea"/>
                  </a:rPr>
                  <a:t>(</a:t>
                </a:r>
                <a:r>
                  <a:rPr lang="en-US" altLang="ko-KR" dirty="0" err="1">
                    <a:latin typeface="+mn-ea"/>
                    <a:ea typeface="+mn-ea"/>
                  </a:rPr>
                  <a:t>Gaussizan</a:t>
                </a:r>
                <a:r>
                  <a:rPr lang="en-US" altLang="ko-KR" dirty="0">
                    <a:latin typeface="+mn-ea"/>
                    <a:ea typeface="+mn-ea"/>
                  </a:rPr>
                  <a:t> distribution)</a:t>
                </a:r>
                <a:r>
                  <a:rPr lang="ko-KR" altLang="en-US" dirty="0">
                    <a:latin typeface="+mn-ea"/>
                    <a:ea typeface="+mn-ea"/>
                  </a:rPr>
                  <a:t>와 </a:t>
                </a:r>
                <a:r>
                  <a:rPr lang="ko-KR" altLang="en-US" dirty="0" err="1">
                    <a:latin typeface="+mn-ea"/>
                    <a:ea typeface="+mn-ea"/>
                  </a:rPr>
                  <a:t>디스크리트</a:t>
                </a:r>
                <a:r>
                  <a:rPr lang="ko-KR" altLang="en-US" dirty="0">
                    <a:latin typeface="+mn-ea"/>
                    <a:ea typeface="+mn-ea"/>
                  </a:rPr>
                  <a:t> </a:t>
                </a:r>
                <a:r>
                  <a:rPr lang="ko-KR" altLang="en-US" dirty="0" err="1">
                    <a:latin typeface="+mn-ea"/>
                    <a:ea typeface="+mn-ea"/>
                  </a:rPr>
                  <a:t>가우시안</a:t>
                </a:r>
                <a:r>
                  <a:rPr lang="ko-KR" altLang="en-US" dirty="0">
                    <a:latin typeface="+mn-ea"/>
                    <a:ea typeface="+mn-ea"/>
                  </a:rPr>
                  <a:t> 분포</a:t>
                </a:r>
                <a:r>
                  <a:rPr lang="en-US" altLang="ko-KR" dirty="0">
                    <a:latin typeface="+mn-ea"/>
                    <a:ea typeface="+mn-ea"/>
                  </a:rPr>
                  <a:t>(Discrete Gaussian Distribution)</a:t>
                </a:r>
                <a:r>
                  <a:rPr lang="ko-KR" altLang="en-US" dirty="0">
                    <a:latin typeface="+mn-ea"/>
                    <a:ea typeface="+mn-ea"/>
                  </a:rPr>
                  <a:t>이다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:r>
                  <a:rPr lang="ko-KR" altLang="en-US" dirty="0" err="1">
                    <a:latin typeface="+mn-ea"/>
                    <a:ea typeface="+mn-ea"/>
                  </a:rPr>
                  <a:t>가우시안</a:t>
                </a:r>
                <a:r>
                  <a:rPr lang="ko-KR" altLang="en-US" dirty="0">
                    <a:latin typeface="+mn-ea"/>
                    <a:ea typeface="+mn-ea"/>
                  </a:rPr>
                  <a:t> 분포 </a:t>
                </a:r>
                <a:r>
                  <a:rPr lang="en-US" altLang="ko-KR" dirty="0">
                    <a:latin typeface="+mn-ea"/>
                    <a:ea typeface="+mn-ea"/>
                  </a:rPr>
                  <a:t>– </a:t>
                </a:r>
                <a:r>
                  <a:rPr lang="ko-KR" altLang="en-US" dirty="0">
                    <a:latin typeface="+mn-ea"/>
                    <a:ea typeface="+mn-ea"/>
                  </a:rPr>
                  <a:t>정규 분포라고도 하며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:r>
                  <a:rPr lang="ko-KR" altLang="en-US" dirty="0">
                    <a:latin typeface="+mn-ea"/>
                    <a:ea typeface="+mn-ea"/>
                  </a:rPr>
                  <a:t>대부분이 평균값 근처에 집중됨</a:t>
                </a:r>
                <a:r>
                  <a:rPr lang="en-US" altLang="ko-KR" dirty="0">
                    <a:latin typeface="+mn-ea"/>
                    <a:ea typeface="+mn-ea"/>
                  </a:rPr>
                  <a:t>. </a:t>
                </a:r>
                <a:r>
                  <a:rPr lang="ko-KR" altLang="en-US" dirty="0">
                    <a:latin typeface="+mn-ea"/>
                    <a:ea typeface="+mn-ea"/>
                  </a:rPr>
                  <a:t>표준편차가 분포의 폭을 결정하고 표준 편차가</a:t>
                </a:r>
                <a:r>
                  <a:rPr lang="en-US" altLang="ko-KR" dirty="0">
                    <a:latin typeface="+mn-ea"/>
                    <a:ea typeface="+mn-ea"/>
                  </a:rPr>
                  <a:t> </a:t>
                </a:r>
                <a:r>
                  <a:rPr lang="ko-KR" altLang="en-US" dirty="0">
                    <a:latin typeface="+mn-ea"/>
                    <a:ea typeface="+mn-ea"/>
                  </a:rPr>
                  <a:t>크면 노이즈 값이 더 넓게 퍼지고 작으면 평균 값 근처에 집중됨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BEC8878-BA8D-1092-CE82-8CF56ED579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  <a:blipFill>
                <a:blip r:embed="rId2"/>
                <a:stretch>
                  <a:fillRect l="-965" t="-1136" r="-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E309969-6701-9DA6-4BF4-7D0AED6B3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032" y="5503365"/>
            <a:ext cx="2442434" cy="11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BF98-92A4-F58E-351D-EEC7969A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614AB-3AE9-ECE8-83E5-9E805811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38781-2C66-7A27-DBD3-2BB479F9FA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노이즈분포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 err="1">
                <a:latin typeface="+mn-ea"/>
                <a:ea typeface="+mn-ea"/>
              </a:rPr>
              <a:t>디스크리트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가우시안</a:t>
            </a:r>
            <a:r>
              <a:rPr lang="ko-KR" altLang="en-US" dirty="0">
                <a:latin typeface="+mn-ea"/>
                <a:ea typeface="+mn-ea"/>
              </a:rPr>
              <a:t> 분포 </a:t>
            </a:r>
            <a:r>
              <a:rPr lang="en-US" altLang="ko-KR" dirty="0">
                <a:latin typeface="+mn-ea"/>
                <a:ea typeface="+mn-ea"/>
              </a:rPr>
              <a:t>– </a:t>
            </a:r>
            <a:r>
              <a:rPr lang="ko-KR" altLang="en-US" dirty="0">
                <a:latin typeface="+mn-ea"/>
                <a:ea typeface="+mn-ea"/>
              </a:rPr>
              <a:t>이산 </a:t>
            </a:r>
            <a:r>
              <a:rPr lang="ko-KR" altLang="en-US" dirty="0" err="1">
                <a:latin typeface="+mn-ea"/>
                <a:ea typeface="+mn-ea"/>
              </a:rPr>
              <a:t>가우시안</a:t>
            </a:r>
            <a:r>
              <a:rPr lang="ko-KR" altLang="en-US" dirty="0">
                <a:latin typeface="+mn-ea"/>
                <a:ea typeface="+mn-ea"/>
              </a:rPr>
              <a:t> 분포로 정수 값들만 가질 수 있는 형태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연속적인 </a:t>
            </a:r>
            <a:r>
              <a:rPr lang="ko-KR" altLang="en-US" dirty="0" err="1">
                <a:latin typeface="+mn-ea"/>
                <a:ea typeface="+mn-ea"/>
              </a:rPr>
              <a:t>가우시안</a:t>
            </a:r>
            <a:r>
              <a:rPr lang="ko-KR" altLang="en-US" dirty="0">
                <a:latin typeface="+mn-ea"/>
                <a:ea typeface="+mn-ea"/>
              </a:rPr>
              <a:t> 분포를 정수 값들로 제한한 형태로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컴퓨터에서는 정수 값 연산이 더 간단하고 효율적이기 때문에 컴퓨터에서 사용하기 좋음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근데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가우시안</a:t>
            </a:r>
            <a:r>
              <a:rPr lang="ko-KR" altLang="en-US" dirty="0">
                <a:latin typeface="+mn-ea"/>
                <a:ea typeface="+mn-ea"/>
              </a:rPr>
              <a:t> 분포는 비효율적이거나 </a:t>
            </a:r>
            <a:r>
              <a:rPr lang="ko-KR" altLang="en-US" dirty="0" err="1">
                <a:latin typeface="+mn-ea"/>
                <a:ea typeface="+mn-ea"/>
              </a:rPr>
              <a:t>부채널</a:t>
            </a:r>
            <a:r>
              <a:rPr lang="ko-KR" altLang="en-US" dirty="0">
                <a:latin typeface="+mn-ea"/>
                <a:ea typeface="+mn-ea"/>
              </a:rPr>
              <a:t> 공격에 취약하다고 함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r>
              <a:rPr lang="en-US" altLang="ko-KR" dirty="0" err="1">
                <a:latin typeface="+mn-ea"/>
                <a:ea typeface="+mn-ea"/>
              </a:rPr>
              <a:t>Kyber</a:t>
            </a:r>
            <a:r>
              <a:rPr lang="ko-KR" altLang="en-US" dirty="0">
                <a:latin typeface="+mn-ea"/>
                <a:ea typeface="+mn-ea"/>
              </a:rPr>
              <a:t>의 경우에는 </a:t>
            </a:r>
            <a:r>
              <a:rPr lang="en-US" altLang="ko-KR" dirty="0">
                <a:latin typeface="+mn-ea"/>
                <a:ea typeface="+mn-ea"/>
              </a:rPr>
              <a:t>Centered binomial </a:t>
            </a:r>
            <a:r>
              <a:rPr lang="ko-KR" altLang="en-US" dirty="0">
                <a:latin typeface="+mn-ea"/>
                <a:ea typeface="+mn-ea"/>
              </a:rPr>
              <a:t>분포를 사용한다고 함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818F33-96A2-B09C-81C9-288FA182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141" y="396028"/>
            <a:ext cx="2500313" cy="1147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0E57FB-417E-21E2-CE11-060432110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47" y="4609834"/>
            <a:ext cx="7382905" cy="1905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2638091-8A80-4353-2C6C-81E7632668A1}"/>
              </a:ext>
            </a:extLst>
          </p:cNvPr>
          <p:cNvSpPr/>
          <p:nvPr/>
        </p:nvSpPr>
        <p:spPr>
          <a:xfrm>
            <a:off x="2404547" y="5733826"/>
            <a:ext cx="7382905" cy="781274"/>
          </a:xfrm>
          <a:prstGeom prst="rect">
            <a:avLst/>
          </a:prstGeom>
          <a:solidFill>
            <a:srgbClr val="FFFF00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527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20ADD-1658-63AF-6515-1102170B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31CE4-293F-FA48-C54A-4B6AD27A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550C2AE-985D-1B1B-9DAF-16104B1CF7C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모듈러 다항식 링</a:t>
                </a:r>
                <a:endParaRPr lang="en-US" altLang="ko-KR" dirty="0">
                  <a:latin typeface="+mn-ea"/>
                  <a:ea typeface="+mn-ea"/>
                </a:endParaRPr>
              </a:p>
              <a:p>
                <a:pPr lvl="1"/>
                <a:r>
                  <a:rPr lang="ko-KR" altLang="en-US" dirty="0">
                    <a:latin typeface="+mn-ea"/>
                    <a:ea typeface="+mn-ea"/>
                  </a:rPr>
                  <a:t>다항식 링은 다항식으로 구성된 집합</a:t>
                </a:r>
                <a:r>
                  <a:rPr lang="en-US" altLang="ko-KR" dirty="0">
                    <a:latin typeface="+mn-ea"/>
                    <a:ea typeface="+mn-ea"/>
                  </a:rPr>
                  <a:t>. </a:t>
                </a:r>
              </a:p>
              <a:p>
                <a:pPr lvl="1"/>
                <a:r>
                  <a:rPr lang="en-US" altLang="ko-KR" dirty="0">
                    <a:latin typeface="+mn-ea"/>
                    <a:ea typeface="+mn-ea"/>
                  </a:rPr>
                  <a:t>q</a:t>
                </a:r>
                <a:r>
                  <a:rPr lang="ko-KR" altLang="en-US" dirty="0">
                    <a:latin typeface="+mn-ea"/>
                    <a:ea typeface="+mn-ea"/>
                  </a:rPr>
                  <a:t>는 </a:t>
                </a:r>
                <a:r>
                  <a:rPr lang="ko-KR" altLang="en-US" dirty="0" err="1">
                    <a:latin typeface="+mn-ea"/>
                    <a:ea typeface="+mn-ea"/>
                  </a:rPr>
                  <a:t>모듈러</a:t>
                </a:r>
                <a:r>
                  <a:rPr lang="ko-KR" altLang="en-US" dirty="0">
                    <a:latin typeface="+mn-ea"/>
                    <a:ea typeface="+mn-ea"/>
                  </a:rPr>
                  <a:t> 값으로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 에 포함되는 다항식의 계수가 </a:t>
                </a:r>
                <a:r>
                  <a:rPr lang="en-US" altLang="ko-KR" dirty="0">
                    <a:latin typeface="+mn-ea"/>
                    <a:ea typeface="+mn-ea"/>
                  </a:rPr>
                  <a:t>0~(q-1) </a:t>
                </a:r>
                <a:r>
                  <a:rPr lang="ko-KR" altLang="en-US" dirty="0">
                    <a:latin typeface="+mn-ea"/>
                    <a:ea typeface="+mn-ea"/>
                  </a:rPr>
                  <a:t>사이의 값만 가질 수 있음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에 포함되는 다항식은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로 나눠진 나머지 값임</a:t>
                </a:r>
                <a:r>
                  <a:rPr lang="en-US" altLang="ko-KR" dirty="0">
                    <a:latin typeface="+mn-ea"/>
                    <a:ea typeface="+mn-ea"/>
                  </a:rPr>
                  <a:t>. </a:t>
                </a:r>
                <a:r>
                  <a:rPr lang="ko-KR" altLang="en-US" dirty="0">
                    <a:latin typeface="+mn-ea"/>
                    <a:ea typeface="+mn-ea"/>
                  </a:rPr>
                  <a:t>즉</a:t>
                </a:r>
                <a:r>
                  <a:rPr lang="en-US" altLang="ko-KR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>
                    <a:latin typeface="+mn-ea"/>
                    <a:ea typeface="+mn-ea"/>
                  </a:rPr>
                  <a:t>보다 큰 다항식을 가질 수 없음</a:t>
                </a:r>
                <a:r>
                  <a:rPr lang="en-US" altLang="ko-KR" dirty="0">
                    <a:latin typeface="+mn-ea"/>
                    <a:ea typeface="+mn-ea"/>
                  </a:rPr>
                  <a:t>.</a:t>
                </a:r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550C2AE-985D-1B1B-9DAF-16104B1CF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62575"/>
              </a:xfrm>
              <a:blipFill>
                <a:blip r:embed="rId2"/>
                <a:stretch>
                  <a:fillRect t="-1250" r="-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336B349-B628-19C7-92F0-52858E77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01"/>
          <a:stretch/>
        </p:blipFill>
        <p:spPr>
          <a:xfrm>
            <a:off x="4933333" y="3689022"/>
            <a:ext cx="4985218" cy="30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7CDA-9419-203E-5A81-E74C58E4A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68296-F896-AA19-D572-C971F5B3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j-ea"/>
                <a:ea typeface="+mj-ea"/>
              </a:rPr>
              <a:t>1. </a:t>
            </a:r>
            <a:r>
              <a:rPr lang="ko-KR" altLang="en-US" dirty="0">
                <a:latin typeface="+mj-ea"/>
                <a:ea typeface="+mj-ea"/>
              </a:rPr>
              <a:t>격자 기반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3E47DB-E140-73B8-E2AF-74344F408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2575"/>
          </a:xfrm>
        </p:spPr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RLWE(Ring-LWE)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LWE</a:t>
            </a:r>
            <a:r>
              <a:rPr lang="ko-KR" altLang="en-US" dirty="0">
                <a:latin typeface="+mn-ea"/>
                <a:ea typeface="+mn-ea"/>
              </a:rPr>
              <a:t> 문제를 다항식 링 구조로 확장한 형태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데이터를 다항식으로 표현하고 다항식 연산을 통해 효율적으로 암호화 연산을 수행함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다항식 곱셈을 </a:t>
            </a:r>
            <a:r>
              <a:rPr lang="en-US" altLang="ko-KR" dirty="0">
                <a:latin typeface="+mn-ea"/>
                <a:ea typeface="+mn-ea"/>
              </a:rPr>
              <a:t>FFT, NTT</a:t>
            </a:r>
            <a:r>
              <a:rPr lang="ko-KR" altLang="en-US" dirty="0">
                <a:latin typeface="+mn-ea"/>
                <a:ea typeface="+mn-ea"/>
              </a:rPr>
              <a:t> 등의 알고리즘으로 최적화하여 효율적인 연산 가능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작은 키 크기로도 높은 보안을 제공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52E5B-8679-C023-F061-5282D58CD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162" y="2657252"/>
            <a:ext cx="5536580" cy="268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6926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750</Words>
  <Application>Microsoft Macintosh PowerPoint</Application>
  <PresentationFormat>와이드스크린</PresentationFormat>
  <Paragraphs>85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AppleGothic</vt:lpstr>
      <vt:lpstr>Arial</vt:lpstr>
      <vt:lpstr>Cambria Math</vt:lpstr>
      <vt:lpstr>CryptoCraft 테마</vt:lpstr>
      <vt:lpstr>제목 테마</vt:lpstr>
      <vt:lpstr>Implementation of SMAUG-T on AArch64 – Lattice 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1. 격자 기반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75</cp:revision>
  <dcterms:created xsi:type="dcterms:W3CDTF">2019-03-05T04:29:07Z</dcterms:created>
  <dcterms:modified xsi:type="dcterms:W3CDTF">2025-01-19T18:03:55Z</dcterms:modified>
</cp:coreProperties>
</file>