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7" r:id="rId1"/>
  </p:sldMasterIdLst>
  <p:notesMasterIdLst>
    <p:notesMasterId r:id="rId10"/>
  </p:notesMasterIdLst>
  <p:sldIdLst>
    <p:sldId id="482" r:id="rId2"/>
    <p:sldId id="511" r:id="rId3"/>
    <p:sldId id="512" r:id="rId4"/>
    <p:sldId id="513" r:id="rId5"/>
    <p:sldId id="515" r:id="rId6"/>
    <p:sldId id="516" r:id="rId7"/>
    <p:sldId id="517" r:id="rId8"/>
    <p:sldId id="488" r:id="rId9"/>
  </p:sldIdLst>
  <p:sldSz cx="12192000" cy="6858000"/>
  <p:notesSz cx="6858000" cy="9144000"/>
  <p:embeddedFontLst>
    <p:embeddedFont>
      <p:font typeface="Gmarket Sans TTF Medium" panose="02000000000000000000" pitchFamily="2" charset="-127"/>
      <p:regular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1" autoAdjust="0"/>
    <p:restoredTop sz="91274" autoAdjust="0"/>
  </p:normalViewPr>
  <p:slideViewPr>
    <p:cSldViewPr snapToGrid="0">
      <p:cViewPr varScale="1">
        <p:scale>
          <a:sx n="63" d="100"/>
          <a:sy n="63" d="100"/>
        </p:scale>
        <p:origin x="102" y="79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A503F0B-150F-4589-886B-B52F9633ED19}" type="datetime1">
              <a:rPr lang="ko-KR" altLang="en-US"/>
              <a:pPr lvl="0">
                <a:defRPr/>
              </a:pPr>
              <a:t>2025-01-13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92A0A06-DC33-4CB3-8EF0-F182E22E710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774DD-9E9C-6BA0-28BA-73279BF47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8F5898-D2F9-9CD2-F4FF-85BEB8622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50C002-FFD0-24FD-F3C0-5B8D59DF7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981D0E-969C-B281-0B06-BE9867F80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63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095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919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E8165-2B61-1E63-43C0-495DB46B9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8F4601-13F9-A113-8B6E-CCBEA4BAE1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718237-D465-D49E-5196-F54F3B557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3C79BB-5570-94DC-C2EF-0BBD1586F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4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FE5F-86D6-E212-FF19-5274A95A5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674FB-A412-EF6B-E2F2-1280308D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B9177-A074-5B89-9316-A6AC9DCE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24F3-2A1F-1F45-B3C7-2A96DB2468D2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88558-8DE8-EF14-4046-0F43E343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7C6BD-38A2-7D42-ABB8-C7F26726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8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C64AD-F499-FA22-E185-9CEC1732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8812A-9D95-12F9-12A5-4D9D1ECC1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13310-9BB4-7ABA-B2EA-324BE948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DAE9-60E8-A04F-9432-E85006770CEE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611D8-DEFC-3393-FFCD-D0268632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20CA7-DB76-2E66-8AB4-13CF31ED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2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2BCA51-52ED-DCE1-4BDC-D24F94062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A0586-D376-4488-D86B-2F3ADF142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ED4EA-6EF3-82B1-0B84-7D8CA911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9C3-FFB1-2648-939B-A6CC92E3C357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E6EB4-DBF8-66FA-0C00-9EEA5D7C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7525D-7E96-1ED8-531E-DF4A7452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9E17-0835-C205-9465-7E4A28DE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4997A-57B1-D333-5ED1-E2E39724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9A01B-64AE-FCF5-7D45-BCC632D4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C706-9683-4540-88EB-463AD64C118C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76536-507B-CDA3-3753-3792C3C4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7110E-99F1-961A-02D9-BBCBDD9B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6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0CFD2-A35C-48F8-5968-22D46B48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AA2A1-1BFC-0A7B-91A6-71231B02B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08267-F08E-48CF-ABEC-C0988CF6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5754-3568-484C-8489-51FF874D15EA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75440-6515-A4B6-7953-BB72DFCC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BFDD7-8E58-E5EA-D7CF-CCD6AEDF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9DEE-54A9-F3F6-22E3-292A7F5C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17BBF-74D0-6C01-225C-1B8E297DB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ADA6B8-F2A1-E327-619E-01AABFC0F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BB828-E14A-ACBA-AEAA-D2CC2DBE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AD8A-E7CE-0D47-88A7-8A9D38C272FB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03D71-A05E-D8B6-DD6A-89EB0BAD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FBC3B-15B1-E38D-F868-6D66AD6B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4BDD-0CD0-1DFF-7925-4C26E304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D97FA-6149-BB28-C574-12EFA747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E4C90A-309D-9B93-BCAF-4FF4F4DB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789A3C-EE3F-BE1B-408E-5D4F4620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BD332D-0FE3-A128-8B9B-10D784684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C5AFF3-9EA9-68FB-ACA8-B89E32FD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631-AFE2-AB44-A123-747948543DFF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95C609-1EA1-EB90-CBC0-61B47B72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4BA72-0D46-A17A-CAC6-34F2759C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AA77E-F4FE-6A74-1B44-ECBEF9AE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B34AEA-DA53-CB05-AA77-841BC932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2EF2-65C2-D748-8AA6-FE79E58776BB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D36C3-DA44-0DC2-C7FC-A2C2F28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49A08-BF8F-7773-7E7B-848AEC18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B0783B-6728-F953-CAB1-C37AE2A4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25B1-B391-3F4B-87E6-F7C07BCE1C2D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96E70-0CA0-8CB1-F76A-49458B8A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173D7-448A-508D-0A96-7269EEDB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D6282-5CD7-E5C9-C68E-0A55AD5E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7EDB2-131F-9444-25BE-55831574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EA6DF-EE65-7532-9CA7-EAE503010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B49EB-4151-CD2D-9F6D-411AC3F2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65BE-80A2-9B49-AA59-04E1A8034786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5E066-617A-D575-37BD-03B3F6B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55D3E-CE00-7735-68B8-F5C36EA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9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B55D-DE00-9F75-5960-20399EBA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24BCF9-C8C7-9768-F3F6-1E6CFFCC4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07782-A674-66C2-77B4-29B37A86E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990B0-DBE8-E707-206C-CC433B47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D60-F24C-7D49-863B-21B2E7494AFD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A54CA-9B76-6493-C18D-FE83D56E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50C1D-0C54-7A28-FF42-20868B4A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777FA8-2D1A-53B0-FF33-AAB388E2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A5498-FE0D-BA4A-13ED-C3FEB6AB9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49F44-A989-33EB-86B4-BCED94609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8220F-14B8-FA49-884F-D8D3F1F191AB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203BC-33E8-765F-0578-2FCBB9F98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5B54-3626-C368-57E2-2D50A40D6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5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jUSMov0trV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2A186-439F-A946-53FE-532F1D5DF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0B4091-33CE-2A86-AAFE-02B28EE33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9B0857F-428B-EF18-2164-DB3AE5C3F837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82FDC3-9C6E-9DCD-8958-57D9B177AB9C}"/>
              </a:ext>
            </a:extLst>
          </p:cNvPr>
          <p:cNvSpPr/>
          <p:nvPr/>
        </p:nvSpPr>
        <p:spPr>
          <a:xfrm>
            <a:off x="157652" y="1967492"/>
            <a:ext cx="11876690" cy="177949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bcrypt</a:t>
            </a:r>
            <a:endParaRPr lang="ko-KR" altLang="en-US" sz="4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C81C84-D14C-C690-1F55-16BBBC3E8387}"/>
              </a:ext>
            </a:extLst>
          </p:cNvPr>
          <p:cNvSpPr/>
          <p:nvPr/>
        </p:nvSpPr>
        <p:spPr>
          <a:xfrm>
            <a:off x="2214112" y="4018744"/>
            <a:ext cx="7763769" cy="72536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융합보안학과 윤세영</a:t>
            </a:r>
            <a:endParaRPr lang="en-US" altLang="ko-KR" sz="28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algn="ctr">
              <a:defRPr/>
            </a:pPr>
            <a:r>
              <a:rPr lang="ko-KR" altLang="en-US" sz="28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유투브 주소</a:t>
            </a:r>
            <a:r>
              <a:rPr lang="en-US" altLang="ko-KR" sz="28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: </a:t>
            </a:r>
            <a:r>
              <a:rPr lang="en-US" altLang="ko-KR" sz="28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  <a:hlinkClick r:id="rId4"/>
              </a:rPr>
              <a:t>https://youtu.be/jUSMov0trVs</a:t>
            </a:r>
            <a:r>
              <a:rPr lang="en-US" altLang="ko-KR" sz="28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7DE2095-70D9-25D0-CD1A-F78687CA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58FE1-5157-70F4-A7BE-2296AF9951B9}"/>
              </a:ext>
            </a:extLst>
          </p:cNvPr>
          <p:cNvSpPr txBox="1"/>
          <p:nvPr/>
        </p:nvSpPr>
        <p:spPr>
          <a:xfrm>
            <a:off x="-1" y="94629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20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Post-quantum Cryptography &amp; Quantum Computing [</a:t>
            </a:r>
            <a:r>
              <a:rPr kumimoji="1" lang="en-US" altLang="ko-KR" sz="20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CryptoCraft</a:t>
            </a:r>
            <a:r>
              <a:rPr kumimoji="1" lang="en-US" altLang="ko-KR" sz="20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Lab]</a:t>
            </a:r>
            <a:endParaRPr kumimoji="1" lang="ko-KR" altLang="en-US" sz="20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6183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FB1B1-2977-F8FE-CC6B-192F2353D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C65760-113D-02E2-353B-257C67993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571855E-3119-92F8-D7F7-AE58B63653BE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EAD28-874C-CBC7-FC82-2E570FEBFEF8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bcrypt</a:t>
            </a:r>
            <a:endParaRPr kumimoji="1" lang="ko-KR" altLang="en-US" sz="2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30EDF7-BAF2-8F4D-0025-6D89FF4098AE}"/>
              </a:ext>
            </a:extLst>
          </p:cNvPr>
          <p:cNvSpPr/>
          <p:nvPr/>
        </p:nvSpPr>
        <p:spPr>
          <a:xfrm>
            <a:off x="367862" y="842194"/>
            <a:ext cx="11456276" cy="530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비밀번호 해시 함수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: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비밀번호를 안전하게 저장하고 검증하기 위해 사용함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단방향 해시 함수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: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ko-KR" altLang="en-US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입력값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비밀번호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을 </a:t>
            </a:r>
            <a:r>
              <a:rPr kumimoji="1" lang="ko-KR" altLang="en-US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해시값으로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변환하지만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</a:t>
            </a:r>
            <a:r>
              <a:rPr kumimoji="1" lang="ko-KR" altLang="en-US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해시값에서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원래 값을 복원할 수 없음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Salt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사용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: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해시를 생성할 때 무작위로 생성된 값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(Salt)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을 추가해 동일한 비밀번호라도 다른 </a:t>
            </a:r>
            <a:r>
              <a:rPr kumimoji="1" lang="ko-KR" altLang="en-US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해시값이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생성됨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Cost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사용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: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연산 복잡도를 조절할 수 있어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해시 생성이 느려지도록 할 수 있음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보안 강화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</a:t>
            </a: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비밀번호 입력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-&gt; Salt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생성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-&gt;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비밀번호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Salt, Cost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를 사용하여 </a:t>
            </a:r>
            <a:r>
              <a:rPr kumimoji="1" lang="ko-KR" altLang="en-US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해시값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생성</a:t>
            </a: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생성된 </a:t>
            </a:r>
            <a:r>
              <a:rPr kumimoji="1" lang="ko-KR" altLang="en-US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해시값을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데이터베이스에 저장 </a:t>
            </a:r>
            <a:r>
              <a:rPr kumimoji="1" lang="en-US" altLang="ko-KR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-&gt; 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로그인 시 기존 </a:t>
            </a:r>
            <a:r>
              <a:rPr kumimoji="1" lang="ko-KR" altLang="en-US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해시값과</a:t>
            </a:r>
            <a:r>
              <a:rPr kumimoji="1" lang="ko-KR" altLang="en-US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비교하는 방식으로 사용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C0B19-E8B9-305F-681F-88B073D7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06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D5260-91C3-C35E-3B19-46B772373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47C098-DA2C-AD92-7EC7-A0FCD125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AE17CC1-2A18-302F-E895-765C13B0AF79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61547-3D2F-DB91-F67E-09FFB3F4327D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bcrypt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algorithm </a:t>
            </a:r>
            <a:endParaRPr kumimoji="1" lang="ko-KR" altLang="en-US" sz="2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BD53D-BE77-E5E5-04D9-2E4C8EB3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A9CFCB7-5413-E57D-83FE-783DA6263DD3}"/>
              </a:ext>
            </a:extLst>
          </p:cNvPr>
          <p:cNvGrpSpPr/>
          <p:nvPr/>
        </p:nvGrpSpPr>
        <p:grpSpPr>
          <a:xfrm>
            <a:off x="3283836" y="920992"/>
            <a:ext cx="5624328" cy="5279763"/>
            <a:chOff x="3283833" y="830681"/>
            <a:chExt cx="5624328" cy="5279763"/>
          </a:xfrm>
        </p:grpSpPr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9517A71D-D155-F574-5BF7-1F76B95BB302}"/>
                </a:ext>
              </a:extLst>
            </p:cNvPr>
            <p:cNvSpPr/>
            <p:nvPr/>
          </p:nvSpPr>
          <p:spPr>
            <a:xfrm>
              <a:off x="3732134" y="830681"/>
              <a:ext cx="4727725" cy="461665"/>
            </a:xfrm>
            <a:prstGeom prst="roundRect">
              <a:avLst>
                <a:gd name="adj" fmla="val 7971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Input (</a:t>
              </a:r>
              <a:r>
                <a:rPr kumimoji="1" lang="en-US" altLang="ko-KR" dirty="0">
                  <a:solidFill>
                    <a:schemeClr val="bg1">
                      <a:lumMod val="50000"/>
                    </a:schemeClr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state, cost, key, salt</a:t>
              </a:r>
              <a:r>
                <a:rPr kumimoji="1" lang="en-US" altLang="ko-KR" dirty="0">
                  <a:solidFill>
                    <a:schemeClr val="tx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)</a:t>
              </a:r>
              <a:endParaRPr kumimoji="1" lang="ko-KR" altLang="en-US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endParaRPr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785DDF95-ADCF-75AE-60A0-027B5BA92A61}"/>
                </a:ext>
              </a:extLst>
            </p:cNvPr>
            <p:cNvSpPr/>
            <p:nvPr/>
          </p:nvSpPr>
          <p:spPr>
            <a:xfrm>
              <a:off x="4180440" y="1906717"/>
              <a:ext cx="3831117" cy="1240474"/>
            </a:xfrm>
            <a:prstGeom prst="roundRect">
              <a:avLst>
                <a:gd name="adj" fmla="val 436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>
                  <a:solidFill>
                    <a:schemeClr val="tx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EksBlowfishSetup</a:t>
              </a:r>
              <a:endParaRPr kumimoji="1" lang="ko-KR" altLang="en-US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F3AA7583-4556-DF6D-320F-785D6269E4E3}"/>
                </a:ext>
              </a:extLst>
            </p:cNvPr>
            <p:cNvSpPr/>
            <p:nvPr/>
          </p:nvSpPr>
          <p:spPr>
            <a:xfrm>
              <a:off x="3283833" y="5648779"/>
              <a:ext cx="5624328" cy="461665"/>
            </a:xfrm>
            <a:prstGeom prst="roundRect">
              <a:avLst>
                <a:gd name="adj" fmla="val 12744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Output ($</a:t>
              </a:r>
              <a:r>
                <a:rPr kumimoji="1" lang="en-US" altLang="ko-KR" dirty="0">
                  <a:solidFill>
                    <a:srgbClr val="C00000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2b</a:t>
              </a:r>
              <a:r>
                <a:rPr kumimoji="1" lang="en-US" altLang="ko-KR" dirty="0">
                  <a:solidFill>
                    <a:schemeClr val="tx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$</a:t>
              </a:r>
              <a:r>
                <a:rPr kumimoji="1" lang="en-US" altLang="ko-KR" dirty="0">
                  <a:solidFill>
                    <a:srgbClr val="00B050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[cost]</a:t>
              </a:r>
              <a:r>
                <a:rPr kumimoji="1" lang="en-US" altLang="ko-KR" dirty="0">
                  <a:solidFill>
                    <a:schemeClr val="tx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$</a:t>
              </a:r>
              <a:r>
                <a:rPr kumimoji="1" lang="en-US" altLang="ko-KR" dirty="0">
                  <a:solidFill>
                    <a:srgbClr val="0070C0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[salt]</a:t>
              </a:r>
              <a:r>
                <a:rPr kumimoji="1" lang="en-US" altLang="ko-KR" dirty="0">
                  <a:solidFill>
                    <a:srgbClr val="7030A0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[Hash]</a:t>
              </a:r>
              <a:r>
                <a:rPr kumimoji="1" lang="en-US" altLang="ko-KR" dirty="0">
                  <a:solidFill>
                    <a:schemeClr val="tx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)</a:t>
              </a:r>
              <a:endParaRPr kumimoji="1" lang="ko-KR" altLang="en-US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endParaRP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78A0412D-6A38-88F2-B58F-BFD97877FBC0}"/>
                </a:ext>
              </a:extLst>
            </p:cNvPr>
            <p:cNvSpPr/>
            <p:nvPr/>
          </p:nvSpPr>
          <p:spPr>
            <a:xfrm>
              <a:off x="3880916" y="3757957"/>
              <a:ext cx="4430163" cy="1240474"/>
            </a:xfrm>
            <a:prstGeom prst="roundRect">
              <a:avLst>
                <a:gd name="adj" fmla="val 436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>
                  <a:solidFill>
                    <a:schemeClr val="tx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EncryptECB</a:t>
              </a:r>
              <a:endParaRPr kumimoji="1" lang="en-US" altLang="ko-KR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(</a:t>
              </a:r>
              <a:r>
                <a:rPr kumimoji="1" lang="en-US" altLang="ko-KR" dirty="0">
                  <a:solidFill>
                    <a:schemeClr val="bg1">
                      <a:lumMod val="50000"/>
                    </a:schemeClr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“</a:t>
              </a:r>
              <a:r>
                <a:rPr kumimoji="1" lang="en-US" altLang="ko-KR" dirty="0" err="1">
                  <a:solidFill>
                    <a:schemeClr val="bg1">
                      <a:lumMod val="50000"/>
                    </a:schemeClr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OrpheanBeholderScryDoubt</a:t>
              </a:r>
              <a:r>
                <a:rPr kumimoji="1" lang="en-US" altLang="ko-KR" dirty="0">
                  <a:solidFill>
                    <a:schemeClr val="bg1">
                      <a:lumMod val="50000"/>
                    </a:schemeClr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”</a:t>
              </a:r>
              <a:r>
                <a:rPr kumimoji="1" lang="en-US" altLang="ko-KR" dirty="0">
                  <a:solidFill>
                    <a:schemeClr val="tx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)</a:t>
              </a:r>
              <a:endParaRPr kumimoji="1" lang="ko-KR" altLang="en-US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endParaRPr>
            </a:p>
          </p:txBody>
        </p:sp>
        <p:sp>
          <p:nvSpPr>
            <p:cNvPr id="10" name="아래쪽 화살표[D] 9">
              <a:extLst>
                <a:ext uri="{FF2B5EF4-FFF2-40B4-BE49-F238E27FC236}">
                  <a16:creationId xmlns:a16="http://schemas.microsoft.com/office/drawing/2014/main" id="{F758046F-C344-1D5A-3D1F-4CBC6F049554}"/>
                </a:ext>
              </a:extLst>
            </p:cNvPr>
            <p:cNvSpPr/>
            <p:nvPr/>
          </p:nvSpPr>
          <p:spPr>
            <a:xfrm>
              <a:off x="6055080" y="1391254"/>
              <a:ext cx="81840" cy="450018"/>
            </a:xfrm>
            <a:prstGeom prst="down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아래쪽 화살표[D] 10">
              <a:extLst>
                <a:ext uri="{FF2B5EF4-FFF2-40B4-BE49-F238E27FC236}">
                  <a16:creationId xmlns:a16="http://schemas.microsoft.com/office/drawing/2014/main" id="{EE89484F-2402-3575-8C9E-7B11B90FBAC6}"/>
                </a:ext>
              </a:extLst>
            </p:cNvPr>
            <p:cNvSpPr/>
            <p:nvPr/>
          </p:nvSpPr>
          <p:spPr>
            <a:xfrm>
              <a:off x="6055080" y="3236121"/>
              <a:ext cx="81840" cy="450018"/>
            </a:xfrm>
            <a:prstGeom prst="down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아래쪽 화살표[D] 11">
              <a:extLst>
                <a:ext uri="{FF2B5EF4-FFF2-40B4-BE49-F238E27FC236}">
                  <a16:creationId xmlns:a16="http://schemas.microsoft.com/office/drawing/2014/main" id="{1760B009-1491-1932-11D4-7E34FA83BFD3}"/>
                </a:ext>
              </a:extLst>
            </p:cNvPr>
            <p:cNvSpPr/>
            <p:nvPr/>
          </p:nvSpPr>
          <p:spPr>
            <a:xfrm>
              <a:off x="6055080" y="5098329"/>
              <a:ext cx="81840" cy="450018"/>
            </a:xfrm>
            <a:prstGeom prst="down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2553C6C1-3BF5-5410-557A-8CEBE0AEFFCA}"/>
              </a:ext>
            </a:extLst>
          </p:cNvPr>
          <p:cNvCxnSpPr/>
          <p:nvPr/>
        </p:nvCxnSpPr>
        <p:spPr>
          <a:xfrm>
            <a:off x="6619103" y="1313280"/>
            <a:ext cx="49427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D6B6B552-41F2-EF68-32BE-6C2F82BB5680}"/>
              </a:ext>
            </a:extLst>
          </p:cNvPr>
          <p:cNvCxnSpPr/>
          <p:nvPr/>
        </p:nvCxnSpPr>
        <p:spPr>
          <a:xfrm>
            <a:off x="6866238" y="1309816"/>
            <a:ext cx="0" cy="2949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7FEAB751-73E7-A095-D14D-DEFA2204B0F8}"/>
              </a:ext>
            </a:extLst>
          </p:cNvPr>
          <p:cNvCxnSpPr/>
          <p:nvPr/>
        </p:nvCxnSpPr>
        <p:spPr>
          <a:xfrm>
            <a:off x="6856713" y="1592042"/>
            <a:ext cx="24713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479F98D-8FFC-8F05-0A13-20429BB990D6}"/>
              </a:ext>
            </a:extLst>
          </p:cNvPr>
          <p:cNvSpPr txBox="1"/>
          <p:nvPr/>
        </p:nvSpPr>
        <p:spPr>
          <a:xfrm>
            <a:off x="7047876" y="1430534"/>
            <a:ext cx="156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(password)</a:t>
            </a:r>
            <a:endParaRPr kumimoji="1" lang="ko-KR" altLang="en-US" dirty="0">
              <a:solidFill>
                <a:srgbClr val="C0000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27CD3688-ABCC-FD0F-F20B-1F6C1890A941}"/>
              </a:ext>
            </a:extLst>
          </p:cNvPr>
          <p:cNvCxnSpPr>
            <a:cxnSpLocks/>
          </p:cNvCxnSpPr>
          <p:nvPr/>
        </p:nvCxnSpPr>
        <p:spPr>
          <a:xfrm>
            <a:off x="5236273" y="1318016"/>
            <a:ext cx="62326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5C703A3A-7F6C-C5C7-5C27-5F7C31CFB660}"/>
              </a:ext>
            </a:extLst>
          </p:cNvPr>
          <p:cNvCxnSpPr/>
          <p:nvPr/>
        </p:nvCxnSpPr>
        <p:spPr>
          <a:xfrm>
            <a:off x="5563903" y="1314342"/>
            <a:ext cx="0" cy="29492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D231D83B-DC02-77FB-10BA-6E5880D445CB}"/>
              </a:ext>
            </a:extLst>
          </p:cNvPr>
          <p:cNvCxnSpPr/>
          <p:nvPr/>
        </p:nvCxnSpPr>
        <p:spPr>
          <a:xfrm>
            <a:off x="5316768" y="1595217"/>
            <a:ext cx="24713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A6A634D-2329-2372-DC9C-7328FBE3D737}"/>
              </a:ext>
            </a:extLst>
          </p:cNvPr>
          <p:cNvSpPr txBox="1"/>
          <p:nvPr/>
        </p:nvSpPr>
        <p:spPr>
          <a:xfrm>
            <a:off x="3175005" y="1427684"/>
            <a:ext cx="214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(P-array, S-box)</a:t>
            </a:r>
            <a:endParaRPr kumimoji="1" lang="ko-KR" altLang="en-US" dirty="0">
              <a:solidFill>
                <a:srgbClr val="C0000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529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DD248-2A18-7442-5B89-A26156C05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4DC7AC8-ECBD-2874-DFA3-92568B61D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9327418-9B02-B012-F80E-3710A0AD2911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D5CCE1-0679-0648-000B-850EB0EEF401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EksBlowfishSetup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endParaRPr kumimoji="1" lang="ko-KR" altLang="en-US" sz="2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5A388-A0FF-8AC0-1B95-E8AE66AF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DC77535-F025-7452-F06D-1AD323ED3A0D}"/>
              </a:ext>
            </a:extLst>
          </p:cNvPr>
          <p:cNvSpPr/>
          <p:nvPr/>
        </p:nvSpPr>
        <p:spPr>
          <a:xfrm>
            <a:off x="3880921" y="1595115"/>
            <a:ext cx="4430157" cy="723594"/>
          </a:xfrm>
          <a:prstGeom prst="roundRect">
            <a:avLst>
              <a:gd name="adj" fmla="val 436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ExpenKey</a:t>
            </a:r>
            <a:r>
              <a:rPr kumimoji="1" lang="en-US" altLang="ko-KR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(state, salt, key)</a:t>
            </a:r>
            <a:endParaRPr kumimoji="1" lang="ko-KR" altLang="en-US" dirty="0">
              <a:solidFill>
                <a:schemeClr val="tx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4976FE8-879D-BF29-B2C7-AB5DF214B91A}"/>
              </a:ext>
            </a:extLst>
          </p:cNvPr>
          <p:cNvGrpSpPr/>
          <p:nvPr/>
        </p:nvGrpSpPr>
        <p:grpSpPr>
          <a:xfrm>
            <a:off x="3629378" y="3169314"/>
            <a:ext cx="4933244" cy="2093571"/>
            <a:chOff x="3629376" y="1902695"/>
            <a:chExt cx="4933244" cy="2093571"/>
          </a:xfrm>
        </p:grpSpPr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7806938B-85B5-BBEE-A72B-989B74AE4C49}"/>
                </a:ext>
              </a:extLst>
            </p:cNvPr>
            <p:cNvSpPr/>
            <p:nvPr/>
          </p:nvSpPr>
          <p:spPr>
            <a:xfrm>
              <a:off x="3629376" y="1902695"/>
              <a:ext cx="4933244" cy="2093571"/>
            </a:xfrm>
            <a:prstGeom prst="roundRect">
              <a:avLst>
                <a:gd name="adj" fmla="val 436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00206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CADCE698-1173-0CC4-714A-BBE2486AA9C7}"/>
                </a:ext>
              </a:extLst>
            </p:cNvPr>
            <p:cNvSpPr/>
            <p:nvPr/>
          </p:nvSpPr>
          <p:spPr>
            <a:xfrm>
              <a:off x="3880920" y="2126851"/>
              <a:ext cx="4430157" cy="723594"/>
            </a:xfrm>
            <a:prstGeom prst="roundRect">
              <a:avLst>
                <a:gd name="adj" fmla="val 436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>
                  <a:solidFill>
                    <a:schemeClr val="tx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ExpenKey</a:t>
              </a:r>
              <a:r>
                <a:rPr kumimoji="1" lang="en-US" altLang="ko-KR" dirty="0">
                  <a:solidFill>
                    <a:schemeClr val="tx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 (state, 0, key)</a:t>
              </a:r>
              <a:endParaRPr kumimoji="1" lang="ko-KR" altLang="en-US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1552B731-6D8A-9915-B9EE-4A4F4BD93FF3}"/>
                </a:ext>
              </a:extLst>
            </p:cNvPr>
            <p:cNvSpPr/>
            <p:nvPr/>
          </p:nvSpPr>
          <p:spPr>
            <a:xfrm>
              <a:off x="3880920" y="3066004"/>
              <a:ext cx="4430157" cy="723594"/>
            </a:xfrm>
            <a:prstGeom prst="roundRect">
              <a:avLst>
                <a:gd name="adj" fmla="val 4360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>
                  <a:solidFill>
                    <a:schemeClr val="tx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ExpenKey</a:t>
              </a:r>
              <a:r>
                <a:rPr kumimoji="1" lang="en-US" altLang="ko-KR" dirty="0">
                  <a:solidFill>
                    <a:schemeClr val="tx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rPr>
                <a:t> (state, 0, salt)</a:t>
              </a:r>
              <a:endParaRPr kumimoji="1" lang="ko-KR" altLang="en-US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endParaRPr>
            </a:p>
          </p:txBody>
        </p:sp>
      </p:grpSp>
      <p:sp>
        <p:nvSpPr>
          <p:cNvPr id="22" name="아래쪽 화살표[D] 21">
            <a:extLst>
              <a:ext uri="{FF2B5EF4-FFF2-40B4-BE49-F238E27FC236}">
                <a16:creationId xmlns:a16="http://schemas.microsoft.com/office/drawing/2014/main" id="{CFEB6F53-0552-2771-7F8D-424419F2E7D9}"/>
              </a:ext>
            </a:extLst>
          </p:cNvPr>
          <p:cNvSpPr/>
          <p:nvPr/>
        </p:nvSpPr>
        <p:spPr>
          <a:xfrm>
            <a:off x="6055079" y="2519002"/>
            <a:ext cx="81840" cy="45001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왼쪽 대괄호[L] 22">
            <a:extLst>
              <a:ext uri="{FF2B5EF4-FFF2-40B4-BE49-F238E27FC236}">
                <a16:creationId xmlns:a16="http://schemas.microsoft.com/office/drawing/2014/main" id="{EB838EC4-4DEF-FB78-03F5-F7576AC6CD9B}"/>
              </a:ext>
            </a:extLst>
          </p:cNvPr>
          <p:cNvSpPr/>
          <p:nvPr/>
        </p:nvSpPr>
        <p:spPr>
          <a:xfrm>
            <a:off x="2961739" y="3169314"/>
            <a:ext cx="361245" cy="2093571"/>
          </a:xfrm>
          <a:prstGeom prst="leftBracket">
            <a:avLst/>
          </a:prstGeom>
          <a:noFill/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B4D0B03D-6114-01FB-B7B2-C0132D109F71}"/>
              </a:ext>
            </a:extLst>
          </p:cNvPr>
          <p:cNvCxnSpPr>
            <a:endCxn id="23" idx="1"/>
          </p:cNvCxnSpPr>
          <p:nvPr/>
        </p:nvCxnSpPr>
        <p:spPr>
          <a:xfrm flipV="1">
            <a:off x="2573867" y="4216100"/>
            <a:ext cx="387872" cy="594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B3FF45A6-25FE-6E0C-9C5B-ED29CF539918}"/>
              </a:ext>
            </a:extLst>
          </p:cNvPr>
          <p:cNvSpPr/>
          <p:nvPr/>
        </p:nvSpPr>
        <p:spPr>
          <a:xfrm>
            <a:off x="748256" y="3909050"/>
            <a:ext cx="1836900" cy="614098"/>
          </a:xfrm>
          <a:prstGeom prst="roundRect">
            <a:avLst>
              <a:gd name="adj" fmla="val 436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2^cost </a:t>
            </a:r>
            <a:r>
              <a:rPr kumimoji="1" lang="ko-KR" altLang="en-US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366439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C3AA6-A477-D36A-54B7-B8A05B01C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25C97E-B012-DAE9-A1C8-07504CB15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ECAAD02-56D2-AC21-2323-72BD9032297F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F9B87-625B-708B-908D-28AF18073D56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ExpenKey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endParaRPr kumimoji="1" lang="ko-KR" altLang="en-US" sz="2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E7919-1764-54F1-6DFF-632C8D35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B052993-6D9F-89E0-5350-3459B1C725AE}"/>
              </a:ext>
            </a:extLst>
          </p:cNvPr>
          <p:cNvSpPr/>
          <p:nvPr/>
        </p:nvSpPr>
        <p:spPr>
          <a:xfrm>
            <a:off x="296257" y="798063"/>
            <a:ext cx="2459570" cy="461665"/>
          </a:xfrm>
          <a:prstGeom prst="roundRect">
            <a:avLst>
              <a:gd name="adj" fmla="val 436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1. key XOR P-array</a:t>
            </a:r>
            <a:endParaRPr kumimoji="1" lang="ko-KR" altLang="en-US" sz="1600" dirty="0">
              <a:solidFill>
                <a:schemeClr val="tx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C0EC3A8-C39C-AB23-88E8-F41D514F07AE}"/>
              </a:ext>
            </a:extLst>
          </p:cNvPr>
          <p:cNvSpPr/>
          <p:nvPr/>
        </p:nvSpPr>
        <p:spPr>
          <a:xfrm>
            <a:off x="296257" y="3632328"/>
            <a:ext cx="3937146" cy="461666"/>
          </a:xfrm>
          <a:prstGeom prst="roundRect">
            <a:avLst>
              <a:gd name="adj" fmla="val 436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2. Blowfish (salt, P-array, S-box)</a:t>
            </a:r>
            <a:endParaRPr kumimoji="1" lang="ko-KR" altLang="en-US" sz="1600" dirty="0">
              <a:solidFill>
                <a:schemeClr val="tx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7A33D8-3A7B-EA28-C265-902D5C5F3639}"/>
              </a:ext>
            </a:extLst>
          </p:cNvPr>
          <p:cNvGrpSpPr/>
          <p:nvPr/>
        </p:nvGrpSpPr>
        <p:grpSpPr>
          <a:xfrm>
            <a:off x="1054363" y="1594493"/>
            <a:ext cx="10371318" cy="1703070"/>
            <a:chOff x="296257" y="1522602"/>
            <a:chExt cx="10371318" cy="170307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A9B66C7F-E8AF-9366-B419-688312F565D8}"/>
                </a:ext>
              </a:extLst>
            </p:cNvPr>
            <p:cNvGrpSpPr/>
            <p:nvPr/>
          </p:nvGrpSpPr>
          <p:grpSpPr>
            <a:xfrm>
              <a:off x="5110167" y="2143304"/>
              <a:ext cx="5557408" cy="461665"/>
              <a:chOff x="5097713" y="1522602"/>
              <a:chExt cx="5557408" cy="46166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E7DF96A-C4A7-9187-BAF1-77A1DA191584}"/>
                  </a:ext>
                </a:extLst>
              </p:cNvPr>
              <p:cNvSpPr/>
              <p:nvPr/>
            </p:nvSpPr>
            <p:spPr>
              <a:xfrm>
                <a:off x="5097713" y="1522602"/>
                <a:ext cx="5557408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 err="1">
                    <a:solidFill>
                      <a:schemeClr val="tx1"/>
                    </a:solidFill>
                    <a:latin typeface="Gmarket Sans TTF Medium" panose="02000000000000000000" pitchFamily="2" charset="-128"/>
                    <a:ea typeface="Gmarket Sans TTF Medium" panose="02000000000000000000" pitchFamily="2" charset="-128"/>
                  </a:rPr>
                  <a:t>abcd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Gmarket Sans TTF Medium" panose="02000000000000000000" pitchFamily="2" charset="-128"/>
                    <a:ea typeface="Gmarket Sans TTF Medium" panose="02000000000000000000" pitchFamily="2" charset="-128"/>
                  </a:rPr>
                  <a:t> / </a:t>
                </a:r>
                <a:r>
                  <a:rPr kumimoji="1" lang="en-US" altLang="ko-KR" dirty="0" err="1">
                    <a:solidFill>
                      <a:schemeClr val="tx1"/>
                    </a:solidFill>
                    <a:latin typeface="Gmarket Sans TTF Medium" panose="02000000000000000000" pitchFamily="2" charset="-128"/>
                    <a:ea typeface="Gmarket Sans TTF Medium" panose="02000000000000000000" pitchFamily="2" charset="-128"/>
                  </a:rPr>
                  <a:t>efab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Gmarket Sans TTF Medium" panose="02000000000000000000" pitchFamily="2" charset="-128"/>
                    <a:ea typeface="Gmarket Sans TTF Medium" panose="02000000000000000000" pitchFamily="2" charset="-128"/>
                  </a:rPr>
                  <a:t> / </a:t>
                </a:r>
                <a:r>
                  <a:rPr kumimoji="1" lang="en-US" altLang="ko-KR" dirty="0" err="1">
                    <a:solidFill>
                      <a:schemeClr val="tx1"/>
                    </a:solidFill>
                    <a:latin typeface="Gmarket Sans TTF Medium" panose="02000000000000000000" pitchFamily="2" charset="-128"/>
                    <a:ea typeface="Gmarket Sans TTF Medium" panose="02000000000000000000" pitchFamily="2" charset="-128"/>
                  </a:rPr>
                  <a:t>cdef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Gmarket Sans TTF Medium" panose="02000000000000000000" pitchFamily="2" charset="-128"/>
                    <a:ea typeface="Gmarket Sans TTF Medium" panose="02000000000000000000" pitchFamily="2" charset="-128"/>
                  </a:rPr>
                  <a:t> / </a:t>
                </a:r>
                <a:r>
                  <a:rPr kumimoji="1" lang="en-US" altLang="ko-KR" dirty="0" err="1">
                    <a:solidFill>
                      <a:schemeClr val="tx1"/>
                    </a:solidFill>
                    <a:latin typeface="Gmarket Sans TTF Medium" panose="02000000000000000000" pitchFamily="2" charset="-128"/>
                    <a:ea typeface="Gmarket Sans TTF Medium" panose="02000000000000000000" pitchFamily="2" charset="-128"/>
                  </a:rPr>
                  <a:t>abcd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Gmarket Sans TTF Medium" panose="02000000000000000000" pitchFamily="2" charset="-128"/>
                    <a:ea typeface="Gmarket Sans TTF Medium" panose="02000000000000000000" pitchFamily="2" charset="-128"/>
                  </a:rPr>
                  <a:t> / </a:t>
                </a:r>
                <a:r>
                  <a:rPr kumimoji="1" lang="en-US" altLang="ko-KR" dirty="0" err="1">
                    <a:solidFill>
                      <a:schemeClr val="tx1"/>
                    </a:solidFill>
                    <a:latin typeface="Gmarket Sans TTF Medium" panose="02000000000000000000" pitchFamily="2" charset="-128"/>
                    <a:ea typeface="Gmarket Sans TTF Medium" panose="02000000000000000000" pitchFamily="2" charset="-128"/>
                  </a:rPr>
                  <a:t>efab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Gmarket Sans TTF Medium" panose="02000000000000000000" pitchFamily="2" charset="-128"/>
                    <a:ea typeface="Gmarket Sans TTF Medium" panose="02000000000000000000" pitchFamily="2" charset="-128"/>
                  </a:rPr>
                  <a:t> / </a:t>
                </a:r>
                <a:r>
                  <a:rPr kumimoji="1" lang="en-US" altLang="ko-KR" dirty="0" err="1">
                    <a:solidFill>
                      <a:schemeClr val="tx1"/>
                    </a:solidFill>
                    <a:latin typeface="Gmarket Sans TTF Medium" panose="02000000000000000000" pitchFamily="2" charset="-128"/>
                    <a:ea typeface="Gmarket Sans TTF Medium" panose="02000000000000000000" pitchFamily="2" charset="-128"/>
                  </a:rPr>
                  <a:t>cdef</a:t>
                </a:r>
                <a:r>
                  <a:rPr kumimoji="1" lang="en-US" altLang="ko-KR" dirty="0">
                    <a:solidFill>
                      <a:schemeClr val="tx1"/>
                    </a:solidFill>
                    <a:latin typeface="Gmarket Sans TTF Medium" panose="02000000000000000000" pitchFamily="2" charset="-128"/>
                    <a:ea typeface="Gmarket Sans TTF Medium" panose="02000000000000000000" pitchFamily="2" charset="-128"/>
                  </a:rPr>
                  <a:t> …</a:t>
                </a:r>
                <a:endParaRPr kumimoji="1" lang="ko-KR" altLang="en-US" dirty="0">
                  <a:solidFill>
                    <a:schemeClr val="tx1"/>
                  </a:solidFill>
                  <a:latin typeface="Gmarket Sans TTF Medium" panose="02000000000000000000" pitchFamily="2" charset="-128"/>
                  <a:ea typeface="Gmarket Sans TTF Medium" panose="02000000000000000000" pitchFamily="2" charset="-128"/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BAE290F-B533-A65D-7F0C-837549F1E1D4}"/>
                  </a:ext>
                </a:extLst>
              </p:cNvPr>
              <p:cNvSpPr/>
              <p:nvPr/>
            </p:nvSpPr>
            <p:spPr>
              <a:xfrm>
                <a:off x="5334738" y="1584576"/>
                <a:ext cx="652846" cy="346838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F3B98B4-56EB-6BE0-2A8D-5DF491F7C3DF}"/>
                  </a:ext>
                </a:extLst>
              </p:cNvPr>
              <p:cNvSpPr/>
              <p:nvPr/>
            </p:nvSpPr>
            <p:spPr>
              <a:xfrm>
                <a:off x="6194128" y="1594736"/>
                <a:ext cx="652846" cy="34683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B78C776-DAE9-55F6-B858-E5A14EFE5BEE}"/>
                </a:ext>
              </a:extLst>
            </p:cNvPr>
            <p:cNvGrpSpPr/>
            <p:nvPr/>
          </p:nvGrpSpPr>
          <p:grpSpPr>
            <a:xfrm>
              <a:off x="296257" y="1522602"/>
              <a:ext cx="4467794" cy="1703070"/>
              <a:chOff x="296257" y="1522602"/>
              <a:chExt cx="4467794" cy="1703070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5B4C5D56-BC6F-DC33-1463-6ABA713DC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257" y="1522602"/>
                <a:ext cx="4467794" cy="1703070"/>
              </a:xfrm>
              <a:prstGeom prst="rect">
                <a:avLst/>
              </a:prstGeom>
              <a:noFill/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FDB8F68-D6CC-73BC-063B-D636046941C2}"/>
                  </a:ext>
                </a:extLst>
              </p:cNvPr>
              <p:cNvSpPr/>
              <p:nvPr/>
            </p:nvSpPr>
            <p:spPr>
              <a:xfrm>
                <a:off x="629920" y="1767840"/>
                <a:ext cx="896122" cy="254000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14F6C21-FA4A-F1B9-9B79-585C3CE14211}"/>
                  </a:ext>
                </a:extLst>
              </p:cNvPr>
              <p:cNvSpPr/>
              <p:nvPr/>
            </p:nvSpPr>
            <p:spPr>
              <a:xfrm>
                <a:off x="1664937" y="1767141"/>
                <a:ext cx="896121" cy="264859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7A9F9A07-F0C1-664E-FD9B-760EFCF52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63" y="4366539"/>
            <a:ext cx="4467794" cy="1703070"/>
          </a:xfrm>
          <a:prstGeom prst="rect">
            <a:avLst/>
          </a:prstGeom>
          <a:noFill/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641D18-68C8-47A5-C52E-C574D07AC5F0}"/>
              </a:ext>
            </a:extLst>
          </p:cNvPr>
          <p:cNvSpPr/>
          <p:nvPr/>
        </p:nvSpPr>
        <p:spPr>
          <a:xfrm>
            <a:off x="1388026" y="4643891"/>
            <a:ext cx="1929708" cy="254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AE4B5B-E225-82AF-2C65-E390DFF4C3F3}"/>
              </a:ext>
            </a:extLst>
          </p:cNvPr>
          <p:cNvSpPr/>
          <p:nvPr/>
        </p:nvSpPr>
        <p:spPr>
          <a:xfrm>
            <a:off x="3455092" y="4643192"/>
            <a:ext cx="1929708" cy="26485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2EF4B99-412A-0B1F-E544-4EB0F4DFE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720" y="4366538"/>
            <a:ext cx="4865914" cy="170307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D232AA60-5AC5-FE81-89B1-CC8DBBC966E6}"/>
              </a:ext>
            </a:extLst>
          </p:cNvPr>
          <p:cNvSpPr/>
          <p:nvPr/>
        </p:nvSpPr>
        <p:spPr>
          <a:xfrm>
            <a:off x="6924048" y="4847790"/>
            <a:ext cx="1929708" cy="254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4C88C1F-F5B6-D557-8E40-000E4C7812D9}"/>
              </a:ext>
            </a:extLst>
          </p:cNvPr>
          <p:cNvSpPr/>
          <p:nvPr/>
        </p:nvSpPr>
        <p:spPr>
          <a:xfrm>
            <a:off x="8991114" y="4847091"/>
            <a:ext cx="1929708" cy="26485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54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8925D-1E3F-066E-1BF5-5F709262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C233C5B-CFA0-F9F9-FB72-D7392DD167F3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C6A26-F41E-3D7A-3CE8-17DCF1E61A27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Blowfish (salt, P-array, S-box)</a:t>
            </a:r>
            <a:endParaRPr kumimoji="1" lang="ko-KR" altLang="en-US" sz="2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1A137-16E2-FBB7-90DF-2994573D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12DF9E-7394-0057-6493-FF36DEE0D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06" y="606499"/>
            <a:ext cx="4831243" cy="61876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F62175-1850-59C3-FF9C-B1DA1CE130DD}"/>
              </a:ext>
            </a:extLst>
          </p:cNvPr>
          <p:cNvSpPr/>
          <p:nvPr/>
        </p:nvSpPr>
        <p:spPr>
          <a:xfrm>
            <a:off x="3035890" y="606499"/>
            <a:ext cx="1871980" cy="30471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64 bit salt (</a:t>
            </a:r>
            <a:r>
              <a:rPr kumimoji="1" lang="ko-KR" altLang="en-US" sz="1400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상위</a:t>
            </a:r>
            <a:r>
              <a:rPr kumimoji="1" lang="en-US" altLang="ko-KR" sz="1400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</a:t>
            </a:r>
            <a:endParaRPr kumimoji="1" lang="ko-KR" altLang="en-US" sz="1400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4DC139-1D76-7115-AE05-994B980DE25A}"/>
              </a:ext>
            </a:extLst>
          </p:cNvPr>
          <p:cNvSpPr/>
          <p:nvPr/>
        </p:nvSpPr>
        <p:spPr>
          <a:xfrm>
            <a:off x="3142669" y="6506567"/>
            <a:ext cx="1661160" cy="30471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64 bit </a:t>
            </a:r>
            <a:r>
              <a:rPr kumimoji="1" lang="ko-KR" altLang="en-US" sz="1400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암호문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690732-405F-1DC3-027F-0DBB8393C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049" y="589369"/>
            <a:ext cx="4831243" cy="61876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51155CE-71CD-C282-49E3-B8B21F9928DF}"/>
              </a:ext>
            </a:extLst>
          </p:cNvPr>
          <p:cNvSpPr/>
          <p:nvPr/>
        </p:nvSpPr>
        <p:spPr>
          <a:xfrm>
            <a:off x="8819732" y="589369"/>
            <a:ext cx="1661160" cy="30471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64 bit salt (</a:t>
            </a:r>
            <a:r>
              <a:rPr kumimoji="1" lang="ko-KR" altLang="en-US" sz="1400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하위</a:t>
            </a:r>
            <a:r>
              <a:rPr kumimoji="1" lang="en-US" altLang="ko-KR" sz="1400" dirty="0"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</a:t>
            </a:r>
            <a:endParaRPr kumimoji="1" lang="ko-KR" altLang="en-US" sz="1400" dirty="0"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F0D0B4-2123-254C-1BD1-17CAAA1B48DC}"/>
              </a:ext>
            </a:extLst>
          </p:cNvPr>
          <p:cNvSpPr/>
          <p:nvPr/>
        </p:nvSpPr>
        <p:spPr>
          <a:xfrm>
            <a:off x="7973912" y="6489437"/>
            <a:ext cx="1661160" cy="3047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64 bit </a:t>
            </a:r>
            <a:r>
              <a:rPr kumimoji="1" lang="ko-KR" altLang="en-US" sz="1400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암호문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0C8C55-F263-C10F-9A1A-F44CBAD1E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6D0343-C722-3531-7DE8-0A0FA486237F}"/>
              </a:ext>
            </a:extLst>
          </p:cNvPr>
          <p:cNvSpPr/>
          <p:nvPr/>
        </p:nvSpPr>
        <p:spPr>
          <a:xfrm>
            <a:off x="6947752" y="589368"/>
            <a:ext cx="1871980" cy="30471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64 bit </a:t>
            </a:r>
            <a:r>
              <a:rPr kumimoji="1" lang="ko-KR" altLang="en-US" sz="1400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암호문 </a:t>
            </a:r>
            <a:r>
              <a:rPr kumimoji="1" lang="en-US" altLang="ko-KR" sz="1400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XOR</a:t>
            </a:r>
            <a:endParaRPr kumimoji="1" lang="ko-KR" altLang="en-US" sz="1400" dirty="0">
              <a:solidFill>
                <a:schemeClr val="tx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2368F9-5B3C-5FD5-0645-E807C29F5D48}"/>
              </a:ext>
            </a:extLst>
          </p:cNvPr>
          <p:cNvSpPr/>
          <p:nvPr/>
        </p:nvSpPr>
        <p:spPr>
          <a:xfrm>
            <a:off x="578459" y="606499"/>
            <a:ext cx="1871979" cy="3047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64 bit </a:t>
            </a:r>
            <a:r>
              <a:rPr kumimoji="1" lang="ko-KR" altLang="en-US" sz="1400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암호문</a:t>
            </a:r>
            <a:r>
              <a:rPr kumimoji="1" lang="en-US" altLang="ko-KR" sz="1400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XOR</a:t>
            </a:r>
            <a:endParaRPr kumimoji="1" lang="ko-KR" altLang="en-US" sz="1400" dirty="0">
              <a:solidFill>
                <a:schemeClr val="tx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892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4B926-BFEF-1458-DAE9-55F0AC9B8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C0AFB4A-57A6-EAD5-36FB-A8C962A4DE12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09738-0C85-2E09-12B4-9AB8F1945E54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Blowfish (</a:t>
            </a:r>
            <a:r>
              <a:rPr kumimoji="1" lang="en-US" altLang="ko-KR" sz="2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EncryptECB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</a:t>
            </a:r>
            <a:endParaRPr kumimoji="1" lang="ko-KR" altLang="en-US" sz="2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430FA-52A9-75AA-AAB9-284F0CB2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AD11AE-7CFF-9F7B-23AB-C81859C8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40" y="670351"/>
            <a:ext cx="4831243" cy="618764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F0B71AA-33FA-AF67-5A07-2A5C71F40186}"/>
              </a:ext>
            </a:extLst>
          </p:cNvPr>
          <p:cNvSpPr/>
          <p:nvPr/>
        </p:nvSpPr>
        <p:spPr>
          <a:xfrm>
            <a:off x="1518565" y="652799"/>
            <a:ext cx="3833416" cy="391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err="1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OrpheanB</a:t>
            </a:r>
            <a:r>
              <a:rPr kumimoji="1" lang="en-US" altLang="ko-KR" sz="1600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/ </a:t>
            </a:r>
            <a:r>
              <a:rPr kumimoji="1" lang="en-US" altLang="ko-KR" sz="1600" dirty="0" err="1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eholderS</a:t>
            </a:r>
            <a:r>
              <a:rPr kumimoji="1" lang="en-US" altLang="ko-KR" sz="1600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/ </a:t>
            </a:r>
            <a:r>
              <a:rPr kumimoji="1" lang="en-US" altLang="ko-KR" sz="1600" dirty="0" err="1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cryDoubt</a:t>
            </a:r>
            <a:endParaRPr kumimoji="1" lang="ko-KR" altLang="en-US" sz="1600" dirty="0">
              <a:solidFill>
                <a:schemeClr val="tx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734D5C-2E52-C7C5-37D5-4EF712839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DA92B0C-EDAB-B145-37D1-CEA33E436FBF}"/>
              </a:ext>
            </a:extLst>
          </p:cNvPr>
          <p:cNvSpPr/>
          <p:nvPr/>
        </p:nvSpPr>
        <p:spPr>
          <a:xfrm>
            <a:off x="5354561" y="1480973"/>
            <a:ext cx="6512077" cy="4224760"/>
          </a:xfrm>
          <a:prstGeom prst="roundRect">
            <a:avLst>
              <a:gd name="adj" fmla="val 6256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EF458-1088-1705-BF5D-42C9B92BC217}"/>
              </a:ext>
            </a:extLst>
          </p:cNvPr>
          <p:cNvSpPr/>
          <p:nvPr/>
        </p:nvSpPr>
        <p:spPr>
          <a:xfrm>
            <a:off x="5803145" y="1585732"/>
            <a:ext cx="1354238" cy="5555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8bit (0~255)</a:t>
            </a:r>
            <a:endParaRPr kumimoji="1" lang="ko-KR" altLang="en-US" sz="1600" dirty="0">
              <a:solidFill>
                <a:schemeClr val="tx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42048D-9D21-B798-75BA-57C1D2D64655}"/>
              </a:ext>
            </a:extLst>
          </p:cNvPr>
          <p:cNvSpPr/>
          <p:nvPr/>
        </p:nvSpPr>
        <p:spPr>
          <a:xfrm>
            <a:off x="7256361" y="1759350"/>
            <a:ext cx="1354238" cy="38196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8bit</a:t>
            </a:r>
            <a:endParaRPr kumimoji="1" lang="ko-KR" altLang="en-US" dirty="0">
              <a:solidFill>
                <a:schemeClr val="tx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5942A8-523F-945E-F66C-5CE39F8D9B98}"/>
              </a:ext>
            </a:extLst>
          </p:cNvPr>
          <p:cNvSpPr/>
          <p:nvPr/>
        </p:nvSpPr>
        <p:spPr>
          <a:xfrm>
            <a:off x="8709577" y="1759350"/>
            <a:ext cx="1354238" cy="38196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8bit</a:t>
            </a:r>
            <a:endParaRPr kumimoji="1" lang="ko-KR" altLang="en-US" dirty="0">
              <a:solidFill>
                <a:schemeClr val="tx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C8BEBE-0B21-8562-CE71-38C2CEE00065}"/>
              </a:ext>
            </a:extLst>
          </p:cNvPr>
          <p:cNvSpPr/>
          <p:nvPr/>
        </p:nvSpPr>
        <p:spPr>
          <a:xfrm>
            <a:off x="10162793" y="1759349"/>
            <a:ext cx="1354238" cy="38196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8bit</a:t>
            </a:r>
            <a:endParaRPr kumimoji="1" lang="ko-KR" altLang="en-US" dirty="0">
              <a:solidFill>
                <a:schemeClr val="tx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F186FB-BDE4-7B6C-7E99-AF755472D109}"/>
              </a:ext>
            </a:extLst>
          </p:cNvPr>
          <p:cNvSpPr/>
          <p:nvPr/>
        </p:nvSpPr>
        <p:spPr>
          <a:xfrm>
            <a:off x="5803145" y="2791931"/>
            <a:ext cx="1354238" cy="102964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S-box[0]</a:t>
            </a:r>
            <a:endParaRPr kumimoji="1" lang="ko-KR" altLang="en-US" dirty="0">
              <a:solidFill>
                <a:schemeClr val="tx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EABE7D-E06C-2A51-E52F-476D16236972}"/>
              </a:ext>
            </a:extLst>
          </p:cNvPr>
          <p:cNvSpPr/>
          <p:nvPr/>
        </p:nvSpPr>
        <p:spPr>
          <a:xfrm>
            <a:off x="7256361" y="2791931"/>
            <a:ext cx="1354238" cy="102964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S-box[1]</a:t>
            </a:r>
            <a:endParaRPr kumimoji="1" lang="ko-KR" altLang="en-US" dirty="0">
              <a:solidFill>
                <a:schemeClr val="tx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077056-1A59-E535-AC51-A5080E4E7883}"/>
              </a:ext>
            </a:extLst>
          </p:cNvPr>
          <p:cNvSpPr/>
          <p:nvPr/>
        </p:nvSpPr>
        <p:spPr>
          <a:xfrm>
            <a:off x="8709577" y="2791931"/>
            <a:ext cx="1354238" cy="102964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S-box[2]</a:t>
            </a:r>
            <a:endParaRPr kumimoji="1" lang="ko-KR" altLang="en-US" dirty="0">
              <a:solidFill>
                <a:schemeClr val="tx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9C59DF-4B16-9007-F599-73419377B71D}"/>
              </a:ext>
            </a:extLst>
          </p:cNvPr>
          <p:cNvSpPr/>
          <p:nvPr/>
        </p:nvSpPr>
        <p:spPr>
          <a:xfrm>
            <a:off x="10162793" y="2791931"/>
            <a:ext cx="1354238" cy="102964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S-box[3]</a:t>
            </a:r>
            <a:endParaRPr kumimoji="1" lang="ko-KR" altLang="en-US" dirty="0">
              <a:solidFill>
                <a:schemeClr val="tx1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18" name="왼쪽 대괄호[L] 17">
            <a:extLst>
              <a:ext uri="{FF2B5EF4-FFF2-40B4-BE49-F238E27FC236}">
                <a16:creationId xmlns:a16="http://schemas.microsoft.com/office/drawing/2014/main" id="{A566E61F-6564-3D2A-C7A7-CF08407A06AB}"/>
              </a:ext>
            </a:extLst>
          </p:cNvPr>
          <p:cNvSpPr/>
          <p:nvPr/>
        </p:nvSpPr>
        <p:spPr>
          <a:xfrm rot="16200000">
            <a:off x="7057216" y="3232747"/>
            <a:ext cx="213098" cy="1539433"/>
          </a:xfrm>
          <a:prstGeom prst="leftBracke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왼쪽 대괄호[L] 18">
            <a:extLst>
              <a:ext uri="{FF2B5EF4-FFF2-40B4-BE49-F238E27FC236}">
                <a16:creationId xmlns:a16="http://schemas.microsoft.com/office/drawing/2014/main" id="{7021979A-B8D9-A853-A1AE-A005D26E86F7}"/>
              </a:ext>
            </a:extLst>
          </p:cNvPr>
          <p:cNvSpPr/>
          <p:nvPr/>
        </p:nvSpPr>
        <p:spPr>
          <a:xfrm rot="16200000">
            <a:off x="8278828" y="3459100"/>
            <a:ext cx="213100" cy="2258031"/>
          </a:xfrm>
          <a:prstGeom prst="leftBracke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왼쪽 대괄호[L] 20">
            <a:extLst>
              <a:ext uri="{FF2B5EF4-FFF2-40B4-BE49-F238E27FC236}">
                <a16:creationId xmlns:a16="http://schemas.microsoft.com/office/drawing/2014/main" id="{16B7B7F7-F516-B64E-7798-BB66657E5E54}"/>
              </a:ext>
            </a:extLst>
          </p:cNvPr>
          <p:cNvSpPr/>
          <p:nvPr/>
        </p:nvSpPr>
        <p:spPr>
          <a:xfrm rot="16200000">
            <a:off x="9528737" y="3938203"/>
            <a:ext cx="213100" cy="2258031"/>
          </a:xfrm>
          <a:prstGeom prst="leftBracket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6D643E2-3F6F-F8FC-7E0F-CDCD32F81430}"/>
              </a:ext>
            </a:extLst>
          </p:cNvPr>
          <p:cNvSpPr/>
          <p:nvPr/>
        </p:nvSpPr>
        <p:spPr>
          <a:xfrm>
            <a:off x="6619755" y="4002599"/>
            <a:ext cx="1088020" cy="279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sum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9A0760-D636-2F2A-BAC7-A34D688ED357}"/>
              </a:ext>
            </a:extLst>
          </p:cNvPr>
          <p:cNvSpPr/>
          <p:nvPr/>
        </p:nvSpPr>
        <p:spPr>
          <a:xfrm>
            <a:off x="7841368" y="4554688"/>
            <a:ext cx="1088020" cy="279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XOR</a:t>
            </a:r>
            <a:endParaRPr kumimoji="1"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AE11761-5C33-5A22-EEE9-253F1B262A0E}"/>
              </a:ext>
            </a:extLst>
          </p:cNvPr>
          <p:cNvSpPr/>
          <p:nvPr/>
        </p:nvSpPr>
        <p:spPr>
          <a:xfrm>
            <a:off x="9091277" y="5033791"/>
            <a:ext cx="1088020" cy="279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sum</a:t>
            </a:r>
            <a:endParaRPr kumimoji="1" lang="ko-KR" altLang="en-US" dirty="0"/>
          </a:p>
        </p:txBody>
      </p:sp>
      <p:sp>
        <p:nvSpPr>
          <p:cNvPr id="26" name="아래쪽 화살표[D] 25">
            <a:extLst>
              <a:ext uri="{FF2B5EF4-FFF2-40B4-BE49-F238E27FC236}">
                <a16:creationId xmlns:a16="http://schemas.microsoft.com/office/drawing/2014/main" id="{8AE65AFE-B7A7-8436-B037-3A742FC23FFD}"/>
              </a:ext>
            </a:extLst>
          </p:cNvPr>
          <p:cNvSpPr/>
          <p:nvPr/>
        </p:nvSpPr>
        <p:spPr>
          <a:xfrm>
            <a:off x="9594139" y="5313746"/>
            <a:ext cx="87447" cy="8671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아래쪽 화살표[D] 26">
            <a:extLst>
              <a:ext uri="{FF2B5EF4-FFF2-40B4-BE49-F238E27FC236}">
                <a16:creationId xmlns:a16="http://schemas.microsoft.com/office/drawing/2014/main" id="{BA0E828B-1CCA-57A9-ABC6-CFA689550C4A}"/>
              </a:ext>
            </a:extLst>
          </p:cNvPr>
          <p:cNvSpPr/>
          <p:nvPr/>
        </p:nvSpPr>
        <p:spPr>
          <a:xfrm>
            <a:off x="6413348" y="2151480"/>
            <a:ext cx="91624" cy="6404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아래쪽 화살표[D] 27">
            <a:extLst>
              <a:ext uri="{FF2B5EF4-FFF2-40B4-BE49-F238E27FC236}">
                <a16:creationId xmlns:a16="http://schemas.microsoft.com/office/drawing/2014/main" id="{F2F31DD6-9DAB-0A10-8006-D9A0823F37A5}"/>
              </a:ext>
            </a:extLst>
          </p:cNvPr>
          <p:cNvSpPr/>
          <p:nvPr/>
        </p:nvSpPr>
        <p:spPr>
          <a:xfrm>
            <a:off x="7887668" y="2141314"/>
            <a:ext cx="91624" cy="6404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아래쪽 화살표[D] 28">
            <a:extLst>
              <a:ext uri="{FF2B5EF4-FFF2-40B4-BE49-F238E27FC236}">
                <a16:creationId xmlns:a16="http://schemas.microsoft.com/office/drawing/2014/main" id="{D0ECBE7C-D82D-A234-69D0-865CB2421F08}"/>
              </a:ext>
            </a:extLst>
          </p:cNvPr>
          <p:cNvSpPr/>
          <p:nvPr/>
        </p:nvSpPr>
        <p:spPr>
          <a:xfrm>
            <a:off x="9364669" y="2141314"/>
            <a:ext cx="91624" cy="6404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아래쪽 화살표[D] 29">
            <a:extLst>
              <a:ext uri="{FF2B5EF4-FFF2-40B4-BE49-F238E27FC236}">
                <a16:creationId xmlns:a16="http://schemas.microsoft.com/office/drawing/2014/main" id="{6E558722-187C-00ED-F5B9-16FE90E33A56}"/>
              </a:ext>
            </a:extLst>
          </p:cNvPr>
          <p:cNvSpPr/>
          <p:nvPr/>
        </p:nvSpPr>
        <p:spPr>
          <a:xfrm>
            <a:off x="10812691" y="2139905"/>
            <a:ext cx="91624" cy="6404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670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2A1DB-E716-4EDC-C416-C94EB8F9A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040ED5C-F016-18B2-6CB1-E8F21BEB2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BA940B-5442-9BC9-A53A-5D9AC47106B0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1F0BC3-2933-F2EC-4411-430BAACAAB93}"/>
              </a:ext>
            </a:extLst>
          </p:cNvPr>
          <p:cNvSpPr/>
          <p:nvPr/>
        </p:nvSpPr>
        <p:spPr>
          <a:xfrm>
            <a:off x="157655" y="2606309"/>
            <a:ext cx="11876690" cy="177949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감사합니다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296C170-C4A9-B6DA-8D6D-8B0F215C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7615A-5051-3DFD-E4B3-04A0943B7EFE}"/>
              </a:ext>
            </a:extLst>
          </p:cNvPr>
          <p:cNvSpPr txBox="1"/>
          <p:nvPr/>
        </p:nvSpPr>
        <p:spPr>
          <a:xfrm>
            <a:off x="-1" y="94629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20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Post-quantum Cryptography &amp; Quantum Computing [</a:t>
            </a:r>
            <a:r>
              <a:rPr kumimoji="1" lang="en-US" altLang="ko-KR" sz="20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CryptoCraft</a:t>
            </a:r>
            <a:r>
              <a:rPr kumimoji="1" lang="en-US" altLang="ko-KR" sz="20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Lab]</a:t>
            </a:r>
            <a:endParaRPr kumimoji="1" lang="ko-KR" altLang="en-US" sz="20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6306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34736</TotalTime>
  <Words>301</Words>
  <Application>Microsoft Office PowerPoint</Application>
  <PresentationFormat>와이드스크린</PresentationFormat>
  <Paragraphs>69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Gmarket Sans TTF Medium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윤세영</dc:creator>
  <cp:lastModifiedBy>윤세영</cp:lastModifiedBy>
  <cp:revision>1968</cp:revision>
  <dcterms:created xsi:type="dcterms:W3CDTF">2023-12-09T10:18:26Z</dcterms:created>
  <dcterms:modified xsi:type="dcterms:W3CDTF">2025-01-13T11:52:10Z</dcterms:modified>
  <cp:version/>
</cp:coreProperties>
</file>