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82" r:id="rId4"/>
    <p:sldId id="284" r:id="rId5"/>
    <p:sldId id="285" r:id="rId6"/>
    <p:sldId id="286" r:id="rId7"/>
    <p:sldId id="302" r:id="rId8"/>
    <p:sldId id="303" r:id="rId9"/>
    <p:sldId id="304" r:id="rId10"/>
    <p:sldId id="290" r:id="rId11"/>
    <p:sldId id="305" r:id="rId12"/>
    <p:sldId id="306" r:id="rId13"/>
    <p:sldId id="307" r:id="rId14"/>
    <p:sldId id="293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5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2024. 4. 29.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HAWK</a:t>
            </a:r>
            <a:r>
              <a:rPr lang="ko-KR" altLang="en-US" dirty="0"/>
              <a:t> </a:t>
            </a:r>
            <a:r>
              <a:rPr lang="en-US" altLang="ko-KR" dirty="0"/>
              <a:t>Signature Algorithm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/dX0X1oMu7YE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HAWK </a:t>
            </a:r>
            <a:r>
              <a:rPr lang="ko-KR" altLang="en-US" dirty="0"/>
              <a:t>키 생성 코드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54172B-E38C-D8CA-2A1D-2E341FA4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8" y="1191297"/>
            <a:ext cx="5437972" cy="53089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8A839F-5CE7-C645-9CF8-B1B02D68B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843" y="1191297"/>
            <a:ext cx="4090663" cy="493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91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HAWK </a:t>
            </a:r>
            <a:r>
              <a:rPr lang="ko-KR" altLang="en-US" dirty="0"/>
              <a:t>키 생성 코드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54172B-E38C-D8CA-2A1D-2E341FA4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8" y="1191297"/>
            <a:ext cx="5437972" cy="53089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1EC560E-EE41-A54A-21F1-C89761F9E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188" y="1179722"/>
            <a:ext cx="3230968" cy="535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8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HAWK </a:t>
            </a:r>
            <a:r>
              <a:rPr lang="ko-KR" altLang="en-US" dirty="0"/>
              <a:t>키 생성 코드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54172B-E38C-D8CA-2A1D-2E341FA4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8" y="1191297"/>
            <a:ext cx="5437972" cy="53089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4F16EE-5B87-32AA-7617-E68006ED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69" y="1584101"/>
            <a:ext cx="4152185" cy="469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8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HAWK </a:t>
            </a:r>
            <a:r>
              <a:rPr lang="ko-KR" altLang="en-US" dirty="0"/>
              <a:t>최적화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3CDC08-82D7-91D4-C092-815E35E3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29" y="1948960"/>
            <a:ext cx="2392828" cy="17123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561B8B-03E9-B70E-BB2E-26571E6C5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88" y="3882726"/>
            <a:ext cx="3346911" cy="17052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2A348E-1D19-4899-5C81-F3246C783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437" y="1322424"/>
            <a:ext cx="3950658" cy="49712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C8801B-C738-2A77-1013-5D9DCF3E8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735" y="2091220"/>
            <a:ext cx="3551601" cy="34336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F31C94-B57D-183E-F1CF-CBA4F68D8845}"/>
              </a:ext>
            </a:extLst>
          </p:cNvPr>
          <p:cNvSpPr/>
          <p:nvPr/>
        </p:nvSpPr>
        <p:spPr>
          <a:xfrm>
            <a:off x="1032429" y="3429000"/>
            <a:ext cx="2013425" cy="177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5A07FEAD-AD72-A58A-A611-AD056DF5FC53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rot="16200000" flipH="1">
            <a:off x="1995673" y="3649554"/>
            <a:ext cx="276641" cy="1897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772B1C-6367-8FF5-2C14-F6E1C4DBB908}"/>
              </a:ext>
            </a:extLst>
          </p:cNvPr>
          <p:cNvSpPr/>
          <p:nvPr/>
        </p:nvSpPr>
        <p:spPr>
          <a:xfrm>
            <a:off x="618158" y="4239716"/>
            <a:ext cx="2884896" cy="177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E2632834-0737-C64E-ED4E-493D82CF5076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3503054" y="3808047"/>
            <a:ext cx="771383" cy="52021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00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HAWK </a:t>
            </a:r>
            <a:r>
              <a:rPr lang="ko-KR" altLang="en-US" dirty="0"/>
              <a:t>소개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HAWK </a:t>
            </a:r>
          </a:p>
          <a:p>
            <a:pPr lvl="1"/>
            <a:r>
              <a:rPr lang="en-US" altLang="ko-KR" dirty="0"/>
              <a:t>NIST additional Digital signature schemes</a:t>
            </a:r>
            <a:r>
              <a:rPr lang="ko-KR" altLang="en-US" dirty="0"/>
              <a:t>에 제출된 격자 기반 알고리즘</a:t>
            </a:r>
            <a:endParaRPr lang="en-US" altLang="ko-KR" dirty="0"/>
          </a:p>
          <a:p>
            <a:pPr lvl="1"/>
            <a:r>
              <a:rPr lang="en-US" altLang="ko-KR" dirty="0"/>
              <a:t>FALCON</a:t>
            </a:r>
            <a:r>
              <a:rPr lang="ko-KR" altLang="en-US" dirty="0"/>
              <a:t>과 같은 해시 및 서명 설계를 공유하는 것 외에는 공통점이 없으나</a:t>
            </a:r>
            <a:r>
              <a:rPr lang="en-US" altLang="ko-KR" dirty="0"/>
              <a:t>,</a:t>
            </a:r>
            <a:r>
              <a:rPr lang="ko-KR" altLang="en-US" dirty="0"/>
              <a:t> 비슷한 점이 있기 때문에 </a:t>
            </a:r>
            <a:r>
              <a:rPr lang="ko-KR" altLang="en-US" dirty="0" err="1"/>
              <a:t>오마주로</a:t>
            </a:r>
            <a:r>
              <a:rPr lang="ko-KR" altLang="en-US" dirty="0"/>
              <a:t> 네이밍을 </a:t>
            </a:r>
            <a:r>
              <a:rPr lang="en-US" altLang="ko-KR" dirty="0"/>
              <a:t>HAWK</a:t>
            </a:r>
            <a:r>
              <a:rPr lang="ko-KR" altLang="en-US" dirty="0"/>
              <a:t>로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HAWK-512 / HAWK-1024</a:t>
            </a:r>
            <a:r>
              <a:rPr lang="ko-KR" altLang="en-US" dirty="0"/>
              <a:t> 두개의 파라미터를 제공</a:t>
            </a:r>
            <a:endParaRPr lang="en-US" altLang="ko-KR" dirty="0"/>
          </a:p>
          <a:p>
            <a:pPr lvl="1"/>
            <a:r>
              <a:rPr lang="en-US" altLang="ko-KR" dirty="0"/>
              <a:t>NIST </a:t>
            </a:r>
            <a:r>
              <a:rPr lang="ko-KR" altLang="en-US" dirty="0"/>
              <a:t>보안 레벨 </a:t>
            </a:r>
            <a:r>
              <a:rPr lang="en-US" altLang="ko-KR" dirty="0"/>
              <a:t>1</a:t>
            </a:r>
            <a:r>
              <a:rPr lang="ko-KR" altLang="en-US" dirty="0"/>
              <a:t>과 레벨 </a:t>
            </a:r>
            <a:r>
              <a:rPr lang="en-US" altLang="ko-KR" dirty="0"/>
              <a:t>5</a:t>
            </a:r>
            <a:r>
              <a:rPr lang="ko-KR" altLang="en-US" dirty="0" err="1"/>
              <a:t>를</a:t>
            </a:r>
            <a:r>
              <a:rPr lang="ko-KR" altLang="en-US" dirty="0"/>
              <a:t> 만족함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98DC85-D3FF-C770-F250-DF5D225E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369" y="2640892"/>
            <a:ext cx="2305259" cy="8874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16A13A-BFB7-DB58-B781-CB23E19A3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49820"/>
            <a:ext cx="7772400" cy="22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HAWK </a:t>
            </a:r>
            <a:r>
              <a:rPr lang="ko-KR" altLang="en-US" dirty="0"/>
              <a:t>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1F1AB1-40E5-96DD-FE3E-C3F219BA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97" y="1990075"/>
            <a:ext cx="4183500" cy="14085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C95B8A-2399-1035-6CE2-456C8297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4411"/>
            <a:ext cx="5938638" cy="16811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30ECE8-71B9-7FB9-C5CB-4635B762A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711" y="1159023"/>
            <a:ext cx="4618941" cy="9024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77CE98-5BBB-5D2F-99E7-AAC8F1DBD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489" y="4683302"/>
            <a:ext cx="5237387" cy="20908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D9BAE8-24ED-39B2-4B38-E9F6D2786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5162" y="3928547"/>
            <a:ext cx="4183500" cy="7547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F19EF5-90E9-DA96-7A01-423003DC3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731" y="5640158"/>
            <a:ext cx="4283832" cy="9655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469BAB-CFA0-8CB6-E3A2-91757F6681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376" y="3468212"/>
            <a:ext cx="4788543" cy="9999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A7D287-17F4-0038-0D55-DF7CB9015166}"/>
              </a:ext>
            </a:extLst>
          </p:cNvPr>
          <p:cNvSpPr txBox="1"/>
          <p:nvPr/>
        </p:nvSpPr>
        <p:spPr>
          <a:xfrm>
            <a:off x="2360233" y="4418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53,200,000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0F0480-35B3-41FD-AE81-183F195654C5}"/>
              </a:ext>
            </a:extLst>
          </p:cNvPr>
          <p:cNvSpPr txBox="1"/>
          <p:nvPr/>
        </p:nvSpPr>
        <p:spPr>
          <a:xfrm>
            <a:off x="3863236" y="440385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226,000,000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0E9E7-FCBA-5411-A7B1-EBD54F37AD31}"/>
              </a:ext>
            </a:extLst>
          </p:cNvPr>
          <p:cNvSpPr txBox="1"/>
          <p:nvPr/>
        </p:nvSpPr>
        <p:spPr>
          <a:xfrm>
            <a:off x="2488473" y="476677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2,800,000</a:t>
            </a:r>
            <a:endParaRPr kumimoji="1"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D0CE61-0906-D697-F1F3-D172AC6B61DA}"/>
              </a:ext>
            </a:extLst>
          </p:cNvPr>
          <p:cNvSpPr txBox="1"/>
          <p:nvPr/>
        </p:nvSpPr>
        <p:spPr>
          <a:xfrm>
            <a:off x="4119716" y="47539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1,420,000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E81A9E-B254-7E27-19B4-2B904C3E9822}"/>
              </a:ext>
            </a:extLst>
          </p:cNvPr>
          <p:cNvSpPr txBox="1"/>
          <p:nvPr/>
        </p:nvSpPr>
        <p:spPr>
          <a:xfrm>
            <a:off x="2488473" y="510397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1,420,000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A1FF05-B048-383F-DFDD-0DEB3F183ADE}"/>
              </a:ext>
            </a:extLst>
          </p:cNvPr>
          <p:cNvSpPr txBox="1"/>
          <p:nvPr/>
        </p:nvSpPr>
        <p:spPr>
          <a:xfrm>
            <a:off x="4119716" y="509111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3,010,000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75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HAWK </a:t>
            </a:r>
            <a:r>
              <a:rPr lang="ko-KR" altLang="en-US" dirty="0"/>
              <a:t>알고리즘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키 생성 </a:t>
            </a:r>
            <a:r>
              <a:rPr lang="en-US" altLang="ko-KR" dirty="0"/>
              <a:t>/</a:t>
            </a:r>
            <a:r>
              <a:rPr lang="ko-KR" altLang="en-US" dirty="0"/>
              <a:t> 서명 생성 </a:t>
            </a:r>
            <a:r>
              <a:rPr lang="en-US" altLang="ko-KR" dirty="0"/>
              <a:t>/</a:t>
            </a:r>
            <a:r>
              <a:rPr lang="ko-KR" altLang="en-US" dirty="0"/>
              <a:t> 서명 검증</a:t>
            </a:r>
            <a:endParaRPr lang="en-US" altLang="ko-KR" dirty="0"/>
          </a:p>
          <a:p>
            <a:pPr lvl="1"/>
            <a:r>
              <a:rPr lang="ko-KR" altLang="en-US" dirty="0"/>
              <a:t>키 생성 과정이 가장 오랜 시간이 걸림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2649D0-69AA-45BB-2E1D-9FC9637D0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1" y="4501893"/>
            <a:ext cx="3625371" cy="14817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309313-F120-CD51-AC61-F9119602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50" y="2934045"/>
            <a:ext cx="4635500" cy="825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05B631-DAFD-CFFF-C32E-83F7351C5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534" y="4397793"/>
            <a:ext cx="3625371" cy="17642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FE2822-1220-C305-BC26-4136807B9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709" y="4470204"/>
            <a:ext cx="3625371" cy="154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3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CC30B9C-204E-475B-2620-07A7143B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7" y="1028472"/>
            <a:ext cx="8407242" cy="34361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HAWK </a:t>
            </a:r>
            <a:r>
              <a:rPr lang="ko-KR" altLang="en-US" dirty="0"/>
              <a:t>알고리즘 </a:t>
            </a:r>
            <a:r>
              <a:rPr lang="en-US" altLang="ko-KR" dirty="0"/>
              <a:t>–</a:t>
            </a:r>
            <a:r>
              <a:rPr lang="ko-KR" altLang="en-US" dirty="0"/>
              <a:t> 키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55546-8EB0-F6CA-6F2D-744BE31ED09E}"/>
              </a:ext>
            </a:extLst>
          </p:cNvPr>
          <p:cNvSpPr txBox="1"/>
          <p:nvPr/>
        </p:nvSpPr>
        <p:spPr>
          <a:xfrm>
            <a:off x="7435404" y="1407624"/>
            <a:ext cx="417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Coefficients </a:t>
            </a:r>
            <a:r>
              <a:rPr kumimoji="1" lang="en-US" altLang="ko-KR" sz="1400" dirty="0" err="1"/>
              <a:t>i.i.d</a:t>
            </a:r>
            <a:br>
              <a:rPr kumimoji="1" lang="en-US" altLang="ko-KR" sz="1400" dirty="0"/>
            </a:br>
            <a:r>
              <a:rPr kumimoji="1" lang="en-US" altLang="ko-KR" sz="1400" dirty="0"/>
              <a:t>independent and identically distributed coefficients</a:t>
            </a:r>
            <a:endParaRPr kumimoji="1"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6E588-0580-BEF0-1754-F822A8EB8CCF}"/>
              </a:ext>
            </a:extLst>
          </p:cNvPr>
          <p:cNvSpPr txBox="1"/>
          <p:nvPr/>
        </p:nvSpPr>
        <p:spPr>
          <a:xfrm>
            <a:off x="6205611" y="5911589"/>
            <a:ext cx="48146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400" dirty="0"/>
              <a:t>다항식 𝑓와 𝑔는 </a:t>
            </a:r>
            <a:r>
              <a:rPr kumimoji="1" lang="ko-KR" altLang="en-US" sz="1400" dirty="0" err="1"/>
              <a:t>난수씨드에서</a:t>
            </a:r>
            <a:r>
              <a:rPr kumimoji="1" lang="ko-KR" altLang="en-US" sz="1400" dirty="0"/>
              <a:t> 초기화된 </a:t>
            </a:r>
            <a:r>
              <a:rPr kumimoji="1" lang="en" altLang="ko-KR" sz="1400" dirty="0"/>
              <a:t>SHAKE256x4 </a:t>
            </a:r>
            <a:r>
              <a:rPr kumimoji="1" lang="ko-KR" altLang="en-US" sz="1400" dirty="0"/>
              <a:t>인스턴스를 사용하여 얻은 의사 난수 비트로부터 생성되는 중앙 집중 이항 분포를 사용하여 샘플링됨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F86953-071A-E789-7790-2CE34F880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593" y="3377808"/>
            <a:ext cx="6214671" cy="23683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425D9B-7B62-E284-4629-2AB439AA4A81}"/>
              </a:ext>
            </a:extLst>
          </p:cNvPr>
          <p:cNvSpPr/>
          <p:nvPr/>
        </p:nvSpPr>
        <p:spPr>
          <a:xfrm>
            <a:off x="321972" y="1726534"/>
            <a:ext cx="4926169" cy="534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71912CE3-5738-5F58-1A36-72EE0F4EBD86}"/>
              </a:ext>
            </a:extLst>
          </p:cNvPr>
          <p:cNvCxnSpPr>
            <a:stCxn id="10" idx="3"/>
            <a:endCxn id="9" idx="0"/>
          </p:cNvCxnSpPr>
          <p:nvPr/>
        </p:nvCxnSpPr>
        <p:spPr>
          <a:xfrm>
            <a:off x="5248141" y="1993771"/>
            <a:ext cx="3364788" cy="138403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CC30B9C-204E-475B-2620-07A7143B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7" y="1028472"/>
            <a:ext cx="8407242" cy="34361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HAWK </a:t>
            </a:r>
            <a:r>
              <a:rPr lang="ko-KR" altLang="en-US" dirty="0"/>
              <a:t>알고리즘 </a:t>
            </a:r>
            <a:r>
              <a:rPr lang="en-US" altLang="ko-KR" dirty="0"/>
              <a:t>–</a:t>
            </a:r>
            <a:r>
              <a:rPr lang="ko-KR" altLang="en-US" dirty="0"/>
              <a:t> 키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F86953-071A-E789-7790-2CE34F880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593" y="3377808"/>
            <a:ext cx="6214671" cy="236834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9425D9B-7B62-E284-4629-2AB439AA4A81}"/>
              </a:ext>
            </a:extLst>
          </p:cNvPr>
          <p:cNvSpPr/>
          <p:nvPr/>
        </p:nvSpPr>
        <p:spPr>
          <a:xfrm>
            <a:off x="5814811" y="4464626"/>
            <a:ext cx="5814811" cy="4873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71912CE3-5738-5F58-1A36-72EE0F4EBD86}"/>
              </a:ext>
            </a:extLst>
          </p:cNvPr>
          <p:cNvCxnSpPr>
            <a:cxnSpLocks/>
            <a:stCxn id="10" idx="3"/>
            <a:endCxn id="13" idx="3"/>
          </p:cNvCxnSpPr>
          <p:nvPr/>
        </p:nvCxnSpPr>
        <p:spPr>
          <a:xfrm flipH="1">
            <a:off x="5563673" y="4708277"/>
            <a:ext cx="6065949" cy="1506184"/>
          </a:xfrm>
          <a:prstGeom prst="bentConnector3">
            <a:avLst>
              <a:gd name="adj1" fmla="val -376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01CCA5-416B-070D-CCB0-30698D10D450}"/>
              </a:ext>
            </a:extLst>
          </p:cNvPr>
          <p:cNvSpPr txBox="1"/>
          <p:nvPr/>
        </p:nvSpPr>
        <p:spPr>
          <a:xfrm>
            <a:off x="489022" y="5778668"/>
            <a:ext cx="5074651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중앙 집중 이항 분포</a:t>
            </a:r>
            <a:endParaRPr kumimoji="1"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평균이나 </a:t>
            </a:r>
            <a:r>
              <a:rPr kumimoji="1" lang="ko-KR" altLang="en-US" dirty="0" err="1"/>
              <a:t>기대값이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이 되는 이항 분포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910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CC30B9C-204E-475B-2620-07A7143B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7" y="1028472"/>
            <a:ext cx="8407242" cy="34361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HAWK </a:t>
            </a:r>
            <a:r>
              <a:rPr lang="ko-KR" altLang="en-US" dirty="0"/>
              <a:t>알고리즘 </a:t>
            </a:r>
            <a:r>
              <a:rPr lang="en-US" altLang="ko-KR" dirty="0"/>
              <a:t>–</a:t>
            </a:r>
            <a:r>
              <a:rPr lang="ko-KR" altLang="en-US" dirty="0"/>
              <a:t> 키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549CE3-1920-2E7C-B028-BAF50C649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513" y="4769037"/>
            <a:ext cx="5884572" cy="7186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C733D9-B243-BE44-0EED-F4E1B46A3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467" y="5921903"/>
            <a:ext cx="3800341" cy="6073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2CB85D-F1A0-610C-BF7E-576016E6AFF0}"/>
              </a:ext>
            </a:extLst>
          </p:cNvPr>
          <p:cNvSpPr/>
          <p:nvPr/>
        </p:nvSpPr>
        <p:spPr>
          <a:xfrm>
            <a:off x="529107" y="2236581"/>
            <a:ext cx="2143259" cy="268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1D7B9E1D-516F-5082-41D0-D99D3CC45D32}"/>
              </a:ext>
            </a:extLst>
          </p:cNvPr>
          <p:cNvCxnSpPr>
            <a:cxnSpLocks/>
            <a:stCxn id="6" idx="3"/>
            <a:endCxn id="3" idx="0"/>
          </p:cNvCxnSpPr>
          <p:nvPr/>
        </p:nvCxnSpPr>
        <p:spPr>
          <a:xfrm>
            <a:off x="2672366" y="2370761"/>
            <a:ext cx="3706433" cy="23982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A64045-83F4-2536-3862-09BF5162199F}"/>
              </a:ext>
            </a:extLst>
          </p:cNvPr>
          <p:cNvSpPr/>
          <p:nvPr/>
        </p:nvSpPr>
        <p:spPr>
          <a:xfrm>
            <a:off x="5085007" y="5128367"/>
            <a:ext cx="1219201" cy="235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4250475A-ED7B-9E71-F0D6-F76A140853A3}"/>
              </a:ext>
            </a:extLst>
          </p:cNvPr>
          <p:cNvCxnSpPr>
            <a:cxnSpLocks/>
            <a:stCxn id="19" idx="2"/>
            <a:endCxn id="5" idx="0"/>
          </p:cNvCxnSpPr>
          <p:nvPr/>
        </p:nvCxnSpPr>
        <p:spPr>
          <a:xfrm rot="16200000" flipH="1">
            <a:off x="5646697" y="5411962"/>
            <a:ext cx="557852" cy="46203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9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CC30B9C-204E-475B-2620-07A7143B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97" y="1949312"/>
            <a:ext cx="8407242" cy="34361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F640FA-4C30-EB73-2542-A6010057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332" y="1152659"/>
            <a:ext cx="5437972" cy="530893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HAWK </a:t>
            </a:r>
            <a:r>
              <a:rPr lang="ko-KR" altLang="en-US" dirty="0"/>
              <a:t>알고리즘 </a:t>
            </a:r>
            <a:r>
              <a:rPr lang="en-US" altLang="ko-KR" dirty="0"/>
              <a:t>–</a:t>
            </a:r>
            <a:r>
              <a:rPr lang="ko-KR" altLang="en-US" dirty="0"/>
              <a:t> 키 생성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0CA88A-B25B-52A3-F5F9-BCA2B4944CDC}"/>
              </a:ext>
            </a:extLst>
          </p:cNvPr>
          <p:cNvSpPr/>
          <p:nvPr/>
        </p:nvSpPr>
        <p:spPr>
          <a:xfrm>
            <a:off x="702971" y="2674462"/>
            <a:ext cx="4654639" cy="480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441661F1-AB7D-723F-CB3B-CF515351A45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357610" y="2579000"/>
            <a:ext cx="1190223" cy="33589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C2A636-2C03-438F-88AC-278B0E9E7CB6}"/>
              </a:ext>
            </a:extLst>
          </p:cNvPr>
          <p:cNvSpPr/>
          <p:nvPr/>
        </p:nvSpPr>
        <p:spPr>
          <a:xfrm>
            <a:off x="6547833" y="1783735"/>
            <a:ext cx="5176471" cy="15905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FA6D0A-8356-15A9-F22F-8B3107F97ED0}"/>
              </a:ext>
            </a:extLst>
          </p:cNvPr>
          <p:cNvSpPr/>
          <p:nvPr/>
        </p:nvSpPr>
        <p:spPr>
          <a:xfrm>
            <a:off x="6547833" y="3375652"/>
            <a:ext cx="5176471" cy="2419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7E9BD6-AA4E-10DE-0BA5-9A0700EB10C4}"/>
              </a:ext>
            </a:extLst>
          </p:cNvPr>
          <p:cNvSpPr/>
          <p:nvPr/>
        </p:nvSpPr>
        <p:spPr>
          <a:xfrm>
            <a:off x="6547833" y="5795493"/>
            <a:ext cx="5176471" cy="508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072DAD-A532-93F2-83C0-E8428A971AD1}"/>
              </a:ext>
            </a:extLst>
          </p:cNvPr>
          <p:cNvSpPr/>
          <p:nvPr/>
        </p:nvSpPr>
        <p:spPr>
          <a:xfrm>
            <a:off x="702970" y="3155323"/>
            <a:ext cx="4654639" cy="1558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588150-E33F-E69A-4155-A70821625A00}"/>
              </a:ext>
            </a:extLst>
          </p:cNvPr>
          <p:cNvSpPr/>
          <p:nvPr/>
        </p:nvSpPr>
        <p:spPr>
          <a:xfrm>
            <a:off x="702970" y="4713668"/>
            <a:ext cx="4654639" cy="532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E170001C-C6E0-FC4E-61C1-C543CFA22026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5357609" y="3934496"/>
            <a:ext cx="1190224" cy="65107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B51D7A5E-D1F2-05EE-0366-A85AFE235975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5357609" y="4979986"/>
            <a:ext cx="1190224" cy="106986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E4114E-7DFC-727F-4596-39A05FD00C3A}"/>
              </a:ext>
            </a:extLst>
          </p:cNvPr>
          <p:cNvSpPr txBox="1"/>
          <p:nvPr/>
        </p:nvSpPr>
        <p:spPr>
          <a:xfrm>
            <a:off x="9835888" y="239433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f, g </a:t>
            </a:r>
            <a:r>
              <a:rPr kumimoji="1" lang="ko-KR" altLang="en-US" dirty="0"/>
              <a:t>다항식 생성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70EB1C-FCB4-ACA2-3305-E5101A30C349}"/>
              </a:ext>
            </a:extLst>
          </p:cNvPr>
          <p:cNvSpPr txBox="1"/>
          <p:nvPr/>
        </p:nvSpPr>
        <p:spPr>
          <a:xfrm>
            <a:off x="9267171" y="3984864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NTRUSolve</a:t>
            </a:r>
            <a:r>
              <a:rPr kumimoji="1" lang="ko-KR" altLang="en-US" dirty="0"/>
              <a:t> 만족하는</a:t>
            </a:r>
            <a:endParaRPr kumimoji="1" lang="en-US" altLang="ko-KR" dirty="0"/>
          </a:p>
          <a:p>
            <a:r>
              <a:rPr kumimoji="1" lang="en-US" altLang="ko-KR" dirty="0"/>
              <a:t>F, G </a:t>
            </a:r>
            <a:r>
              <a:rPr kumimoji="1" lang="ko-KR" altLang="en-US" dirty="0"/>
              <a:t>다항식 생성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공개키 생성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D045A3-5700-61D4-ECDB-A1EC3AD12EEB}"/>
              </a:ext>
            </a:extLst>
          </p:cNvPr>
          <p:cNvSpPr txBox="1"/>
          <p:nvPr/>
        </p:nvSpPr>
        <p:spPr>
          <a:xfrm>
            <a:off x="8681182" y="6394516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생성된 공개키로 비밀키 생성</a:t>
            </a:r>
          </a:p>
        </p:txBody>
      </p:sp>
    </p:spTree>
    <p:extLst>
      <p:ext uri="{BB962C8B-B14F-4D97-AF65-F5344CB8AC3E}">
        <p14:creationId xmlns:p14="http://schemas.microsoft.com/office/powerpoint/2010/main" val="423902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HAWK </a:t>
            </a:r>
            <a:r>
              <a:rPr lang="ko-KR" altLang="en-US" dirty="0"/>
              <a:t>키 생성 코드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54172B-E38C-D8CA-2A1D-2E341FA4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8" y="1191297"/>
            <a:ext cx="5437972" cy="53089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9176CA-E8CB-5D52-423D-39AF0E6BF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065" y="1416676"/>
            <a:ext cx="4828848" cy="4887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41BA41-44DD-60F8-4B16-6540A7496EA0}"/>
              </a:ext>
            </a:extLst>
          </p:cNvPr>
          <p:cNvSpPr txBox="1"/>
          <p:nvPr/>
        </p:nvSpPr>
        <p:spPr>
          <a:xfrm>
            <a:off x="7288500" y="381964"/>
            <a:ext cx="3608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유클리드 노름</a:t>
            </a:r>
            <a:endParaRPr kumimoji="1" lang="en-US" altLang="ko-KR" dirty="0"/>
          </a:p>
          <a:p>
            <a:r>
              <a:rPr kumimoji="1" lang="ko-KR" altLang="en-US" dirty="0"/>
              <a:t>벡터의 제곱합의 제곱근으로 계산</a:t>
            </a:r>
            <a:endParaRPr kumimoji="1" lang="en-US" altLang="ko-KR" dirty="0"/>
          </a:p>
          <a:p>
            <a:r>
              <a:rPr kumimoji="1" lang="ko-KR" altLang="en-US" dirty="0"/>
              <a:t>유클리드 공간에서 거리나 길이</a:t>
            </a:r>
          </a:p>
        </p:txBody>
      </p:sp>
    </p:spTree>
    <p:extLst>
      <p:ext uri="{BB962C8B-B14F-4D97-AF65-F5344CB8AC3E}">
        <p14:creationId xmlns:p14="http://schemas.microsoft.com/office/powerpoint/2010/main" val="423334098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225</Words>
  <Application>Microsoft Macintosh PowerPoint</Application>
  <PresentationFormat>와이드스크린</PresentationFormat>
  <Paragraphs>41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AppleGothic</vt:lpstr>
      <vt:lpstr>Arial</vt:lpstr>
      <vt:lpstr>CryptoCraft 테마</vt:lpstr>
      <vt:lpstr>제목 테마</vt:lpstr>
      <vt:lpstr>HAWK Signature Algorithm</vt:lpstr>
      <vt:lpstr>1. HAWK 소개</vt:lpstr>
      <vt:lpstr>2. HAWK 알고리즘</vt:lpstr>
      <vt:lpstr>2. HAWK 알고리즘</vt:lpstr>
      <vt:lpstr>2. HAWK 알고리즘 – 키 생성</vt:lpstr>
      <vt:lpstr>2. HAWK 알고리즘 – 키 생성</vt:lpstr>
      <vt:lpstr>2. HAWK 알고리즘 – 키 생성</vt:lpstr>
      <vt:lpstr>2. HAWK 알고리즘 – 키 생성</vt:lpstr>
      <vt:lpstr>2. HAWK 키 생성 코드 확인</vt:lpstr>
      <vt:lpstr>2. HAWK 키 생성 코드 확인</vt:lpstr>
      <vt:lpstr>2. HAWK 키 생성 코드 확인</vt:lpstr>
      <vt:lpstr>3. HAWK 키 생성 코드 확인</vt:lpstr>
      <vt:lpstr>3. HAWK 최적화 구현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70</cp:revision>
  <dcterms:created xsi:type="dcterms:W3CDTF">2019-03-05T04:29:07Z</dcterms:created>
  <dcterms:modified xsi:type="dcterms:W3CDTF">2024-04-28T15:29:04Z</dcterms:modified>
</cp:coreProperties>
</file>