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파형 분석을 통한</a:t>
            </a:r>
            <a:br>
              <a:rPr lang="en-US" altLang="ko-KR" dirty="0"/>
            </a:br>
            <a:r>
              <a:rPr lang="ko-KR" altLang="en-US" dirty="0"/>
              <a:t>암호 분류 인공지능 모델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ChipWhisperer</a:t>
            </a:r>
            <a:r>
              <a:rPr lang="en-US" altLang="ko-KR" dirty="0"/>
              <a:t> </a:t>
            </a:r>
            <a:r>
              <a:rPr lang="ko-KR" altLang="en-US" dirty="0"/>
              <a:t>파형 수집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모델 구성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ChipWhisperer</a:t>
            </a:r>
            <a:r>
              <a:rPr lang="en-US" altLang="ko-KR" dirty="0"/>
              <a:t> </a:t>
            </a:r>
            <a:r>
              <a:rPr lang="ko-KR" altLang="en-US" dirty="0"/>
              <a:t>파형 수집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err="1"/>
              <a:t>ChipWhisperer</a:t>
            </a:r>
            <a:r>
              <a:rPr lang="ko-KR" altLang="en-US" dirty="0"/>
              <a:t>를 사용하여 파형 수집</a:t>
            </a:r>
            <a:endParaRPr lang="en-US" altLang="ko-KR" dirty="0"/>
          </a:p>
          <a:p>
            <a:r>
              <a:rPr lang="ko-KR" altLang="en-US" dirty="0"/>
              <a:t>파형 샘플의 수는 </a:t>
            </a:r>
            <a:r>
              <a:rPr lang="en-US" altLang="ko-KR" dirty="0"/>
              <a:t>10,000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파형의 수는 </a:t>
            </a:r>
            <a:r>
              <a:rPr lang="en-US" altLang="ko-KR" dirty="0"/>
              <a:t>5,000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대상 암호 알고리즘 </a:t>
            </a:r>
            <a:r>
              <a:rPr lang="en-US" altLang="ko-KR" dirty="0"/>
              <a:t>(</a:t>
            </a:r>
            <a:r>
              <a:rPr lang="ko-KR" altLang="en-US" dirty="0"/>
              <a:t>총 </a:t>
            </a:r>
            <a:r>
              <a:rPr lang="en-US" altLang="ko-KR" dirty="0"/>
              <a:t>9</a:t>
            </a:r>
            <a:r>
              <a:rPr lang="ko-KR" altLang="en-US" dirty="0"/>
              <a:t>종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AES-128</a:t>
            </a:r>
          </a:p>
          <a:p>
            <a:pPr lvl="1"/>
            <a:r>
              <a:rPr lang="en-US" altLang="ko-KR" dirty="0"/>
              <a:t>CHAM-64/128, 128/128, 128/256</a:t>
            </a:r>
          </a:p>
          <a:p>
            <a:pPr lvl="1"/>
            <a:r>
              <a:rPr lang="en-US" altLang="ko-KR" dirty="0"/>
              <a:t>LEA-128, 192, 256</a:t>
            </a:r>
          </a:p>
          <a:p>
            <a:pPr lvl="1"/>
            <a:r>
              <a:rPr lang="en-US" altLang="ko-KR" dirty="0"/>
              <a:t>PIPO-64/128, 64/256</a:t>
            </a:r>
          </a:p>
          <a:p>
            <a:r>
              <a:rPr lang="ko-KR" altLang="en-US" dirty="0"/>
              <a:t>수집한 파형을 </a:t>
            </a:r>
            <a:r>
              <a:rPr lang="en-US" altLang="ko-KR" b="1" dirty="0">
                <a:solidFill>
                  <a:srgbClr val="FF0000"/>
                </a:solidFill>
              </a:rPr>
              <a:t>JPG</a:t>
            </a:r>
            <a:r>
              <a:rPr lang="ko-KR" altLang="en-US" dirty="0"/>
              <a:t>와 </a:t>
            </a:r>
            <a:r>
              <a:rPr lang="en-US" altLang="ko-KR" b="1" dirty="0">
                <a:solidFill>
                  <a:srgbClr val="FF0000"/>
                </a:solidFill>
              </a:rPr>
              <a:t>NPY</a:t>
            </a:r>
            <a:r>
              <a:rPr lang="en-US" altLang="ko-KR" dirty="0"/>
              <a:t> </a:t>
            </a:r>
            <a:r>
              <a:rPr lang="ko-KR" altLang="en-US" dirty="0"/>
              <a:t>데이터로 저장</a:t>
            </a:r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E647FBF2-7E00-4E16-B939-4FA8FC177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631" y="2050256"/>
            <a:ext cx="3600449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A8202-61D2-455D-A160-1C6A91E4A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ChipWhisperer </a:t>
            </a:r>
            <a:r>
              <a:rPr lang="ko-KR" altLang="en-US"/>
              <a:t>파형 수집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58C97-9E62-436F-B38A-25F40C6AE9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/>
              <a:t>수집된 데이터를 일정 비율로 분리</a:t>
            </a:r>
            <a:endParaRPr lang="en-US" altLang="ko-KR" dirty="0"/>
          </a:p>
          <a:p>
            <a:pPr lvl="1"/>
            <a:r>
              <a:rPr lang="en-US" altLang="ko-KR" dirty="0"/>
              <a:t>6(train):2(validation):2(test)</a:t>
            </a:r>
          </a:p>
          <a:p>
            <a:r>
              <a:rPr lang="ko-KR" altLang="en-US" dirty="0"/>
              <a:t>총 데이터의 수</a:t>
            </a:r>
            <a:endParaRPr lang="en-US" altLang="ko-KR" dirty="0"/>
          </a:p>
          <a:p>
            <a:pPr lvl="1"/>
            <a:r>
              <a:rPr lang="en-US" altLang="ko-KR" dirty="0"/>
              <a:t>Train: 27,000</a:t>
            </a:r>
          </a:p>
          <a:p>
            <a:pPr lvl="1"/>
            <a:r>
              <a:rPr lang="en-US" altLang="ko-KR" dirty="0"/>
              <a:t>Validation: 9,000</a:t>
            </a:r>
          </a:p>
          <a:p>
            <a:pPr lvl="1"/>
            <a:r>
              <a:rPr lang="en-US" altLang="ko-KR" dirty="0"/>
              <a:t>Test: 9,000</a:t>
            </a:r>
          </a:p>
          <a:p>
            <a:r>
              <a:rPr lang="ko-KR" altLang="en-US" dirty="0"/>
              <a:t>각각의 데이터를 사용하여 학습 진행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533C4F-3B07-45BD-915D-DF9A3CF1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102" y="1217856"/>
            <a:ext cx="4023428" cy="2680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2E4549-B9E5-44EA-9C09-9D9CD02E1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632" y="3763876"/>
            <a:ext cx="4580368" cy="268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6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FCFDB-78D9-450B-A172-C7AEC66D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모델 구성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E84CBD-D5E0-4C36-B9B4-AF4FD7BE4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/>
              <a:t>파형 이미지를 사용하여 학습을 위해 </a:t>
            </a:r>
            <a:r>
              <a:rPr lang="en-US" altLang="ko-KR" b="1" dirty="0">
                <a:solidFill>
                  <a:srgbClr val="FF0000"/>
                </a:solidFill>
              </a:rPr>
              <a:t>CNN</a:t>
            </a:r>
            <a:r>
              <a:rPr lang="en-US" altLang="ko-KR" dirty="0"/>
              <a:t> </a:t>
            </a:r>
            <a:r>
              <a:rPr lang="ko-KR" altLang="en-US" dirty="0"/>
              <a:t>구축</a:t>
            </a:r>
            <a:endParaRPr lang="en-US" altLang="ko-KR" dirty="0"/>
          </a:p>
          <a:p>
            <a:r>
              <a:rPr lang="en-US" altLang="ko-KR" dirty="0"/>
              <a:t>Sequential </a:t>
            </a:r>
            <a:r>
              <a:rPr lang="ko-KR" altLang="en-US" dirty="0"/>
              <a:t>형태로 레이어를 쌓음</a:t>
            </a:r>
            <a:endParaRPr lang="en-US" altLang="ko-KR" dirty="0"/>
          </a:p>
          <a:p>
            <a:pPr lvl="1"/>
            <a:r>
              <a:rPr lang="en-US" altLang="ko-KR" dirty="0"/>
              <a:t>Convolution </a:t>
            </a:r>
            <a:r>
              <a:rPr lang="ko-KR" altLang="en-US" dirty="0"/>
              <a:t>레이어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Dense </a:t>
            </a:r>
            <a:r>
              <a:rPr lang="ko-KR" altLang="en-US" dirty="0"/>
              <a:t>레이어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Dropout </a:t>
            </a:r>
            <a:r>
              <a:rPr lang="ko-KR" altLang="en-US" dirty="0"/>
              <a:t>레이어 </a:t>
            </a:r>
            <a:r>
              <a:rPr lang="en-US" altLang="ko-KR" dirty="0"/>
              <a:t>2</a:t>
            </a:r>
            <a:r>
              <a:rPr lang="ko-KR" altLang="en-US" dirty="0"/>
              <a:t>개 </a:t>
            </a:r>
            <a:r>
              <a:rPr lang="en-US" altLang="ko-KR" dirty="0"/>
              <a:t>(optional)</a:t>
            </a:r>
          </a:p>
          <a:p>
            <a:pPr lvl="1"/>
            <a:r>
              <a:rPr lang="en-US" altLang="ko-KR" dirty="0"/>
              <a:t>Activation: </a:t>
            </a:r>
            <a:r>
              <a:rPr lang="en-US" altLang="ko-KR" dirty="0" err="1"/>
              <a:t>relu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endParaRPr lang="en-US" altLang="ko-KR" dirty="0"/>
          </a:p>
          <a:p>
            <a:pPr lvl="1"/>
            <a:r>
              <a:rPr lang="en-US" altLang="ko-KR" dirty="0"/>
              <a:t>Loss: categorical </a:t>
            </a:r>
            <a:r>
              <a:rPr lang="en-US" altLang="ko-KR" dirty="0" err="1"/>
              <a:t>crossentropy</a:t>
            </a:r>
            <a:endParaRPr lang="en-US" altLang="ko-KR" dirty="0"/>
          </a:p>
          <a:p>
            <a:pPr lvl="1"/>
            <a:r>
              <a:rPr lang="en-US" altLang="ko-KR" dirty="0"/>
              <a:t>Optimizer: </a:t>
            </a:r>
            <a:r>
              <a:rPr lang="en-US" altLang="ko-KR" dirty="0" err="1"/>
              <a:t>adam</a:t>
            </a:r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파라미터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하이퍼</a:t>
            </a:r>
            <a:r>
              <a:rPr lang="ko-KR" altLang="en-US" b="1" dirty="0">
                <a:solidFill>
                  <a:srgbClr val="FF0000"/>
                </a:solidFill>
              </a:rPr>
              <a:t> 파라미터</a:t>
            </a:r>
            <a:r>
              <a:rPr lang="en-US" altLang="ko-KR" b="1" dirty="0">
                <a:solidFill>
                  <a:srgbClr val="FF0000"/>
                </a:solidFill>
              </a:rPr>
              <a:t>) </a:t>
            </a:r>
            <a:r>
              <a:rPr lang="ko-KR" altLang="en-US" b="1" dirty="0">
                <a:solidFill>
                  <a:srgbClr val="FF0000"/>
                </a:solidFill>
              </a:rPr>
              <a:t>조절로 여러 모델 생성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뉴런 수 조절</a:t>
            </a:r>
            <a:r>
              <a:rPr lang="en-US" altLang="ko-KR" dirty="0"/>
              <a:t>, Dropout </a:t>
            </a:r>
            <a:r>
              <a:rPr lang="ko-KR" altLang="en-US" dirty="0"/>
              <a:t>레이어 추가</a:t>
            </a:r>
            <a:endParaRPr lang="en-US" altLang="ko-KR" dirty="0"/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종의 모델 생성</a:t>
            </a:r>
            <a:endParaRPr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515CC02-99AB-4604-B126-3DDC220B5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050" y="1013040"/>
            <a:ext cx="2755189" cy="580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2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68C94-D36C-4AD0-A603-3AA06C20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149DCA-F82C-4F14-9E53-B5C824540D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4466403"/>
            <a:ext cx="11369675" cy="227945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은 전체적으로 정확도가 높음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에 </a:t>
            </a:r>
            <a:r>
              <a:rPr lang="en-US" altLang="ko-KR" b="1" dirty="0">
                <a:solidFill>
                  <a:srgbClr val="FF0000"/>
                </a:solidFill>
              </a:rPr>
              <a:t>Dropout</a:t>
            </a:r>
            <a:r>
              <a:rPr lang="ko-KR" altLang="en-US" dirty="0"/>
              <a:t>을 추가한 모델로</a:t>
            </a:r>
            <a:r>
              <a:rPr lang="en-US" altLang="ko-KR" dirty="0"/>
              <a:t>, </a:t>
            </a:r>
            <a:r>
              <a:rPr lang="ko-KR" altLang="en-US" dirty="0"/>
              <a:t>정확도가 </a:t>
            </a:r>
            <a:r>
              <a:rPr lang="ko-KR" altLang="en-US" dirty="0" err="1"/>
              <a:t>내려감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은 과적합</a:t>
            </a:r>
            <a:r>
              <a:rPr lang="ko-KR" altLang="en-US" dirty="0">
                <a:sym typeface="Wingdings" panose="05000000000000000000" pitchFamily="2" charset="2"/>
              </a:rPr>
              <a:t>이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되었다고 판단 가능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에서 파라미터를 늘린 모델로 가장 좋은 시험 정확도를 보임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Dropout</a:t>
            </a:r>
            <a:r>
              <a:rPr lang="ko-KR" altLang="en-US" dirty="0">
                <a:sym typeface="Wingdings" panose="05000000000000000000" pitchFamily="2" charset="2"/>
              </a:rPr>
              <a:t>을 추가한 모델로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정확도가 거의 유지됨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이 가장 효과적인 모델임을 알 수 있음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17EB262-7D39-433A-BBC3-835BAEBD1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560147"/>
              </p:ext>
            </p:extLst>
          </p:nvPr>
        </p:nvGraphicFramePr>
        <p:xfrm>
          <a:off x="411162" y="1152525"/>
          <a:ext cx="11369673" cy="3131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174">
                  <a:extLst>
                    <a:ext uri="{9D8B030D-6E8A-4147-A177-3AD203B41FA5}">
                      <a16:colId xmlns:a16="http://schemas.microsoft.com/office/drawing/2014/main" val="4094168882"/>
                    </a:ext>
                  </a:extLst>
                </a:gridCol>
                <a:gridCol w="1966822">
                  <a:extLst>
                    <a:ext uri="{9D8B030D-6E8A-4147-A177-3AD203B41FA5}">
                      <a16:colId xmlns:a16="http://schemas.microsoft.com/office/drawing/2014/main" val="437017308"/>
                    </a:ext>
                  </a:extLst>
                </a:gridCol>
                <a:gridCol w="1656272">
                  <a:extLst>
                    <a:ext uri="{9D8B030D-6E8A-4147-A177-3AD203B41FA5}">
                      <a16:colId xmlns:a16="http://schemas.microsoft.com/office/drawing/2014/main" val="1078881854"/>
                    </a:ext>
                  </a:extLst>
                </a:gridCol>
                <a:gridCol w="1664898">
                  <a:extLst>
                    <a:ext uri="{9D8B030D-6E8A-4147-A177-3AD203B41FA5}">
                      <a16:colId xmlns:a16="http://schemas.microsoft.com/office/drawing/2014/main" val="502310298"/>
                    </a:ext>
                  </a:extLst>
                </a:gridCol>
                <a:gridCol w="1613140">
                  <a:extLst>
                    <a:ext uri="{9D8B030D-6E8A-4147-A177-3AD203B41FA5}">
                      <a16:colId xmlns:a16="http://schemas.microsoft.com/office/drawing/2014/main" val="152956518"/>
                    </a:ext>
                  </a:extLst>
                </a:gridCol>
                <a:gridCol w="1699404">
                  <a:extLst>
                    <a:ext uri="{9D8B030D-6E8A-4147-A177-3AD203B41FA5}">
                      <a16:colId xmlns:a16="http://schemas.microsoft.com/office/drawing/2014/main" val="330097712"/>
                    </a:ext>
                  </a:extLst>
                </a:gridCol>
                <a:gridCol w="1894963">
                  <a:extLst>
                    <a:ext uri="{9D8B030D-6E8A-4147-A177-3AD203B41FA5}">
                      <a16:colId xmlns:a16="http://schemas.microsoft.com/office/drawing/2014/main" val="2166479925"/>
                    </a:ext>
                  </a:extLst>
                </a:gridCol>
              </a:tblGrid>
              <a:tr h="4420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종류</a:t>
                      </a:r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파라미터</a:t>
                      </a:r>
                      <a:endParaRPr lang="en-US" altLang="ko-KR" sz="2100" dirty="0"/>
                    </a:p>
                    <a:p>
                      <a:pPr algn="ctr" latinLnBrk="1"/>
                      <a:r>
                        <a:rPr lang="ko-KR" altLang="en-US" sz="2100" dirty="0"/>
                        <a:t>수</a:t>
                      </a:r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학습</a:t>
                      </a:r>
                      <a:endParaRPr lang="en-US" altLang="ko-KR" sz="2100" dirty="0"/>
                    </a:p>
                    <a:p>
                      <a:pPr algn="ctr" latinLnBrk="1"/>
                      <a:r>
                        <a:rPr lang="ko-KR" altLang="en-US" sz="2100" dirty="0"/>
                        <a:t>정확도</a:t>
                      </a:r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학습</a:t>
                      </a:r>
                      <a:endParaRPr lang="en-US" altLang="ko-KR" sz="2100" dirty="0"/>
                    </a:p>
                    <a:p>
                      <a:pPr algn="ctr" latinLnBrk="1"/>
                      <a:r>
                        <a:rPr lang="ko-KR" altLang="en-US" sz="2100" dirty="0"/>
                        <a:t>손실</a:t>
                      </a:r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검증</a:t>
                      </a:r>
                      <a:endParaRPr lang="en-US" altLang="ko-KR" sz="2100" dirty="0"/>
                    </a:p>
                    <a:p>
                      <a:pPr algn="ctr" latinLnBrk="1"/>
                      <a:r>
                        <a:rPr lang="ko-KR" altLang="en-US" sz="2100" dirty="0"/>
                        <a:t>정확도</a:t>
                      </a:r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검증</a:t>
                      </a:r>
                      <a:endParaRPr lang="en-US" altLang="ko-KR" sz="2100" dirty="0"/>
                    </a:p>
                    <a:p>
                      <a:pPr algn="ctr" latinLnBrk="1"/>
                      <a:r>
                        <a:rPr lang="ko-KR" altLang="en-US" sz="2100" dirty="0"/>
                        <a:t>손실</a:t>
                      </a:r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dirty="0"/>
                        <a:t>시험</a:t>
                      </a:r>
                      <a:endParaRPr lang="en-US" altLang="ko-KR" sz="2100" dirty="0"/>
                    </a:p>
                    <a:p>
                      <a:pPr algn="ctr" latinLnBrk="1"/>
                      <a:r>
                        <a:rPr lang="ko-KR" altLang="en-US" sz="2100" dirty="0"/>
                        <a:t>정확도</a:t>
                      </a:r>
                    </a:p>
                  </a:txBody>
                  <a:tcPr marL="108992" marR="108992" marT="54496" marB="54496" anchor="ctr"/>
                </a:tc>
                <a:extLst>
                  <a:ext uri="{0D108BD9-81ED-4DB2-BD59-A6C34878D82A}">
                    <a16:rowId xmlns:a16="http://schemas.microsoft.com/office/drawing/2014/main" val="1193911055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173,481</a:t>
                      </a:r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93.10%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0.125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94.38%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0.108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92.19%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extLst>
                  <a:ext uri="{0D108BD9-81ED-4DB2-BD59-A6C34878D82A}">
                    <a16:rowId xmlns:a16="http://schemas.microsoft.com/office/drawing/2014/main" val="2008157525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2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173,481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+ Dropout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77.90%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0.452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85.00%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0.167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88.75%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extLst>
                  <a:ext uri="{0D108BD9-81ED-4DB2-BD59-A6C34878D82A}">
                    <a16:rowId xmlns:a16="http://schemas.microsoft.com/office/drawing/2014/main" val="255069678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1,303,305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90.60%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0.152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93.12%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0.136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93.44%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extLst>
                  <a:ext uri="{0D108BD9-81ED-4DB2-BD59-A6C34878D82A}">
                    <a16:rowId xmlns:a16="http://schemas.microsoft.com/office/drawing/2014/main" val="336034668"/>
                  </a:ext>
                </a:extLst>
              </a:tr>
              <a:tr h="442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4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1,303,305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+ Dropout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90.35%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0.142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92.50%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0.122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90.62%</a:t>
                      </a:r>
                      <a:endParaRPr lang="ko-KR" altLang="en-US" sz="2100" dirty="0"/>
                    </a:p>
                  </a:txBody>
                  <a:tcPr marL="108992" marR="108992" marT="54496" marB="54496" anchor="ctr"/>
                </a:tc>
                <a:extLst>
                  <a:ext uri="{0D108BD9-81ED-4DB2-BD59-A6C34878D82A}">
                    <a16:rowId xmlns:a16="http://schemas.microsoft.com/office/drawing/2014/main" val="216287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10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1384B-0806-483D-AE56-773C23B9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2A5CA-1DBA-4074-A17B-BBB751F52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적은 파라미터를 지니면 </a:t>
            </a:r>
            <a:r>
              <a:rPr lang="ko-KR" altLang="en-US" dirty="0" err="1"/>
              <a:t>과적합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Dropout </a:t>
            </a:r>
            <a:r>
              <a:rPr lang="ko-KR" altLang="en-US" b="1" dirty="0">
                <a:solidFill>
                  <a:srgbClr val="FF0000"/>
                </a:solidFill>
              </a:rPr>
              <a:t>레이어를 통해서 </a:t>
            </a:r>
            <a:r>
              <a:rPr lang="ko-KR" altLang="en-US" b="1" dirty="0" err="1">
                <a:solidFill>
                  <a:srgbClr val="FF0000"/>
                </a:solidFill>
              </a:rPr>
              <a:t>과적합</a:t>
            </a:r>
            <a:r>
              <a:rPr lang="ko-KR" altLang="en-US" b="1" dirty="0">
                <a:solidFill>
                  <a:srgbClr val="FF0000"/>
                </a:solidFill>
              </a:rPr>
              <a:t> 회피 </a:t>
            </a:r>
            <a:r>
              <a:rPr lang="ko-KR" altLang="en-US" dirty="0"/>
              <a:t>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많은 파라미터를 지니면 과적합을 피하고 높은 정확도를 보유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학습에 시간이 오래 소요되며 모델이 </a:t>
            </a:r>
            <a:r>
              <a:rPr lang="ko-KR" altLang="en-US" b="1" dirty="0" err="1">
                <a:solidFill>
                  <a:srgbClr val="FF0000"/>
                </a:solidFill>
              </a:rPr>
              <a:t>무거워짐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더 높은 </a:t>
            </a:r>
            <a:r>
              <a:rPr lang="ko-KR" altLang="en-US" dirty="0" err="1"/>
              <a:t>학습률</a:t>
            </a:r>
            <a:r>
              <a:rPr lang="en-US" altLang="ko-KR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</a:rPr>
              <a:t>98%</a:t>
            </a:r>
            <a:r>
              <a:rPr lang="en-US" altLang="ko-KR" dirty="0"/>
              <a:t>)</a:t>
            </a:r>
            <a:r>
              <a:rPr lang="ko-KR" altLang="en-US" dirty="0"/>
              <a:t>을 달성하기 위한 파라미터 조절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NPY </a:t>
            </a:r>
            <a:r>
              <a:rPr lang="ko-KR" altLang="en-US" dirty="0"/>
              <a:t>데이터를 사용한 학습 모델 제시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JPG</a:t>
            </a:r>
            <a:r>
              <a:rPr lang="ko-KR" altLang="en-US" dirty="0"/>
              <a:t>를 사용한 모델과 비교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어느 데이터를 사용한 모델이 효과적인지 판단 가능</a:t>
            </a:r>
          </a:p>
        </p:txBody>
      </p:sp>
    </p:spTree>
    <p:extLst>
      <p:ext uri="{BB962C8B-B14F-4D97-AF65-F5344CB8AC3E}">
        <p14:creationId xmlns:p14="http://schemas.microsoft.com/office/powerpoint/2010/main" val="252993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341</Words>
  <Application>Microsoft Office PowerPoint</Application>
  <PresentationFormat>와이드스크린</PresentationFormat>
  <Paragraphs>95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CryptoCraft 테마</vt:lpstr>
      <vt:lpstr>제목 테마</vt:lpstr>
      <vt:lpstr>파형 분석을 통한 암호 분류 인공지능 모델</vt:lpstr>
      <vt:lpstr>PowerPoint 프레젠테이션</vt:lpstr>
      <vt:lpstr> ChipWhisperer 파형 수집</vt:lpstr>
      <vt:lpstr> ChipWhisperer 파형 수집</vt:lpstr>
      <vt:lpstr> 모델 구성</vt:lpstr>
      <vt:lpstr> 성능 평가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59</cp:revision>
  <dcterms:created xsi:type="dcterms:W3CDTF">2019-03-05T04:29:07Z</dcterms:created>
  <dcterms:modified xsi:type="dcterms:W3CDTF">2022-04-10T13:23:21Z</dcterms:modified>
</cp:coreProperties>
</file>