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7"/>
  </p:notesMasterIdLst>
  <p:handoutMasterIdLst>
    <p:handoutMasterId r:id="rId18"/>
  </p:handoutMasterIdLst>
  <p:sldIdLst>
    <p:sldId id="269" r:id="rId3"/>
    <p:sldId id="280" r:id="rId4"/>
    <p:sldId id="282" r:id="rId5"/>
    <p:sldId id="283" r:id="rId6"/>
    <p:sldId id="281" r:id="rId7"/>
    <p:sldId id="284" r:id="rId8"/>
    <p:sldId id="286" r:id="rId9"/>
    <p:sldId id="287" r:id="rId10"/>
    <p:sldId id="289" r:id="rId11"/>
    <p:sldId id="288" r:id="rId12"/>
    <p:sldId id="290" r:id="rId13"/>
    <p:sldId id="292" r:id="rId14"/>
    <p:sldId id="296" r:id="rId15"/>
    <p:sldId id="274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88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32" y="9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2022. 4. 11.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2022. 4. 11.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/>
              <a:t>Quantum-safe </a:t>
            </a:r>
            <a:r>
              <a:rPr lang="ko-KR" altLang="en-US" sz="4400" dirty="0"/>
              <a:t>마이그레이션 과정 및 적용사례</a:t>
            </a:r>
            <a:br>
              <a:rPr lang="en-US" altLang="ko-KR" sz="4400" dirty="0"/>
            </a:br>
            <a:br>
              <a:rPr lang="en-US" altLang="ko-KR" sz="4400" dirty="0"/>
            </a:br>
            <a:r>
              <a:rPr lang="en-US" altLang="ko-KR" sz="2800" dirty="0"/>
              <a:t>https://</a:t>
            </a:r>
            <a:r>
              <a:rPr lang="en-US" altLang="ko-KR" sz="2800" dirty="0" err="1"/>
              <a:t>youtu.be</a:t>
            </a:r>
            <a:r>
              <a:rPr lang="en-US" altLang="ko-KR" sz="2800" dirty="0"/>
              <a:t>/</a:t>
            </a:r>
            <a:r>
              <a:rPr lang="en-US" altLang="ko-KR" sz="2800" dirty="0" err="1"/>
              <a:t>HNwKaEvS-tc</a:t>
            </a:r>
            <a:endParaRPr lang="ko-KR" altLang="en-US" sz="4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IT</a:t>
            </a:r>
            <a:r>
              <a:rPr lang="ko-KR" altLang="en-US" dirty="0" err="1"/>
              <a:t>융합공학부</a:t>
            </a:r>
            <a:r>
              <a:rPr lang="ko-KR" altLang="en-US" dirty="0"/>
              <a:t> 송경주</a:t>
            </a:r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E36F22-25C0-FE45-89C1-D59F7E187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Quantum-safe cryptography(QSC) </a:t>
            </a:r>
            <a:r>
              <a:rPr kumimoji="1" lang="ko-KR" altLang="en-US" dirty="0"/>
              <a:t>실제 사례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3C5C65-FF8D-B94C-A923-CD58A18806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ore-KR" altLang="en-US" b="1" dirty="0">
                <a:solidFill>
                  <a:srgbClr val="002060"/>
                </a:solidFill>
              </a:rPr>
              <a:t>사례 </a:t>
            </a:r>
            <a:r>
              <a:rPr lang="en-US" altLang="ko-Kore-KR" b="1" dirty="0">
                <a:solidFill>
                  <a:srgbClr val="002060"/>
                </a:solidFill>
              </a:rPr>
              <a:t>1</a:t>
            </a:r>
            <a:r>
              <a:rPr lang="en-US" altLang="ko-KR" b="1" dirty="0">
                <a:solidFill>
                  <a:srgbClr val="002060"/>
                </a:solidFill>
              </a:rPr>
              <a:t>.</a:t>
            </a:r>
            <a:r>
              <a:rPr lang="en" altLang="ko-KR" b="1" dirty="0">
                <a:solidFill>
                  <a:srgbClr val="002060"/>
                </a:solidFill>
              </a:rPr>
              <a:t> </a:t>
            </a:r>
            <a:r>
              <a:rPr lang="en" altLang="ko-Kore-KR" b="1" dirty="0">
                <a:solidFill>
                  <a:srgbClr val="002060"/>
                </a:solidFill>
              </a:rPr>
              <a:t>Network security protocols</a:t>
            </a:r>
          </a:p>
          <a:p>
            <a:pPr marL="0" indent="0">
              <a:buNone/>
            </a:pPr>
            <a:endParaRPr lang="en-US" altLang="ko-KR" sz="700" dirty="0"/>
          </a:p>
          <a:p>
            <a:pPr marL="0" indent="0">
              <a:buNone/>
            </a:pPr>
            <a:r>
              <a:rPr lang="ko-KR" altLang="en-US" sz="2000" dirty="0"/>
              <a:t>두 대상이 네트워크를 통해 안전하고 인증된 통신 링크를 설정하려고 할 때</a:t>
            </a:r>
            <a:r>
              <a:rPr lang="en-US" altLang="ko-KR" sz="2000" dirty="0"/>
              <a:t>, </a:t>
            </a:r>
            <a:r>
              <a:rPr lang="ko-KR" altLang="en-US" sz="2000" dirty="0"/>
              <a:t>한쪽 혹은 양쪽은 통신하고자 하는 상대방의 </a:t>
            </a:r>
            <a:r>
              <a:rPr lang="en" altLang="ko-Kore-KR" sz="2000" dirty="0"/>
              <a:t>Public Key Infrastructure(PKI)</a:t>
            </a:r>
            <a:r>
              <a:rPr lang="ko-KR" altLang="en-US" sz="2000" dirty="0"/>
              <a:t>에서 서명된 인증서를 얻는 방식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(*</a:t>
            </a:r>
            <a:r>
              <a:rPr lang="en" altLang="ko-Kore-KR" sz="2000" dirty="0"/>
              <a:t>PKI : </a:t>
            </a:r>
            <a:r>
              <a:rPr lang="ko-KR" altLang="en-US" sz="2000" dirty="0"/>
              <a:t>통신 상대의 </a:t>
            </a:r>
            <a:r>
              <a:rPr lang="en" altLang="ko-Kore-KR" sz="2000" dirty="0"/>
              <a:t>ID</a:t>
            </a:r>
            <a:r>
              <a:rPr lang="ko-KR" altLang="en-US" sz="2000" dirty="0"/>
              <a:t>와 공개키가 포함됨</a:t>
            </a:r>
            <a:r>
              <a:rPr lang="en-US" altLang="ko-KR" sz="2000" dirty="0"/>
              <a:t>)</a:t>
            </a:r>
          </a:p>
          <a:p>
            <a:pPr marL="457200" lvl="1" indent="0">
              <a:buNone/>
            </a:pPr>
            <a:endParaRPr lang="en-US" altLang="ko-KR" sz="1800" dirty="0"/>
          </a:p>
          <a:p>
            <a:pPr marL="457200" lvl="1" indent="0">
              <a:buNone/>
            </a:pPr>
            <a:r>
              <a:rPr lang="en-US" altLang="ko-KR" sz="1800" dirty="0"/>
              <a:t>- </a:t>
            </a:r>
            <a:r>
              <a:rPr lang="ko-KR" altLang="en-US" sz="1800" dirty="0"/>
              <a:t>하지만 대부분의 </a:t>
            </a:r>
            <a:r>
              <a:rPr lang="ko-KR" altLang="en-US" sz="1800" dirty="0" err="1"/>
              <a:t>공개키를</a:t>
            </a:r>
            <a:r>
              <a:rPr lang="ko-KR" altLang="en-US" sz="1800" dirty="0"/>
              <a:t> 기반으로 한 통신은 대규모 양자컴퓨터에 의해 취약해질 수 있음</a:t>
            </a:r>
            <a:endParaRPr lang="en-US" altLang="ko-KR" sz="1800" dirty="0"/>
          </a:p>
          <a:p>
            <a:pPr marL="457200" lvl="1" indent="0">
              <a:buNone/>
            </a:pPr>
            <a:endParaRPr lang="en-US" altLang="ko-KR" sz="500" dirty="0"/>
          </a:p>
          <a:p>
            <a:pPr lvl="1">
              <a:buFontTx/>
              <a:buChar char="-"/>
            </a:pPr>
            <a:r>
              <a:rPr lang="ko-KR" altLang="en-US" sz="1800" dirty="0"/>
              <a:t>그 결과 양자에 안전한</a:t>
            </a:r>
            <a:r>
              <a:rPr lang="en-US" altLang="ko-KR" sz="1800" dirty="0"/>
              <a:t>(</a:t>
            </a:r>
            <a:r>
              <a:rPr lang="en" altLang="ko-Kore-KR" sz="1800" dirty="0"/>
              <a:t>quantum-safe) </a:t>
            </a:r>
            <a:r>
              <a:rPr lang="ko-KR" altLang="en-US" sz="1800" dirty="0"/>
              <a:t>공개키 기반 </a:t>
            </a:r>
            <a:r>
              <a:rPr lang="en" altLang="ko-Kore-KR" sz="1800" dirty="0"/>
              <a:t>handshake protocol</a:t>
            </a:r>
            <a:r>
              <a:rPr lang="ko-KR" altLang="en-US" sz="1800" dirty="0"/>
              <a:t>에 대한 연구가 집중되고 있음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500" dirty="0"/>
          </a:p>
          <a:p>
            <a:pPr marL="457200" lvl="1" indent="0">
              <a:buNone/>
            </a:pPr>
            <a:r>
              <a:rPr lang="en-US" altLang="ko-KR" sz="1800" dirty="0"/>
              <a:t>- </a:t>
            </a:r>
            <a:r>
              <a:rPr lang="ko-KR" altLang="en-US" sz="1800" dirty="0"/>
              <a:t>인증서의 유효성 및 신원을 확인한 후</a:t>
            </a:r>
            <a:r>
              <a:rPr lang="en-US" altLang="ko-KR" sz="1800" dirty="0"/>
              <a:t>, </a:t>
            </a:r>
            <a:r>
              <a:rPr lang="ko-KR" altLang="en-US" sz="1800" dirty="0"/>
              <a:t>공개키 기반의 </a:t>
            </a:r>
            <a:r>
              <a:rPr lang="en" altLang="ko-Kore-KR" sz="1800" dirty="0"/>
              <a:t>handshake protocol</a:t>
            </a:r>
            <a:r>
              <a:rPr lang="ko-KR" altLang="en-US" sz="1800" dirty="0"/>
              <a:t>을 사용하여 두 대상만 알고 있는 </a:t>
            </a:r>
            <a:r>
              <a:rPr lang="en" altLang="ko-Kore-KR" sz="1800" dirty="0"/>
              <a:t>secret session key</a:t>
            </a:r>
            <a:r>
              <a:rPr lang="ko-KR" altLang="en-US" sz="1800" dirty="0"/>
              <a:t>을 설정하고 이후 통신을 암호화 하는데 사용함</a:t>
            </a:r>
            <a:endParaRPr lang="en-US" altLang="ko-KR" sz="1800" dirty="0"/>
          </a:p>
          <a:p>
            <a:pPr lvl="1">
              <a:buFontTx/>
              <a:buChar char="-"/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1079586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F3A35C-4A89-1241-A82E-F947606BB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Quantum-safe cryptography(QSC) </a:t>
            </a:r>
            <a:r>
              <a:rPr kumimoji="1" lang="ko-KR" altLang="en-US" dirty="0"/>
              <a:t>실제 사례</a:t>
            </a:r>
            <a:endParaRPr kumimoji="1" lang="ko-Kore-KR" altLang="en-US" dirty="0"/>
          </a:p>
        </p:txBody>
      </p:sp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82E1B25D-8A49-E748-A8D5-1D9EDA225A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587549" cy="5497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" altLang="ko-Kore-KR" dirty="0"/>
              <a:t>&lt;TLS cryptography&gt;</a:t>
            </a:r>
          </a:p>
          <a:p>
            <a:pPr marL="0" indent="0">
              <a:buNone/>
            </a:pPr>
            <a:r>
              <a:rPr lang="en" altLang="ko-KR" sz="2000" dirty="0"/>
              <a:t>: </a:t>
            </a:r>
            <a:r>
              <a:rPr lang="ko-KR" altLang="en-US" sz="2000" dirty="0"/>
              <a:t>키 설정 및 인증 서비스를 위해 </a:t>
            </a:r>
            <a:r>
              <a:rPr lang="en" altLang="ko-Kore-KR" sz="2000" dirty="0"/>
              <a:t>PKI</a:t>
            </a:r>
            <a:r>
              <a:rPr lang="ko-KR" altLang="en-US" sz="2000" dirty="0"/>
              <a:t>가 지원하는 공개 키 암호를 광범위하게 사용함</a:t>
            </a:r>
            <a:r>
              <a:rPr lang="en-US" altLang="ko-KR" sz="2000" dirty="0"/>
              <a:t> (</a:t>
            </a:r>
            <a:r>
              <a:rPr lang="en" altLang="ko-Kore-KR" sz="2000" dirty="0"/>
              <a:t>e.g. </a:t>
            </a:r>
            <a:r>
              <a:rPr lang="ko-KR" altLang="en-US" sz="2000" dirty="0"/>
              <a:t>인수분해</a:t>
            </a:r>
            <a:r>
              <a:rPr lang="en-US" altLang="ko-KR" sz="2000" dirty="0"/>
              <a:t>, </a:t>
            </a:r>
            <a:r>
              <a:rPr lang="en" altLang="ko-Kore-KR" sz="2000" dirty="0"/>
              <a:t>RSA, DH, DSA, ECDH ECDSA)</a:t>
            </a:r>
            <a:r>
              <a:rPr lang="en-US" altLang="ko-Kore-KR" sz="2000" dirty="0"/>
              <a:t> </a:t>
            </a:r>
            <a:r>
              <a:rPr lang="en-US" altLang="ko-Kore-KR" sz="2000" dirty="0">
                <a:sym typeface="Wingdings" pitchFamily="2" charset="2"/>
              </a:rPr>
              <a:t></a:t>
            </a:r>
            <a:r>
              <a:rPr lang="en" altLang="ko-Kore-KR" sz="2000" dirty="0"/>
              <a:t> quantum-safe</a:t>
            </a:r>
            <a:r>
              <a:rPr lang="ko-KR" altLang="en-US" sz="2000" dirty="0" err="1"/>
              <a:t>를</a:t>
            </a:r>
            <a:r>
              <a:rPr lang="ko-KR" altLang="en-US" sz="2000" dirty="0"/>
              <a:t> 위해 이러한 </a:t>
            </a:r>
            <a:r>
              <a:rPr lang="en-US" altLang="ko-KR" sz="2000" dirty="0"/>
              <a:t>[</a:t>
            </a:r>
            <a:r>
              <a:rPr lang="ko-KR" altLang="en-US" sz="2000" dirty="0"/>
              <a:t>기본 요소 </a:t>
            </a:r>
            <a:r>
              <a:rPr lang="en-US" altLang="ko-KR" sz="2000" dirty="0"/>
              <a:t>(</a:t>
            </a:r>
            <a:r>
              <a:rPr lang="en-US" altLang="ko-KR" sz="2000" dirty="0" err="1"/>
              <a:t>e.g</a:t>
            </a:r>
            <a:r>
              <a:rPr lang="en-US" altLang="ko-KR" sz="2000" dirty="0"/>
              <a:t>)] </a:t>
            </a:r>
            <a:r>
              <a:rPr lang="ko-KR" altLang="en-US" sz="2000" dirty="0" err="1"/>
              <a:t>를</a:t>
            </a:r>
            <a:r>
              <a:rPr lang="ko-KR" altLang="en-US" sz="2000" dirty="0"/>
              <a:t> 업그레이드 해야함</a:t>
            </a:r>
            <a:endParaRPr lang="en-US" altLang="ko-KR" sz="1000" dirty="0"/>
          </a:p>
          <a:p>
            <a:pPr marL="457200" lvl="1" indent="0">
              <a:buNone/>
            </a:pPr>
            <a:endParaRPr lang="en" altLang="ko-Kore-KR" sz="2000" dirty="0"/>
          </a:p>
          <a:p>
            <a:pPr marL="457200" lvl="1" indent="0">
              <a:buNone/>
            </a:pPr>
            <a:r>
              <a:rPr lang="en" altLang="ko-Kore-KR" sz="1800" dirty="0"/>
              <a:t>- TLS</a:t>
            </a:r>
            <a:r>
              <a:rPr lang="ko-KR" altLang="en-US" sz="1800" dirty="0"/>
              <a:t>가 널리 사용되기 때문에 현재 </a:t>
            </a:r>
            <a:r>
              <a:rPr lang="en" altLang="ko-Kore-KR" sz="1800" dirty="0"/>
              <a:t>PKC (Public Key Cryptographic) </a:t>
            </a:r>
            <a:r>
              <a:rPr lang="ko-KR" altLang="en-US" sz="1800" dirty="0"/>
              <a:t>프로토콜에 안전하고 효율적인 </a:t>
            </a:r>
            <a:r>
              <a:rPr lang="en" altLang="ko-Kore-KR" sz="1800" dirty="0"/>
              <a:t>quantum-safe </a:t>
            </a:r>
            <a:r>
              <a:rPr lang="ko-KR" altLang="en-US" sz="1800" dirty="0"/>
              <a:t>한 최신 </a:t>
            </a:r>
            <a:r>
              <a:rPr lang="en-US" altLang="ko-KR" sz="1800" dirty="0"/>
              <a:t>[</a:t>
            </a:r>
            <a:r>
              <a:rPr lang="ko-KR" altLang="en-US" sz="1800" dirty="0"/>
              <a:t>기본 요소</a:t>
            </a:r>
            <a:r>
              <a:rPr lang="en-US" altLang="ko-KR" sz="1800" dirty="0"/>
              <a:t>]</a:t>
            </a:r>
            <a:r>
              <a:rPr lang="ko-KR" altLang="en-US" sz="1800" dirty="0" err="1"/>
              <a:t>를</a:t>
            </a:r>
            <a:r>
              <a:rPr lang="ko-KR" altLang="en-US" sz="1800" dirty="0"/>
              <a:t> 배포해야 함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pPr marL="457200" lvl="1" indent="0">
              <a:buNone/>
            </a:pPr>
            <a:r>
              <a:rPr lang="en-US" altLang="ko-KR" sz="1800" dirty="0"/>
              <a:t>- </a:t>
            </a:r>
            <a:r>
              <a:rPr lang="en" altLang="ko-Kore-KR" sz="1800" dirty="0"/>
              <a:t>TLS</a:t>
            </a:r>
            <a:r>
              <a:rPr lang="ko-KR" altLang="en-US" sz="1800" dirty="0"/>
              <a:t>는 공개키 암호 뿐만 아니라 </a:t>
            </a:r>
            <a:r>
              <a:rPr lang="ko-KR" altLang="en-US" sz="1800" dirty="0" err="1"/>
              <a:t>대칭키</a:t>
            </a:r>
            <a:r>
              <a:rPr lang="ko-KR" altLang="en-US" sz="1800" dirty="0"/>
              <a:t> 암호도 사용함</a:t>
            </a:r>
            <a:r>
              <a:rPr lang="en-US" altLang="ko-KR" sz="1800" dirty="0"/>
              <a:t> (</a:t>
            </a:r>
            <a:r>
              <a:rPr lang="ko-KR" altLang="en-US" sz="1800" dirty="0"/>
              <a:t>데이터 암호화</a:t>
            </a:r>
            <a:r>
              <a:rPr lang="en-US" altLang="ko-KR" sz="1800" dirty="0"/>
              <a:t>: </a:t>
            </a:r>
            <a:r>
              <a:rPr lang="en" altLang="ko-Kore-KR" sz="1800" dirty="0"/>
              <a:t>AES, </a:t>
            </a:r>
            <a:r>
              <a:rPr lang="ko-KR" altLang="en-US" sz="1800" dirty="0"/>
              <a:t>디지털 서명 및 인증서 확인</a:t>
            </a:r>
            <a:r>
              <a:rPr lang="en-US" altLang="ko-KR" sz="1800" dirty="0"/>
              <a:t>: </a:t>
            </a:r>
            <a:r>
              <a:rPr lang="en" altLang="ko-Kore-KR" sz="1800" dirty="0"/>
              <a:t>SHA) </a:t>
            </a:r>
            <a:endParaRPr lang="en" altLang="ko-KR" sz="1800" dirty="0">
              <a:sym typeface="Wingdings" pitchFamily="2" charset="2"/>
            </a:endParaRPr>
          </a:p>
          <a:p>
            <a:pPr marL="457200" lvl="1" indent="0">
              <a:buNone/>
            </a:pPr>
            <a:r>
              <a:rPr lang="en-US" altLang="ko-KR" sz="1600" dirty="0">
                <a:solidFill>
                  <a:srgbClr val="C00000"/>
                </a:solidFill>
                <a:sym typeface="Wingdings" pitchFamily="2" charset="2"/>
              </a:rPr>
              <a:t>but !</a:t>
            </a:r>
            <a:r>
              <a:rPr lang="en-US" altLang="ko-KR" sz="1600" dirty="0">
                <a:solidFill>
                  <a:srgbClr val="C00000"/>
                </a:solidFill>
              </a:rPr>
              <a:t> </a:t>
            </a:r>
            <a:r>
              <a:rPr lang="ko-KR" altLang="en-US" sz="1600" dirty="0" err="1">
                <a:solidFill>
                  <a:srgbClr val="C00000"/>
                </a:solidFill>
              </a:rPr>
              <a:t>대칭키</a:t>
            </a:r>
            <a:r>
              <a:rPr lang="ko-KR" altLang="en-US" sz="1600" dirty="0">
                <a:solidFill>
                  <a:srgbClr val="C00000"/>
                </a:solidFill>
              </a:rPr>
              <a:t> 암호는 </a:t>
            </a:r>
            <a:r>
              <a:rPr lang="en" altLang="ko-Kore-KR" sz="1600" dirty="0">
                <a:solidFill>
                  <a:srgbClr val="C00000"/>
                </a:solidFill>
              </a:rPr>
              <a:t>block size</a:t>
            </a:r>
            <a:r>
              <a:rPr lang="ko-KR" altLang="en-US" sz="1600" dirty="0">
                <a:solidFill>
                  <a:srgbClr val="C00000"/>
                </a:solidFill>
              </a:rPr>
              <a:t>나 </a:t>
            </a:r>
            <a:r>
              <a:rPr lang="en" altLang="ko-Kore-KR" sz="1600" dirty="0">
                <a:solidFill>
                  <a:srgbClr val="C00000"/>
                </a:solidFill>
              </a:rPr>
              <a:t>key </a:t>
            </a:r>
            <a:r>
              <a:rPr lang="ko-Kore-KR" altLang="en-US" sz="1600" dirty="0">
                <a:solidFill>
                  <a:srgbClr val="C00000"/>
                </a:solidFill>
              </a:rPr>
              <a:t>길이</a:t>
            </a:r>
            <a:r>
              <a:rPr lang="ko-KR" altLang="en-US" sz="1600" dirty="0" err="1">
                <a:solidFill>
                  <a:srgbClr val="C00000"/>
                </a:solidFill>
              </a:rPr>
              <a:t>를</a:t>
            </a:r>
            <a:r>
              <a:rPr lang="ko-KR" altLang="en-US" sz="1600" dirty="0">
                <a:solidFill>
                  <a:srgbClr val="C00000"/>
                </a:solidFill>
              </a:rPr>
              <a:t> 늘려 </a:t>
            </a:r>
            <a:r>
              <a:rPr lang="en" altLang="ko-Kore-KR" sz="1600" dirty="0">
                <a:solidFill>
                  <a:srgbClr val="C00000"/>
                </a:solidFill>
              </a:rPr>
              <a:t>quantum-safe</a:t>
            </a:r>
            <a:r>
              <a:rPr lang="ko-KR" altLang="en-US" sz="1600" dirty="0">
                <a:solidFill>
                  <a:srgbClr val="C00000"/>
                </a:solidFill>
              </a:rPr>
              <a:t>로 쉽게 바꿀 수 있으므로 </a:t>
            </a:r>
            <a:r>
              <a:rPr lang="ko-KR" altLang="en-US" sz="1600" dirty="0" err="1">
                <a:solidFill>
                  <a:srgbClr val="C00000"/>
                </a:solidFill>
              </a:rPr>
              <a:t>공개키에</a:t>
            </a:r>
            <a:r>
              <a:rPr lang="ko-KR" altLang="en-US" sz="1600" dirty="0">
                <a:solidFill>
                  <a:srgbClr val="C00000"/>
                </a:solidFill>
              </a:rPr>
              <a:t> 초점을 맞춤</a:t>
            </a:r>
            <a:endParaRPr lang="en-US" altLang="ko-KR" sz="1600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endParaRPr lang="en-US" altLang="ko-KR" sz="2000" dirty="0"/>
          </a:p>
          <a:p>
            <a:pPr marL="457200" lvl="1" indent="0">
              <a:buNone/>
            </a:pPr>
            <a:r>
              <a:rPr lang="en-US" altLang="ko-KR" sz="1800" dirty="0"/>
              <a:t>- </a:t>
            </a:r>
            <a:r>
              <a:rPr lang="ko-Kore-KR" altLang="en-US" sz="1800" dirty="0"/>
              <a:t>양자 내성을 적용한 방법으로 </a:t>
            </a:r>
            <a:r>
              <a:rPr lang="en" altLang="ko-Kore-KR" sz="1800" dirty="0"/>
              <a:t>Drop-in replacement, Hybrid scheme, Re-engineering </a:t>
            </a:r>
            <a:r>
              <a:rPr lang="ko-Kore-KR" altLang="en-US" sz="1800" dirty="0"/>
              <a:t>등이 있음</a:t>
            </a:r>
            <a:endParaRPr lang="en" altLang="ko-Kore-KR" sz="1800" dirty="0"/>
          </a:p>
          <a:p>
            <a:pPr marL="457200" lvl="1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" altLang="ko-Kore-KR" dirty="0"/>
          </a:p>
        </p:txBody>
      </p:sp>
    </p:spTree>
    <p:extLst>
      <p:ext uri="{BB962C8B-B14F-4D97-AF65-F5344CB8AC3E}">
        <p14:creationId xmlns:p14="http://schemas.microsoft.com/office/powerpoint/2010/main" val="1438385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F3A35C-4A89-1241-A82E-F947606BB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Quantum-safe cryptography(QSC) </a:t>
            </a:r>
            <a:r>
              <a:rPr kumimoji="1" lang="ko-KR" altLang="en-US" dirty="0"/>
              <a:t>실제 사례</a:t>
            </a:r>
            <a:endParaRPr kumimoji="1" lang="ko-Kore-KR" altLang="en-US" dirty="0"/>
          </a:p>
        </p:txBody>
      </p:sp>
      <p:sp>
        <p:nvSpPr>
          <p:cNvPr id="4" name="텍스트 개체 틀 2">
            <a:extLst>
              <a:ext uri="{FF2B5EF4-FFF2-40B4-BE49-F238E27FC236}">
                <a16:creationId xmlns:a16="http://schemas.microsoft.com/office/drawing/2014/main" id="{8AA63460-2BB5-3245-B6C4-C41EF066C4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>
            <a:normAutofit/>
          </a:bodyPr>
          <a:lstStyle/>
          <a:p>
            <a:r>
              <a:rPr kumimoji="1" lang="ko-Kore-KR" altLang="en-US" b="1" dirty="0">
                <a:solidFill>
                  <a:srgbClr val="002060"/>
                </a:solidFill>
              </a:rPr>
              <a:t>사례 </a:t>
            </a:r>
            <a:r>
              <a:rPr kumimoji="1" lang="en-US" altLang="ko-KR" b="1" dirty="0">
                <a:solidFill>
                  <a:srgbClr val="002060"/>
                </a:solidFill>
              </a:rPr>
              <a:t>2. Internet of Things</a:t>
            </a:r>
          </a:p>
          <a:p>
            <a:pPr marL="0" indent="0">
              <a:buNone/>
            </a:pPr>
            <a:r>
              <a:rPr kumimoji="1" lang="en-US" altLang="ko-KR" sz="2200" dirty="0"/>
              <a:t>: Internet of Things(IoT)</a:t>
            </a:r>
            <a:r>
              <a:rPr kumimoji="1" lang="ko-KR" altLang="en-US" sz="2200" dirty="0"/>
              <a:t>은 </a:t>
            </a:r>
            <a:r>
              <a:rPr kumimoji="1" lang="en-US" altLang="ko-KR" sz="2200" dirty="0"/>
              <a:t>"</a:t>
            </a:r>
            <a:r>
              <a:rPr kumimoji="1" lang="ko-KR" altLang="en-US" sz="2200" dirty="0"/>
              <a:t>스마트 개체</a:t>
            </a:r>
            <a:r>
              <a:rPr kumimoji="1" lang="en-US" altLang="ko-KR" sz="2200" dirty="0"/>
              <a:t>"</a:t>
            </a:r>
            <a:r>
              <a:rPr kumimoji="1" lang="ko-KR" altLang="en-US" sz="2200" dirty="0"/>
              <a:t>의 연결성의 증가를 의미함</a:t>
            </a:r>
            <a:r>
              <a:rPr kumimoji="1" lang="en-US" altLang="ko-KR" sz="2200" dirty="0"/>
              <a:t>(</a:t>
            </a:r>
            <a:r>
              <a:rPr kumimoji="1" lang="en-US" altLang="ko-KR" sz="2200" dirty="0" err="1"/>
              <a:t>e.g</a:t>
            </a:r>
            <a:r>
              <a:rPr kumimoji="1" lang="en-US" altLang="ko-KR" sz="2200" dirty="0"/>
              <a:t> </a:t>
            </a:r>
            <a:r>
              <a:rPr kumimoji="1" lang="ko-KR" altLang="en-US" sz="2200" dirty="0"/>
              <a:t>전구</a:t>
            </a:r>
            <a:r>
              <a:rPr kumimoji="1" lang="en-US" altLang="ko-KR" sz="2200" dirty="0"/>
              <a:t>, </a:t>
            </a:r>
            <a:r>
              <a:rPr kumimoji="1" lang="ko-KR" altLang="en-US" sz="2200" dirty="0"/>
              <a:t>스위치 등 장치들이 로컬 무선 네트워크를 형성</a:t>
            </a:r>
            <a:r>
              <a:rPr kumimoji="1" lang="en-US" altLang="ko-KR" sz="2200" dirty="0"/>
              <a:t>)</a:t>
            </a:r>
          </a:p>
          <a:p>
            <a:pPr marL="0" indent="0">
              <a:buNone/>
            </a:pPr>
            <a:endParaRPr kumimoji="1" lang="en-US" altLang="ko-Kore-KR" sz="2400" dirty="0"/>
          </a:p>
          <a:p>
            <a:pPr marL="0" indent="0">
              <a:buNone/>
            </a:pPr>
            <a:r>
              <a:rPr kumimoji="1" lang="en-US" altLang="ko-KR" sz="2400" dirty="0"/>
              <a:t>&lt;IoT cryptography&gt;</a:t>
            </a:r>
          </a:p>
          <a:p>
            <a:pPr marL="0" indent="0">
              <a:buNone/>
            </a:pPr>
            <a:r>
              <a:rPr kumimoji="1" lang="en-US" altLang="ko-KR" sz="2200" dirty="0"/>
              <a:t>: IoT </a:t>
            </a:r>
            <a:r>
              <a:rPr kumimoji="1" lang="ko-KR" altLang="en-US" sz="2200" dirty="0"/>
              <a:t>네트워크의 전반적인 보안을 개선하기 위해 </a:t>
            </a:r>
            <a:r>
              <a:rPr kumimoji="1" lang="en-US" altLang="ko-KR" sz="2200" dirty="0"/>
              <a:t>PKC(</a:t>
            </a:r>
            <a:r>
              <a:rPr kumimoji="1" lang="ko-KR" altLang="en-US" sz="2200" dirty="0"/>
              <a:t>공개 키 암호화</a:t>
            </a:r>
            <a:r>
              <a:rPr kumimoji="1" lang="en-US" altLang="ko-KR" sz="2200" dirty="0"/>
              <a:t>)</a:t>
            </a:r>
            <a:r>
              <a:rPr kumimoji="1" lang="ko-KR" altLang="en-US" sz="2200" dirty="0" err="1"/>
              <a:t>를</a:t>
            </a:r>
            <a:r>
              <a:rPr kumimoji="1" lang="ko-KR" altLang="en-US" sz="2200" dirty="0"/>
              <a:t> 배포하려는 노력이 있음</a:t>
            </a:r>
            <a:endParaRPr kumimoji="1" lang="en-US" altLang="ko-KR" sz="2200" dirty="0"/>
          </a:p>
          <a:p>
            <a:pPr marL="0" indent="0">
              <a:buNone/>
            </a:pPr>
            <a:r>
              <a:rPr kumimoji="1" lang="en-US" altLang="ko-KR" sz="2000" dirty="0">
                <a:sym typeface="Wingdings" pitchFamily="2" charset="2"/>
              </a:rPr>
              <a:t></a:t>
            </a:r>
            <a:r>
              <a:rPr kumimoji="1" lang="ko-KR" altLang="en-US" sz="2000" dirty="0">
                <a:sym typeface="Wingdings" pitchFamily="2" charset="2"/>
              </a:rPr>
              <a:t> </a:t>
            </a:r>
            <a:r>
              <a:rPr kumimoji="1" lang="en-US" altLang="ko-KR" sz="2000" dirty="0">
                <a:sym typeface="Wingdings" pitchFamily="2" charset="2"/>
              </a:rPr>
              <a:t>IoT</a:t>
            </a:r>
            <a:r>
              <a:rPr kumimoji="1" lang="ko-KR" altLang="en-US" sz="2000" dirty="0">
                <a:sym typeface="Wingdings" pitchFamily="2" charset="2"/>
              </a:rPr>
              <a:t>는 리소스 제한이 많아 </a:t>
            </a:r>
            <a:r>
              <a:rPr kumimoji="1" lang="en" altLang="ko-KR" sz="2000" dirty="0">
                <a:sym typeface="Wingdings" pitchFamily="2" charset="2"/>
              </a:rPr>
              <a:t>PKC</a:t>
            </a:r>
            <a:r>
              <a:rPr kumimoji="1" lang="ko-KR" altLang="en-US" sz="2000" dirty="0">
                <a:sym typeface="Wingdings" pitchFamily="2" charset="2"/>
              </a:rPr>
              <a:t>기반이 적합하지 않음</a:t>
            </a:r>
            <a:endParaRPr kumimoji="1" lang="en-US" altLang="ko-Kore-KR" sz="2000" dirty="0"/>
          </a:p>
        </p:txBody>
      </p:sp>
    </p:spTree>
    <p:extLst>
      <p:ext uri="{BB962C8B-B14F-4D97-AF65-F5344CB8AC3E}">
        <p14:creationId xmlns:p14="http://schemas.microsoft.com/office/powerpoint/2010/main" val="2065769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F3A35C-4A89-1241-A82E-F947606BB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Quantum-safe cryptography(QSC) </a:t>
            </a:r>
            <a:r>
              <a:rPr kumimoji="1" lang="ko-KR" altLang="en-US" dirty="0"/>
              <a:t>실제 사례</a:t>
            </a:r>
            <a:endParaRPr kumimoji="1" lang="ko-Kore-KR" altLang="en-US" dirty="0"/>
          </a:p>
        </p:txBody>
      </p:sp>
      <p:sp>
        <p:nvSpPr>
          <p:cNvPr id="4" name="텍스트 개체 틀 2">
            <a:extLst>
              <a:ext uri="{FF2B5EF4-FFF2-40B4-BE49-F238E27FC236}">
                <a16:creationId xmlns:a16="http://schemas.microsoft.com/office/drawing/2014/main" id="{72788F3F-8933-6141-B5D3-E057F2695A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358003"/>
          </a:xfrm>
        </p:spPr>
        <p:txBody>
          <a:bodyPr>
            <a:normAutofit/>
          </a:bodyPr>
          <a:lstStyle/>
          <a:p>
            <a:r>
              <a:rPr kumimoji="1" lang="ko-Kore-KR" altLang="en-US" b="1" dirty="0">
                <a:solidFill>
                  <a:srgbClr val="002060"/>
                </a:solidFill>
              </a:rPr>
              <a:t>사례 </a:t>
            </a:r>
            <a:r>
              <a:rPr kumimoji="1" lang="en-US" altLang="ko-KR" b="1" dirty="0">
                <a:solidFill>
                  <a:srgbClr val="002060"/>
                </a:solidFill>
              </a:rPr>
              <a:t>3. Authentication(</a:t>
            </a:r>
            <a:r>
              <a:rPr kumimoji="1" lang="ko-KR" altLang="en-US" b="1" dirty="0">
                <a:solidFill>
                  <a:srgbClr val="002060"/>
                </a:solidFill>
              </a:rPr>
              <a:t>인증</a:t>
            </a:r>
            <a:r>
              <a:rPr kumimoji="1" lang="en-US" altLang="ko-KR" b="1" dirty="0">
                <a:solidFill>
                  <a:srgbClr val="002060"/>
                </a:solidFill>
              </a:rPr>
              <a:t>)</a:t>
            </a:r>
          </a:p>
          <a:p>
            <a:pPr marL="0" indent="0">
              <a:buNone/>
            </a:pPr>
            <a:r>
              <a:rPr kumimoji="1" lang="en-US" altLang="ko-KR" sz="2200" dirty="0"/>
              <a:t>&lt;</a:t>
            </a:r>
            <a:r>
              <a:rPr lang="en" altLang="ko-Kore-KR" sz="2200" dirty="0"/>
              <a:t> </a:t>
            </a:r>
            <a:r>
              <a:rPr lang="ko-KR" altLang="en-US" sz="2200" dirty="0"/>
              <a:t>요구사항 및 적용 사례</a:t>
            </a:r>
            <a:r>
              <a:rPr kumimoji="1" lang="en-US" altLang="ko-KR" sz="2200" dirty="0"/>
              <a:t>&gt;</a:t>
            </a:r>
          </a:p>
          <a:p>
            <a:r>
              <a:rPr kumimoji="1" lang="en-US" altLang="ko-Kore-KR" sz="2000" dirty="0"/>
              <a:t>Internet-based application </a:t>
            </a:r>
            <a:r>
              <a:rPr kumimoji="1" lang="ko-Kore-KR" altLang="en-US" sz="2000" dirty="0"/>
              <a:t>인증</a:t>
            </a:r>
            <a:endParaRPr kumimoji="1" lang="en-US" altLang="ko-KR" sz="2000" dirty="0"/>
          </a:p>
          <a:p>
            <a:pPr marL="0" indent="0">
              <a:buNone/>
            </a:pPr>
            <a:r>
              <a:rPr kumimoji="1" lang="en-US" altLang="ko-KR" sz="2000" dirty="0"/>
              <a:t>: </a:t>
            </a:r>
            <a:r>
              <a:rPr kumimoji="1" lang="ko-KR" altLang="en-US" sz="2000" dirty="0"/>
              <a:t>많이 사용되는 </a:t>
            </a:r>
            <a:r>
              <a:rPr kumimoji="1" lang="en-US" altLang="ko-KR" sz="2000" dirty="0"/>
              <a:t>ECDSA</a:t>
            </a:r>
            <a:r>
              <a:rPr kumimoji="1" lang="ko-KR" altLang="en-US" sz="2000" dirty="0"/>
              <a:t> 및 </a:t>
            </a:r>
            <a:r>
              <a:rPr kumimoji="1" lang="en-US" altLang="ko-KR" sz="2000" dirty="0"/>
              <a:t>RSA </a:t>
            </a:r>
            <a:r>
              <a:rPr kumimoji="1" lang="ko-KR" altLang="en-US" sz="2000" dirty="0"/>
              <a:t>서명을 </a:t>
            </a:r>
            <a:r>
              <a:rPr kumimoji="1" lang="en" altLang="ko-KR" sz="2000" dirty="0"/>
              <a:t>quantum safe drop in replacement</a:t>
            </a:r>
            <a:r>
              <a:rPr kumimoji="1" lang="ko-KR" altLang="en-US" sz="2000" dirty="0"/>
              <a:t>로 전환하는 방법이 있음</a:t>
            </a:r>
            <a:endParaRPr kumimoji="1" lang="en-US" altLang="ko-KR" sz="2000" dirty="0"/>
          </a:p>
          <a:p>
            <a:pPr marL="0" indent="0">
              <a:buNone/>
            </a:pPr>
            <a:endParaRPr kumimoji="1" lang="en-US" altLang="ko-Kore-KR" sz="1000" dirty="0"/>
          </a:p>
          <a:p>
            <a:r>
              <a:rPr kumimoji="1" lang="ko-Kore-KR" altLang="en-US" sz="2000" dirty="0"/>
              <a:t>오프라인 파일 인증</a:t>
            </a:r>
            <a:endParaRPr kumimoji="1" lang="en-US" altLang="ko-KR" sz="2000" dirty="0"/>
          </a:p>
          <a:p>
            <a:pPr marL="0" indent="0">
              <a:buNone/>
            </a:pPr>
            <a:r>
              <a:rPr kumimoji="1" lang="en-US" altLang="ko-KR" sz="2000" dirty="0"/>
              <a:t>: </a:t>
            </a:r>
            <a:r>
              <a:rPr kumimoji="1" lang="ko-KR" altLang="en-US" sz="2000" dirty="0"/>
              <a:t>중요한 정보가 포함된 파일은 오랜 기간 동안 원본으로 유지해야하므로 이 경우에도 </a:t>
            </a:r>
            <a:r>
              <a:rPr kumimoji="1" lang="en-US" altLang="ko-KR" sz="2000" dirty="0"/>
              <a:t>ECDSA</a:t>
            </a:r>
            <a:r>
              <a:rPr kumimoji="1" lang="ko-KR" altLang="en-US" sz="2000" dirty="0"/>
              <a:t> 및 </a:t>
            </a:r>
            <a:r>
              <a:rPr kumimoji="1" lang="en-US" altLang="ko-KR" sz="2000" dirty="0"/>
              <a:t>RSA </a:t>
            </a:r>
            <a:r>
              <a:rPr kumimoji="1" lang="ko-KR" altLang="en-US" sz="2000" dirty="0"/>
              <a:t>서명을 </a:t>
            </a:r>
            <a:r>
              <a:rPr kumimoji="1" lang="en" altLang="ko-KR" sz="2000" dirty="0"/>
              <a:t>quantum safe drop in replacement</a:t>
            </a:r>
            <a:r>
              <a:rPr kumimoji="1" lang="ko-KR" altLang="en-US" sz="2000" dirty="0"/>
              <a:t>로 전환하는 방법이 적합 </a:t>
            </a:r>
            <a:r>
              <a:rPr kumimoji="1" lang="en-US" altLang="ko-KR" sz="2000" dirty="0">
                <a:sym typeface="Wingdings" pitchFamily="2" charset="2"/>
              </a:rPr>
              <a:t></a:t>
            </a:r>
            <a:r>
              <a:rPr kumimoji="1" lang="ko-KR" altLang="en-US" sz="2000" dirty="0">
                <a:sym typeface="Wingdings" pitchFamily="2" charset="2"/>
              </a:rPr>
              <a:t> 속도 및 대역폭 요구사항이 온라인보다 </a:t>
            </a:r>
            <a:r>
              <a:rPr kumimoji="1" lang="ko-KR" altLang="en-US" sz="2000" dirty="0" err="1">
                <a:sym typeface="Wingdings" pitchFamily="2" charset="2"/>
              </a:rPr>
              <a:t>프리하므로</a:t>
            </a:r>
            <a:r>
              <a:rPr kumimoji="1" lang="ko-KR" altLang="en-US" sz="2000" dirty="0">
                <a:sym typeface="Wingdings" pitchFamily="2" charset="2"/>
              </a:rPr>
              <a:t> </a:t>
            </a:r>
            <a:r>
              <a:rPr kumimoji="1" lang="en-US" altLang="ko-KR" sz="2000" dirty="0">
                <a:sym typeface="Wingdings" pitchFamily="2" charset="2"/>
              </a:rPr>
              <a:t>hash-tree </a:t>
            </a:r>
            <a:r>
              <a:rPr kumimoji="1" lang="ko-KR" altLang="en-US" sz="2000" dirty="0">
                <a:sym typeface="Wingdings" pitchFamily="2" charset="2"/>
              </a:rPr>
              <a:t>서명이 잠재적 대안으로 제안됨</a:t>
            </a:r>
            <a:endParaRPr kumimoji="1" lang="en-US" altLang="ko-KR" sz="2000" dirty="0">
              <a:sym typeface="Wingdings" pitchFamily="2" charset="2"/>
            </a:endParaRPr>
          </a:p>
          <a:p>
            <a:pPr marL="0" indent="0">
              <a:buNone/>
            </a:pPr>
            <a:endParaRPr kumimoji="1" lang="en-US" altLang="ko-KR" sz="1000" dirty="0">
              <a:sym typeface="Wingdings" pitchFamily="2" charset="2"/>
            </a:endParaRPr>
          </a:p>
          <a:p>
            <a:r>
              <a:rPr kumimoji="1" lang="en-US" altLang="ko-KR" sz="2000" dirty="0">
                <a:sym typeface="Wingdings" pitchFamily="2" charset="2"/>
              </a:rPr>
              <a:t>broadcast </a:t>
            </a:r>
            <a:r>
              <a:rPr kumimoji="1" lang="ko-KR" altLang="en-US" sz="2000" dirty="0">
                <a:sym typeface="Wingdings" pitchFamily="2" charset="2"/>
              </a:rPr>
              <a:t>통신 인증</a:t>
            </a:r>
            <a:endParaRPr kumimoji="1" lang="en-US" altLang="ko-KR" sz="2000" dirty="0">
              <a:sym typeface="Wingdings" pitchFamily="2" charset="2"/>
            </a:endParaRPr>
          </a:p>
          <a:p>
            <a:pPr marL="0" indent="0">
              <a:buNone/>
            </a:pPr>
            <a:r>
              <a:rPr kumimoji="1" lang="en-US" altLang="ko-KR" sz="2000" dirty="0">
                <a:sym typeface="Wingdings" pitchFamily="2" charset="2"/>
              </a:rPr>
              <a:t>: </a:t>
            </a:r>
            <a:r>
              <a:rPr kumimoji="1" lang="ko-KR" altLang="en-US" sz="2000" dirty="0">
                <a:sym typeface="Wingdings" pitchFamily="2" charset="2"/>
              </a:rPr>
              <a:t>명확히 사용한 사례는 자동차 및 운송 인프라가 주변 </a:t>
            </a:r>
            <a:r>
              <a:rPr kumimoji="1" lang="ko-KR" altLang="en-US" sz="2000" dirty="0" err="1">
                <a:sym typeface="Wingdings" pitchFamily="2" charset="2"/>
              </a:rPr>
              <a:t>엔티티에서</a:t>
            </a:r>
            <a:r>
              <a:rPr kumimoji="1" lang="ko-KR" altLang="en-US" sz="2000" dirty="0">
                <a:sym typeface="Wingdings" pitchFamily="2" charset="2"/>
              </a:rPr>
              <a:t> 데이터를 </a:t>
            </a:r>
            <a:r>
              <a:rPr kumimoji="1" lang="en-US" altLang="ko-KR" sz="2000" dirty="0">
                <a:sym typeface="Wingdings" pitchFamily="2" charset="2"/>
              </a:rPr>
              <a:t>broadcast</a:t>
            </a:r>
            <a:r>
              <a:rPr kumimoji="1" lang="ko-KR" altLang="en-US" sz="2000" dirty="0">
                <a:sym typeface="Wingdings" pitchFamily="2" charset="2"/>
              </a:rPr>
              <a:t>하는 </a:t>
            </a:r>
            <a:r>
              <a:rPr kumimoji="1" lang="en-US" altLang="ko-KR" sz="2000" dirty="0">
                <a:sym typeface="Wingdings" pitchFamily="2" charset="2"/>
              </a:rPr>
              <a:t>V2X</a:t>
            </a:r>
            <a:r>
              <a:rPr kumimoji="1" lang="ko-KR" altLang="en-US" sz="2000" dirty="0">
                <a:sym typeface="Wingdings" pitchFamily="2" charset="2"/>
              </a:rPr>
              <a:t>가 있음</a:t>
            </a:r>
            <a:endParaRPr kumimoji="1" lang="en-US" altLang="ko-KR" sz="2000" dirty="0">
              <a:sym typeface="Wingdings" pitchFamily="2" charset="2"/>
            </a:endParaRPr>
          </a:p>
          <a:p>
            <a:pPr marL="457200" lvl="1" indent="0">
              <a:buNone/>
            </a:pPr>
            <a:r>
              <a:rPr kumimoji="1" lang="en-US" altLang="ko-KR" sz="1600" dirty="0">
                <a:sym typeface="Wingdings" pitchFamily="2" charset="2"/>
              </a:rPr>
              <a:t> </a:t>
            </a:r>
            <a:r>
              <a:rPr kumimoji="1" lang="ko-KR" altLang="en-US" sz="1600" dirty="0">
                <a:sym typeface="Wingdings" pitchFamily="2" charset="2"/>
              </a:rPr>
              <a:t>초당 최대 </a:t>
            </a:r>
            <a:r>
              <a:rPr kumimoji="1" lang="en-US" altLang="ko-KR" sz="1600" dirty="0">
                <a:sym typeface="Wingdings" pitchFamily="2" charset="2"/>
              </a:rPr>
              <a:t>10</a:t>
            </a:r>
            <a:r>
              <a:rPr kumimoji="1" lang="ko-KR" altLang="en-US" sz="1600" dirty="0">
                <a:sym typeface="Wingdings" pitchFamily="2" charset="2"/>
              </a:rPr>
              <a:t>회 전송되는 서명과 최대 </a:t>
            </a:r>
            <a:r>
              <a:rPr kumimoji="1" lang="en-US" altLang="ko-KR" sz="1600" dirty="0">
                <a:sym typeface="Wingdings" pitchFamily="2" charset="2"/>
              </a:rPr>
              <a:t>2</a:t>
            </a:r>
            <a:r>
              <a:rPr kumimoji="1" lang="ko-KR" altLang="en-US" sz="1600" dirty="0">
                <a:sym typeface="Wingdings" pitchFamily="2" charset="2"/>
              </a:rPr>
              <a:t>회의 공개 키 인증서를 권장하며 이러한 요구사항을 만족하는 우수한 </a:t>
            </a:r>
            <a:r>
              <a:rPr kumimoji="1" lang="en-US" altLang="ko-KR" sz="1600" dirty="0">
                <a:sym typeface="Wingdings" pitchFamily="2" charset="2"/>
              </a:rPr>
              <a:t>quantum safe drop in replacement</a:t>
            </a:r>
            <a:r>
              <a:rPr kumimoji="1" lang="ko-KR" altLang="en-US" sz="1600" dirty="0">
                <a:sym typeface="Wingdings" pitchFamily="2" charset="2"/>
              </a:rPr>
              <a:t> </a:t>
            </a:r>
            <a:r>
              <a:rPr kumimoji="1" lang="en-US" altLang="ko-KR" sz="1600" dirty="0">
                <a:sym typeface="Wingdings" pitchFamily="2" charset="2"/>
              </a:rPr>
              <a:t>PKC</a:t>
            </a:r>
            <a:r>
              <a:rPr kumimoji="1" lang="ko-KR" altLang="en-US" sz="1600" dirty="0">
                <a:sym typeface="Wingdings" pitchFamily="2" charset="2"/>
              </a:rPr>
              <a:t>는 없지만 </a:t>
            </a:r>
            <a:r>
              <a:rPr kumimoji="1" lang="en-US" altLang="ko-KR" sz="1600" dirty="0">
                <a:sym typeface="Wingdings" pitchFamily="2" charset="2"/>
              </a:rPr>
              <a:t>HFE</a:t>
            </a:r>
            <a:r>
              <a:rPr kumimoji="1" lang="ko-KR" altLang="en-US" sz="1600" dirty="0" err="1">
                <a:sym typeface="Wingdings" pitchFamily="2" charset="2"/>
              </a:rPr>
              <a:t>를</a:t>
            </a:r>
            <a:r>
              <a:rPr kumimoji="1" lang="ko-KR" altLang="en-US" sz="1600" dirty="0">
                <a:sym typeface="Wingdings" pitchFamily="2" charset="2"/>
              </a:rPr>
              <a:t> 기반으로 하는 짧은 서명이 유망해 보임</a:t>
            </a:r>
            <a:endParaRPr kumimoji="1"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6039626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just"/>
            <a:r>
              <a:rPr lang="ko-KR" altLang="en-US" sz="2800" dirty="0"/>
              <a:t>참고</a:t>
            </a:r>
            <a:r>
              <a:rPr lang="en-US" altLang="ko-KR" sz="2800" dirty="0"/>
              <a:t> </a:t>
            </a:r>
            <a:r>
              <a:rPr lang="ko-KR" altLang="en-US" sz="2800" dirty="0"/>
              <a:t>문서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ko-Kore-KR" sz="2400" dirty="0"/>
              <a:t>ETSI, “Quantum Safe Cryptography; Case Studies and Deployment Scenarios” [internet], https://</a:t>
            </a:r>
            <a:r>
              <a:rPr lang="en-US" altLang="ko-Kore-KR" sz="2400" dirty="0" err="1"/>
              <a:t>www.etsi.org</a:t>
            </a:r>
            <a:r>
              <a:rPr lang="en-US" altLang="ko-Kore-KR" sz="2400" dirty="0"/>
              <a:t>/deliver/</a:t>
            </a:r>
            <a:r>
              <a:rPr lang="en-US" altLang="ko-Kore-KR" sz="2400" dirty="0" err="1"/>
              <a:t>etsi_gr</a:t>
            </a:r>
            <a:r>
              <a:rPr lang="en-US" altLang="ko-Kore-KR" sz="2400" dirty="0"/>
              <a:t>/</a:t>
            </a:r>
            <a:r>
              <a:rPr lang="en-US" altLang="ko-Kore-KR" sz="2400" dirty="0" err="1"/>
              <a:t>qsc</a:t>
            </a:r>
            <a:r>
              <a:rPr lang="en-US" altLang="ko-Kore-KR" sz="2400" dirty="0"/>
              <a:t>/001_099/003/01.01.01_60/gr_qsc003v010101p.pdf</a:t>
            </a:r>
            <a:r>
              <a:rPr lang="ko-Kore-KR" altLang="ko-Kore-KR" sz="2400" dirty="0"/>
              <a:t> </a:t>
            </a:r>
            <a:endParaRPr lang="en-US" altLang="ko-Kore-KR" sz="2400" dirty="0"/>
          </a:p>
          <a:p>
            <a:endParaRPr lang="en-US" altLang="ko-KR" sz="2400" dirty="0"/>
          </a:p>
          <a:p>
            <a:r>
              <a:rPr lang="en-US" altLang="ko-Kore-KR" sz="2400" dirty="0"/>
              <a:t>ETSI, “CYBER; Migration strategies and recommendations to Quantum Safe schemes” [internet], https://</a:t>
            </a:r>
            <a:r>
              <a:rPr lang="en-US" altLang="ko-Kore-KR" sz="2400" dirty="0" err="1"/>
              <a:t>www.etsi.org</a:t>
            </a:r>
            <a:r>
              <a:rPr lang="en-US" altLang="ko-Kore-KR" sz="2400" dirty="0"/>
              <a:t>/deliver/</a:t>
            </a:r>
            <a:r>
              <a:rPr lang="en-US" altLang="ko-Kore-KR" sz="2400" dirty="0" err="1"/>
              <a:t>etsi_tr</a:t>
            </a:r>
            <a:r>
              <a:rPr lang="en-US" altLang="ko-Kore-KR" sz="2400" dirty="0"/>
              <a:t>/103600_103699/103619/01.01.01_60/tr_103619v010101p.pdf</a:t>
            </a:r>
            <a:r>
              <a:rPr lang="ko-Kore-KR" altLang="ko-Kore-KR" sz="2400" dirty="0"/>
              <a:t> </a:t>
            </a:r>
            <a:endParaRPr lang="en-US" altLang="ko-Kore-KR" sz="2400" dirty="0"/>
          </a:p>
          <a:p>
            <a:endParaRPr lang="en-US" altLang="ko-KR" sz="2400" dirty="0"/>
          </a:p>
          <a:p>
            <a:r>
              <a:rPr lang="ko-KR" altLang="en-US" sz="2400" dirty="0"/>
              <a:t>두 문서를 참고하여 발표를 준비하였습니다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1858DA-4114-D94B-9626-4E6759A52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Quantum-safe </a:t>
            </a:r>
            <a:r>
              <a:rPr lang="ko-KR" altLang="en-US" dirty="0"/>
              <a:t>마이그레이션 과정 및 적용사례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CDE43C-1D62-E645-8085-F41BE2D680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ko-Kore-KR" altLang="en-US" sz="2400" dirty="0"/>
              <a:t>정보화</a:t>
            </a:r>
            <a:r>
              <a:rPr kumimoji="1" lang="ko-KR" altLang="en-US" sz="2400" dirty="0"/>
              <a:t> 시대로 바뀌면서 데이터들이 </a:t>
            </a:r>
            <a:r>
              <a:rPr kumimoji="1" lang="ko-KR" altLang="en-US" sz="2400" dirty="0" err="1"/>
              <a:t>클라우드</a:t>
            </a:r>
            <a:r>
              <a:rPr kumimoji="1" lang="ko-KR" altLang="en-US" sz="2400" dirty="0"/>
              <a:t> 및 데이터 베이스 등에 전자적으로 저장되어 관리되고 있음</a:t>
            </a:r>
            <a:endParaRPr kumimoji="1" lang="en-US" altLang="ko-KR" sz="2400" dirty="0"/>
          </a:p>
          <a:p>
            <a:pPr lvl="1">
              <a:buFont typeface="Wingdings" pitchFamily="2" charset="2"/>
              <a:buChar char="à"/>
            </a:pPr>
            <a:r>
              <a:rPr kumimoji="1" lang="ko-KR" altLang="en-US" sz="2000" dirty="0">
                <a:sym typeface="Wingdings" pitchFamily="2" charset="2"/>
              </a:rPr>
              <a:t> 이에 따라 암호화의 중요성은 더욱 커짐</a:t>
            </a:r>
            <a:endParaRPr kumimoji="1" lang="en-US" altLang="ko-KR" sz="2000" dirty="0">
              <a:sym typeface="Wingdings" pitchFamily="2" charset="2"/>
            </a:endParaRPr>
          </a:p>
          <a:p>
            <a:pPr marL="457200" lvl="1" indent="0">
              <a:buNone/>
            </a:pPr>
            <a:endParaRPr kumimoji="1" lang="en-US" altLang="ko-Kore-KR" sz="2000" dirty="0">
              <a:sym typeface="Wingdings" pitchFamily="2" charset="2"/>
            </a:endParaRPr>
          </a:p>
          <a:p>
            <a:r>
              <a:rPr kumimoji="1" lang="ko-KR" altLang="en-US" sz="2400" dirty="0">
                <a:sym typeface="Wingdings" pitchFamily="2" charset="2"/>
              </a:rPr>
              <a:t>양자컴퓨터는 암호의 특정 수학적 문제 해결에 효율성을 가진다는 것이 입증됨 </a:t>
            </a:r>
            <a:r>
              <a:rPr kumimoji="1" lang="en-US" altLang="ko-KR" sz="2400" dirty="0">
                <a:sym typeface="Wingdings" pitchFamily="2" charset="2"/>
              </a:rPr>
              <a:t>(</a:t>
            </a:r>
            <a:r>
              <a:rPr kumimoji="1" lang="ko-KR" altLang="en-US" sz="2400" dirty="0">
                <a:sym typeface="Wingdings" pitchFamily="2" charset="2"/>
              </a:rPr>
              <a:t>공개키 암호</a:t>
            </a:r>
            <a:r>
              <a:rPr kumimoji="1" lang="en-US" altLang="ko-KR" sz="2400" dirty="0">
                <a:sym typeface="Wingdings" pitchFamily="2" charset="2"/>
              </a:rPr>
              <a:t>: </a:t>
            </a:r>
            <a:r>
              <a:rPr kumimoji="1" lang="en" altLang="ko-KR" sz="2400" dirty="0">
                <a:sym typeface="Wingdings" pitchFamily="2" charset="2"/>
              </a:rPr>
              <a:t>Shor’s algorithm, </a:t>
            </a:r>
            <a:r>
              <a:rPr kumimoji="1" lang="ko-KR" altLang="en-US" sz="2400" dirty="0" err="1">
                <a:sym typeface="Wingdings" pitchFamily="2" charset="2"/>
              </a:rPr>
              <a:t>대칭키</a:t>
            </a:r>
            <a:r>
              <a:rPr kumimoji="1" lang="ko-KR" altLang="en-US" sz="2400" dirty="0">
                <a:sym typeface="Wingdings" pitchFamily="2" charset="2"/>
              </a:rPr>
              <a:t> 암호</a:t>
            </a:r>
            <a:r>
              <a:rPr kumimoji="1" lang="en-US" altLang="ko-KR" sz="2400" dirty="0">
                <a:sym typeface="Wingdings" pitchFamily="2" charset="2"/>
              </a:rPr>
              <a:t>: </a:t>
            </a:r>
            <a:r>
              <a:rPr kumimoji="1" lang="en" altLang="ko-KR" sz="2400" dirty="0">
                <a:sym typeface="Wingdings" pitchFamily="2" charset="2"/>
              </a:rPr>
              <a:t>Grover’s algorithm)</a:t>
            </a:r>
            <a:endParaRPr kumimoji="1" lang="en-US" altLang="ko-KR" sz="2400" dirty="0">
              <a:sym typeface="Wingdings" pitchFamily="2" charset="2"/>
            </a:endParaRPr>
          </a:p>
          <a:p>
            <a:pPr lvl="1">
              <a:buFontTx/>
              <a:buChar char="-"/>
            </a:pPr>
            <a:endParaRPr kumimoji="1" lang="en-US" altLang="ko-KR" sz="2000" dirty="0">
              <a:sym typeface="Wingdings" pitchFamily="2" charset="2"/>
            </a:endParaRPr>
          </a:p>
          <a:p>
            <a:pPr lvl="1">
              <a:buFontTx/>
              <a:buChar char="-"/>
            </a:pPr>
            <a:r>
              <a:rPr kumimoji="1" lang="ko-KR" altLang="en-US" sz="2000" dirty="0">
                <a:sym typeface="Wingdings" pitchFamily="2" charset="2"/>
              </a:rPr>
              <a:t>하지만 현재 소형 양자 컴퓨터로 암호화 문제를 해결하기는 어려움 </a:t>
            </a:r>
            <a:r>
              <a:rPr kumimoji="1" lang="en-US" altLang="ko-KR" sz="2000" dirty="0">
                <a:sym typeface="Wingdings" pitchFamily="2" charset="2"/>
              </a:rPr>
              <a:t>(</a:t>
            </a:r>
            <a:r>
              <a:rPr kumimoji="1" lang="ko-KR" altLang="en-US" sz="2000" dirty="0" err="1">
                <a:sym typeface="Wingdings" pitchFamily="2" charset="2"/>
              </a:rPr>
              <a:t>다항시간</a:t>
            </a:r>
            <a:r>
              <a:rPr kumimoji="1" lang="ko-KR" altLang="en-US" sz="2000" dirty="0">
                <a:sym typeface="Wingdings" pitchFamily="2" charset="2"/>
              </a:rPr>
              <a:t> 내에 동작 불가</a:t>
            </a:r>
            <a:r>
              <a:rPr kumimoji="1" lang="en-US" altLang="ko-KR" sz="2000" dirty="0">
                <a:sym typeface="Wingdings" pitchFamily="2" charset="2"/>
              </a:rPr>
              <a:t>,</a:t>
            </a:r>
            <a:r>
              <a:rPr kumimoji="1" lang="ko-KR" altLang="en-US" sz="2000" dirty="0">
                <a:sym typeface="Wingdings" pitchFamily="2" charset="2"/>
              </a:rPr>
              <a:t> 자원부족</a:t>
            </a:r>
            <a:r>
              <a:rPr kumimoji="1" lang="en-US" altLang="ko-KR" sz="2000" dirty="0">
                <a:sym typeface="Wingdings" pitchFamily="2" charset="2"/>
              </a:rPr>
              <a:t>)</a:t>
            </a:r>
          </a:p>
          <a:p>
            <a:pPr lvl="1">
              <a:buFontTx/>
              <a:buChar char="-"/>
            </a:pPr>
            <a:r>
              <a:rPr kumimoji="1" lang="ko-KR" altLang="en-US" sz="2000" dirty="0">
                <a:sym typeface="Wingdings" pitchFamily="2" charset="2"/>
              </a:rPr>
              <a:t>그러므로 현재의 소형 양자 컴퓨터는 아직 보안에 위협이 되지 않지만 향후 대규모 양자 컴퓨터 개발 시 보안에 위협이 됨</a:t>
            </a:r>
            <a:endParaRPr kumimoji="1" lang="en-US" altLang="ko-KR" sz="2000" dirty="0">
              <a:sym typeface="Wingdings" pitchFamily="2" charset="2"/>
            </a:endParaRPr>
          </a:p>
          <a:p>
            <a:pPr lvl="1">
              <a:buFontTx/>
              <a:buChar char="-"/>
            </a:pP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643590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521529-28D0-AD46-A130-2BFFFB999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Quantum-safe </a:t>
            </a:r>
            <a:r>
              <a:rPr lang="ko-KR" altLang="en-US" dirty="0"/>
              <a:t>마이그레이션 과정 및 적용사례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FAAF42-32BA-A148-B678-51E6DF5A81F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kumimoji="1" lang="ko-KR" altLang="en-US" sz="2400" dirty="0">
                <a:sym typeface="Wingdings" pitchFamily="2" charset="2"/>
              </a:rPr>
              <a:t>최근 양자컴퓨터는 개발이 빠르게 진행되고 있음</a:t>
            </a:r>
            <a:endParaRPr kumimoji="1" lang="en-US" altLang="ko-Kore-KR" sz="2400" dirty="0"/>
          </a:p>
          <a:p>
            <a:r>
              <a:rPr kumimoji="1" lang="ko-KR" altLang="en-US" sz="2400" dirty="0"/>
              <a:t>국제적인 기업들 및 각 정부는 양자 컴퓨터 연구에 집중하고 있으며 투자 경향으로 이를 확인할 수 있음</a:t>
            </a:r>
            <a:endParaRPr kumimoji="1" lang="ko-Kore-KR" altLang="en-US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8FE230B-EDF1-A548-8814-720186CFA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405" y="2504775"/>
            <a:ext cx="6955496" cy="40219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B5A345B-5EA0-884A-BA6B-46B802EF26DF}"/>
              </a:ext>
            </a:extLst>
          </p:cNvPr>
          <p:cNvSpPr txBox="1"/>
          <p:nvPr/>
        </p:nvSpPr>
        <p:spPr>
          <a:xfrm>
            <a:off x="7729087" y="4038699"/>
            <a:ext cx="40509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400" dirty="0"/>
              <a:t>빠른속도로 증가되고 있는 양자 컴퓨터 투자 경향</a:t>
            </a:r>
            <a:endParaRPr kumimoji="1" lang="en-US" altLang="ko-Kore-KR" sz="1400" dirty="0"/>
          </a:p>
          <a:p>
            <a:r>
              <a:rPr kumimoji="1" lang="en-US" altLang="ko-KR" sz="1400" dirty="0"/>
              <a:t>(2018</a:t>
            </a:r>
            <a:r>
              <a:rPr kumimoji="1" lang="ko-KR" altLang="en-US" sz="1400" dirty="0"/>
              <a:t>년까지만 나타났지만 그 이후로도 빠르게 상승했을 것이라 예상 가능</a:t>
            </a:r>
            <a:r>
              <a:rPr kumimoji="1" lang="en-US" altLang="ko-KR" sz="1400" dirty="0"/>
              <a:t>)</a:t>
            </a:r>
            <a:endParaRPr kumimoji="1" lang="ko-Kore-KR" altLang="en-US" sz="1400" dirty="0"/>
          </a:p>
          <a:p>
            <a:endParaRPr kumimoji="1"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82145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B28E46-20D5-8342-96A4-EBEC6A5DD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ore-KR" dirty="0"/>
              <a:t>Quantum-safe cryptography(QSC) </a:t>
            </a:r>
            <a:r>
              <a:rPr kumimoji="1" lang="ko-KR" altLang="en-US" dirty="0"/>
              <a:t>마이그레이션 과정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E12272-4508-FF4C-B85A-9D5D637175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6"/>
            <a:ext cx="11369675" cy="5497728"/>
          </a:xfrm>
        </p:spPr>
        <p:txBody>
          <a:bodyPr>
            <a:normAutofit/>
          </a:bodyPr>
          <a:lstStyle/>
          <a:p>
            <a:r>
              <a:rPr kumimoji="1" lang="en-US" altLang="ko-Kore-KR" sz="2400" dirty="0"/>
              <a:t>Non quantum-safe</a:t>
            </a:r>
            <a:r>
              <a:rPr kumimoji="1" lang="ko-KR" altLang="en-US" sz="2400" dirty="0"/>
              <a:t>한 상태에서 </a:t>
            </a:r>
            <a:r>
              <a:rPr kumimoji="1" lang="en-US" altLang="ko-Kore-KR" sz="2400" dirty="0"/>
              <a:t>Fully Quantum Safe Cryptographic State(FQSCS)</a:t>
            </a:r>
            <a:r>
              <a:rPr kumimoji="1" lang="ko-KR" altLang="en-US" sz="2400" dirty="0"/>
              <a:t>환경으로 마이그레이션이 필요함</a:t>
            </a:r>
            <a:endParaRPr kumimoji="1" lang="en-US" altLang="ko-KR" sz="2400" dirty="0"/>
          </a:p>
          <a:p>
            <a:pPr marL="457200" lvl="1" indent="0">
              <a:buNone/>
            </a:pPr>
            <a:r>
              <a:rPr kumimoji="1" lang="en-US" altLang="ko-KR" sz="1800" dirty="0">
                <a:sym typeface="Wingdings" pitchFamily="2" charset="2"/>
              </a:rPr>
              <a:t></a:t>
            </a:r>
            <a:r>
              <a:rPr kumimoji="1" lang="ko-KR" altLang="en-US" sz="1800" dirty="0">
                <a:sym typeface="Wingdings" pitchFamily="2" charset="2"/>
              </a:rPr>
              <a:t> 여기서 마이그레이션은 </a:t>
            </a:r>
            <a:r>
              <a:rPr kumimoji="1" lang="en-US" altLang="ko-KR" sz="1800" dirty="0">
                <a:sym typeface="Wingdings" pitchFamily="2" charset="2"/>
              </a:rPr>
              <a:t>non-QSC</a:t>
            </a:r>
            <a:r>
              <a:rPr kumimoji="1" lang="ko-KR" altLang="en-US" sz="1800" dirty="0">
                <a:sym typeface="Wingdings" pitchFamily="2" charset="2"/>
              </a:rPr>
              <a:t>에서</a:t>
            </a:r>
            <a:r>
              <a:rPr kumimoji="1" lang="en-US" altLang="ko-KR" sz="1800" dirty="0">
                <a:sym typeface="Wingdings" pitchFamily="2" charset="2"/>
              </a:rPr>
              <a:t> QSC</a:t>
            </a:r>
            <a:r>
              <a:rPr kumimoji="1" lang="ko-KR" altLang="en-US" sz="1800" dirty="0">
                <a:sym typeface="Wingdings" pitchFamily="2" charset="2"/>
              </a:rPr>
              <a:t>로 전환하는데 필요한 일련의 프로세스</a:t>
            </a:r>
            <a:r>
              <a:rPr kumimoji="1" lang="en-US" altLang="ko-KR" sz="1800" dirty="0">
                <a:sym typeface="Wingdings" pitchFamily="2" charset="2"/>
              </a:rPr>
              <a:t>,</a:t>
            </a:r>
            <a:r>
              <a:rPr kumimoji="1" lang="ko-KR" altLang="en-US" sz="1800" dirty="0">
                <a:sym typeface="Wingdings" pitchFamily="2" charset="2"/>
              </a:rPr>
              <a:t> 절차 및 기술을 의미</a:t>
            </a:r>
            <a:endParaRPr kumimoji="1" lang="en-US" altLang="ko-Kore-KR" sz="1800" dirty="0"/>
          </a:p>
          <a:p>
            <a:r>
              <a:rPr kumimoji="1" lang="en-US" altLang="ko-Kore-KR" sz="2400" dirty="0"/>
              <a:t>Non-QSC</a:t>
            </a:r>
            <a:r>
              <a:rPr kumimoji="1" lang="ko-KR" altLang="en-US" sz="2400" dirty="0"/>
              <a:t>에서 </a:t>
            </a:r>
            <a:r>
              <a:rPr kumimoji="1" lang="en-US" altLang="ko-KR" sz="2400" dirty="0"/>
              <a:t>QSC</a:t>
            </a:r>
            <a:r>
              <a:rPr kumimoji="1" lang="ko-KR" altLang="en-US" sz="2400" dirty="0"/>
              <a:t>로 전환하기 위해서는 정해진 절차와 절차에 따른 고려사항을 따라야 함</a:t>
            </a:r>
            <a:endParaRPr kumimoji="1" lang="en-US" altLang="ko-KR" sz="2400" dirty="0"/>
          </a:p>
          <a:p>
            <a:endParaRPr kumimoji="1" lang="en-US" altLang="ko-KR" dirty="0"/>
          </a:p>
          <a:p>
            <a:pPr marL="0" indent="0">
              <a:buNone/>
            </a:pPr>
            <a:endParaRPr kumimoji="1" lang="en-US" altLang="ko-KR" sz="2000" dirty="0"/>
          </a:p>
          <a:p>
            <a:pPr marL="0" indent="0">
              <a:buNone/>
            </a:pPr>
            <a:endParaRPr kumimoji="1" lang="en-US" altLang="ko-KR" sz="2000" dirty="0"/>
          </a:p>
          <a:p>
            <a:pPr marL="457200" indent="-457200">
              <a:buAutoNum type="arabicParenR"/>
            </a:pPr>
            <a:r>
              <a:rPr kumimoji="1" lang="ko-KR" altLang="en-US" sz="2400" b="1" dirty="0">
                <a:solidFill>
                  <a:schemeClr val="accent5"/>
                </a:solidFill>
              </a:rPr>
              <a:t>단계 </a:t>
            </a:r>
            <a:r>
              <a:rPr kumimoji="1" lang="en-US" altLang="ko-KR" sz="2400" b="1" dirty="0">
                <a:solidFill>
                  <a:schemeClr val="accent5"/>
                </a:solidFill>
              </a:rPr>
              <a:t>- </a:t>
            </a:r>
            <a:r>
              <a:rPr kumimoji="1" lang="ko-KR" altLang="en-US" sz="2400" b="1" dirty="0" err="1">
                <a:solidFill>
                  <a:schemeClr val="accent5"/>
                </a:solidFill>
              </a:rPr>
              <a:t>인벤토리</a:t>
            </a:r>
            <a:r>
              <a:rPr kumimoji="1" lang="ko-KR" altLang="en-US" sz="2400" b="1" dirty="0">
                <a:solidFill>
                  <a:schemeClr val="accent5"/>
                </a:solidFill>
              </a:rPr>
              <a:t> 편집</a:t>
            </a:r>
            <a:r>
              <a:rPr kumimoji="1" lang="en-US" altLang="ko-KR" sz="2400" b="1" dirty="0">
                <a:solidFill>
                  <a:schemeClr val="accent5"/>
                </a:solidFill>
              </a:rPr>
              <a:t>(Inventory compilation)</a:t>
            </a:r>
          </a:p>
          <a:p>
            <a:pPr lvl="1">
              <a:buFontTx/>
              <a:buChar char="-"/>
            </a:pPr>
            <a:r>
              <a:rPr kumimoji="1" lang="ko-KR" altLang="en-US" sz="1800" dirty="0"/>
              <a:t>먼저</a:t>
            </a:r>
            <a:r>
              <a:rPr kumimoji="1" lang="en-US" altLang="ko-KR" sz="1800" dirty="0"/>
              <a:t>, </a:t>
            </a:r>
            <a:r>
              <a:rPr kumimoji="1" lang="ko-KR" altLang="en-US" sz="1800" dirty="0"/>
              <a:t>시스템에서 암호화 자산 및 프로세스를 식별함</a:t>
            </a:r>
            <a:r>
              <a:rPr kumimoji="1" lang="en-US" altLang="ko-KR" sz="1800" dirty="0"/>
              <a:t> (</a:t>
            </a:r>
            <a:r>
              <a:rPr kumimoji="1" lang="ko-KR" altLang="en-US" sz="1800" dirty="0"/>
              <a:t>여기서 자산은 하드웨어</a:t>
            </a:r>
            <a:r>
              <a:rPr kumimoji="1" lang="en-US" altLang="ko-KR" sz="1800" dirty="0"/>
              <a:t>or</a:t>
            </a:r>
            <a:r>
              <a:rPr kumimoji="1" lang="ko-KR" altLang="en-US" sz="1800" dirty="0"/>
              <a:t> 소프트웨어</a:t>
            </a:r>
            <a:r>
              <a:rPr kumimoji="1" lang="en-US" altLang="ko-KR" sz="1800" dirty="0"/>
              <a:t>)</a:t>
            </a:r>
          </a:p>
          <a:p>
            <a:pPr lvl="1">
              <a:buFontTx/>
              <a:buChar char="-"/>
            </a:pPr>
            <a:r>
              <a:rPr kumimoji="1" lang="ko-Kore-KR" altLang="en-US" sz="1800" dirty="0"/>
              <a:t>마이그레이션 대상의 암호화를 제공하는 엔티티 및 기능을 선별</a:t>
            </a:r>
            <a:endParaRPr kumimoji="1" lang="en-US" altLang="ko-Kore-KR" sz="1800" dirty="0"/>
          </a:p>
          <a:p>
            <a:pPr lvl="1">
              <a:buFontTx/>
              <a:buChar char="-"/>
            </a:pPr>
            <a:r>
              <a:rPr kumimoji="1" lang="ko-Kore-KR" altLang="en-US" sz="1800" dirty="0"/>
              <a:t>인벤토리에서 식별된 많은 자산에 대한 신뢰 관리 및 자격증명 관리 프레임워크가 필요</a:t>
            </a:r>
            <a:endParaRPr kumimoji="1" lang="en-US" altLang="ko-Kore-KR" sz="1800" dirty="0"/>
          </a:p>
          <a:p>
            <a:pPr lvl="1">
              <a:buFontTx/>
              <a:buChar char="-"/>
            </a:pPr>
            <a:r>
              <a:rPr kumimoji="1" lang="ko-Kore-KR" altLang="en-US" sz="1800" dirty="0"/>
              <a:t>신뢰에 의존하는 엔티티</a:t>
            </a:r>
            <a:r>
              <a:rPr kumimoji="1" lang="en-US" altLang="ko-Kore-KR" sz="1800" dirty="0"/>
              <a:t>(</a:t>
            </a:r>
            <a:r>
              <a:rPr kumimoji="1" lang="ko-Kore-KR" altLang="en-US" sz="1800" dirty="0"/>
              <a:t>조직의 통제 밖의 것 의미</a:t>
            </a:r>
            <a:r>
              <a:rPr kumimoji="1" lang="en-US" altLang="ko-KR" sz="1800" dirty="0"/>
              <a:t>)</a:t>
            </a:r>
            <a:r>
              <a:rPr kumimoji="1" lang="ko-KR" altLang="en-US" sz="1800" dirty="0"/>
              <a:t>는 자산에 대한 신뢰 기반 식별이 포함되어야 함</a:t>
            </a:r>
            <a:endParaRPr kumimoji="1" lang="en-US" altLang="ko-KR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6D8766-D827-8340-8593-2FC4B15A63D8}"/>
              </a:ext>
            </a:extLst>
          </p:cNvPr>
          <p:cNvSpPr txBox="1"/>
          <p:nvPr/>
        </p:nvSpPr>
        <p:spPr>
          <a:xfrm>
            <a:off x="2595825" y="3096200"/>
            <a:ext cx="1473480" cy="600164"/>
          </a:xfrm>
          <a:prstGeom prst="rect">
            <a:avLst/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800" dirty="0"/>
              <a:t>  </a:t>
            </a:r>
          </a:p>
          <a:p>
            <a:pPr algn="ctr"/>
            <a:r>
              <a:rPr kumimoji="1" lang="ko-Kore-KR" altLang="en-US" sz="1600" dirty="0"/>
              <a:t>인벤토리 편집</a:t>
            </a:r>
            <a:endParaRPr kumimoji="1" lang="en-US" altLang="ko-Kore-KR" sz="1600" dirty="0"/>
          </a:p>
          <a:p>
            <a:pPr algn="ctr"/>
            <a:r>
              <a:rPr kumimoji="1" lang="en-US" altLang="ko-Kore-KR" sz="800" dirty="0"/>
              <a:t>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10FF0C-D4F6-A04F-AAA6-67E0571E7FCD}"/>
              </a:ext>
            </a:extLst>
          </p:cNvPr>
          <p:cNvSpPr txBox="1"/>
          <p:nvPr/>
        </p:nvSpPr>
        <p:spPr>
          <a:xfrm>
            <a:off x="4902521" y="3096200"/>
            <a:ext cx="2351926" cy="600164"/>
          </a:xfrm>
          <a:prstGeom prst="rect">
            <a:avLst/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800" dirty="0"/>
              <a:t> </a:t>
            </a:r>
          </a:p>
          <a:p>
            <a:pPr algn="ctr"/>
            <a:r>
              <a:rPr kumimoji="1" lang="ko-Kore-KR" altLang="en-US" sz="1600" dirty="0"/>
              <a:t>마이그레이션 계획 준비</a:t>
            </a:r>
            <a:endParaRPr kumimoji="1" lang="en-US" altLang="ko-Kore-KR" sz="1600" dirty="0"/>
          </a:p>
          <a:p>
            <a:pPr algn="ctr"/>
            <a:r>
              <a:rPr kumimoji="1" lang="en-US" altLang="ko-Kore-KR" sz="800" dirty="0"/>
              <a:t>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11ED74-A1E8-D845-8F35-D0248BBD5BFA}"/>
              </a:ext>
            </a:extLst>
          </p:cNvPr>
          <p:cNvSpPr txBox="1"/>
          <p:nvPr/>
        </p:nvSpPr>
        <p:spPr>
          <a:xfrm>
            <a:off x="8129760" y="3096200"/>
            <a:ext cx="1883849" cy="600164"/>
          </a:xfrm>
          <a:prstGeom prst="rect">
            <a:avLst/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800" dirty="0"/>
              <a:t> </a:t>
            </a:r>
          </a:p>
          <a:p>
            <a:pPr algn="ctr"/>
            <a:r>
              <a:rPr kumimoji="1" lang="ko-Kore-KR" altLang="en-US" sz="1600" dirty="0"/>
              <a:t>마이그레이션 실행</a:t>
            </a:r>
            <a:endParaRPr kumimoji="1" lang="en-US" altLang="ko-Kore-KR" sz="1600" dirty="0"/>
          </a:p>
          <a:p>
            <a:pPr algn="ctr"/>
            <a:r>
              <a:rPr kumimoji="1" lang="en-US" altLang="ko-Kore-KR" sz="800" dirty="0"/>
              <a:t>  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96E66D19-1577-1247-AE1C-64C1C0CEF47F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4069305" y="3396282"/>
            <a:ext cx="8332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C9546A55-AACD-DC4E-BB4E-92828E56EF44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7254447" y="3396282"/>
            <a:ext cx="8753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012DADB-8D86-DA4E-A72A-DE539E248DB0}"/>
              </a:ext>
            </a:extLst>
          </p:cNvPr>
          <p:cNvSpPr txBox="1"/>
          <p:nvPr/>
        </p:nvSpPr>
        <p:spPr>
          <a:xfrm>
            <a:off x="4898396" y="3742198"/>
            <a:ext cx="23952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b="1" dirty="0"/>
              <a:t>&lt;</a:t>
            </a:r>
            <a:r>
              <a:rPr kumimoji="1" lang="en-US" altLang="ko-Kore-KR" sz="1400" b="1" dirty="0"/>
              <a:t>3</a:t>
            </a:r>
            <a:r>
              <a:rPr kumimoji="1" lang="ko-Kore-KR" altLang="en-US" sz="1400" b="1" dirty="0"/>
              <a:t>단계 마이그레이션</a:t>
            </a:r>
            <a:r>
              <a:rPr kumimoji="1" lang="en" altLang="ko-Kore-KR" sz="1400" b="1" dirty="0"/>
              <a:t> plan</a:t>
            </a:r>
            <a:r>
              <a:rPr kumimoji="1" lang="en-US" altLang="ko-KR" sz="1400" b="1" dirty="0"/>
              <a:t>&gt;</a:t>
            </a:r>
            <a:endParaRPr kumimoji="1" lang="ko-Kore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629318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DBE64A-E56E-9A4E-96A3-91A8D8720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Quantum-safe cryptography(QSC) </a:t>
            </a:r>
            <a:r>
              <a:rPr kumimoji="1" lang="ko-KR" altLang="en-US" dirty="0"/>
              <a:t>마이그레이션 과정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DC5EA4-0D56-1041-8466-7A10BF2B27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ko-Kore-KR" sz="2400" b="1" dirty="0">
                <a:solidFill>
                  <a:schemeClr val="accent5"/>
                </a:solidFill>
              </a:rPr>
              <a:t>2</a:t>
            </a:r>
            <a:r>
              <a:rPr kumimoji="1" lang="en-US" altLang="ko-KR" sz="2400" b="1" dirty="0">
                <a:solidFill>
                  <a:schemeClr val="accent5"/>
                </a:solidFill>
              </a:rPr>
              <a:t>) </a:t>
            </a:r>
            <a:r>
              <a:rPr kumimoji="1" lang="ko-KR" altLang="en-US" sz="2400" b="1" dirty="0">
                <a:solidFill>
                  <a:schemeClr val="accent5"/>
                </a:solidFill>
              </a:rPr>
              <a:t>단계 </a:t>
            </a:r>
            <a:r>
              <a:rPr kumimoji="1" lang="en-US" altLang="ko-KR" sz="2400" b="1" dirty="0">
                <a:solidFill>
                  <a:schemeClr val="accent5"/>
                </a:solidFill>
              </a:rPr>
              <a:t>- </a:t>
            </a:r>
            <a:r>
              <a:rPr kumimoji="1" lang="ko-KR" altLang="en-US" sz="2400" b="1" dirty="0">
                <a:solidFill>
                  <a:schemeClr val="accent5"/>
                </a:solidFill>
              </a:rPr>
              <a:t>마이그레이션 계획 작성</a:t>
            </a:r>
            <a:r>
              <a:rPr kumimoji="1" lang="en-US" altLang="ko-KR" sz="2400" b="1" dirty="0">
                <a:solidFill>
                  <a:schemeClr val="accent5"/>
                </a:solidFill>
              </a:rPr>
              <a:t>(Creation of the migration plan)</a:t>
            </a:r>
          </a:p>
          <a:p>
            <a:pPr marL="0" indent="0">
              <a:buNone/>
            </a:pPr>
            <a:r>
              <a:rPr kumimoji="1" lang="ko-KR" altLang="en-US" sz="2000" dirty="0"/>
              <a:t>공개키 및 </a:t>
            </a:r>
            <a:r>
              <a:rPr kumimoji="1" lang="ko-KR" altLang="en-US" sz="2000" dirty="0" err="1"/>
              <a:t>대칭키</a:t>
            </a:r>
            <a:r>
              <a:rPr kumimoji="1" lang="ko-KR" altLang="en-US" sz="2000" dirty="0"/>
              <a:t> 암호로 암호화된 자산은 각각 마이그레이션 이후에도 동일한 방식으로 암호화 됨</a:t>
            </a:r>
            <a:endParaRPr kumimoji="1" lang="en-US" altLang="ko-KR" sz="2000" dirty="0"/>
          </a:p>
          <a:p>
            <a:pPr marL="0" indent="0">
              <a:buNone/>
            </a:pPr>
            <a:r>
              <a:rPr kumimoji="1" lang="en-US" altLang="ko-KR" sz="1800" dirty="0"/>
              <a:t>[</a:t>
            </a:r>
            <a:r>
              <a:rPr kumimoji="1" lang="en-US" altLang="ko-Kore-KR" sz="1800" dirty="0"/>
              <a:t>1</a:t>
            </a:r>
            <a:r>
              <a:rPr kumimoji="1" lang="ko-Kore-KR" altLang="en-US" sz="1800" dirty="0"/>
              <a:t>단계</a:t>
            </a:r>
            <a:r>
              <a:rPr kumimoji="1" lang="en-US" altLang="ko-Kore-KR" sz="1800" dirty="0"/>
              <a:t>-</a:t>
            </a:r>
            <a:r>
              <a:rPr kumimoji="1" lang="ko-Kore-KR" altLang="en-US" sz="1800" dirty="0"/>
              <a:t>인벤토리 편집</a:t>
            </a:r>
            <a:r>
              <a:rPr kumimoji="1" lang="en-US" altLang="ko-Kore-KR" sz="1800" dirty="0"/>
              <a:t>]</a:t>
            </a:r>
            <a:r>
              <a:rPr kumimoji="1" lang="ko-Kore-KR" altLang="en-US" sz="1800" dirty="0"/>
              <a:t>를 완료해야 </a:t>
            </a:r>
            <a:r>
              <a:rPr kumimoji="1" lang="en-US" altLang="ko-Kore-KR" sz="1800" dirty="0"/>
              <a:t>[2</a:t>
            </a:r>
            <a:r>
              <a:rPr kumimoji="1" lang="ko-KR" altLang="en-US" sz="1800" dirty="0"/>
              <a:t>단계</a:t>
            </a:r>
            <a:r>
              <a:rPr kumimoji="1" lang="en-US" altLang="ko-KR" sz="1800" dirty="0"/>
              <a:t>-</a:t>
            </a:r>
            <a:r>
              <a:rPr kumimoji="1" lang="ko-KR" altLang="en-US" sz="1800" dirty="0"/>
              <a:t>마이그레이션 계획 작성</a:t>
            </a:r>
            <a:r>
              <a:rPr kumimoji="1" lang="en-US" altLang="ko-KR" sz="1800" dirty="0"/>
              <a:t>] </a:t>
            </a:r>
            <a:r>
              <a:rPr kumimoji="1" lang="ko-KR" altLang="en-US" sz="1800" dirty="0"/>
              <a:t>진행 가능</a:t>
            </a:r>
            <a:endParaRPr kumimoji="1" lang="en-US" altLang="ko-KR" sz="1800" dirty="0"/>
          </a:p>
          <a:p>
            <a:pPr marL="457200" lvl="1" indent="0">
              <a:buNone/>
            </a:pPr>
            <a:r>
              <a:rPr kumimoji="1" lang="en-US" altLang="ko-KR" sz="1600" dirty="0"/>
              <a:t>-</a:t>
            </a:r>
            <a:r>
              <a:rPr kumimoji="1" lang="ko-KR" altLang="en-US" sz="1600" dirty="0"/>
              <a:t> 마이그레이션 계획에 포함되어야 하는 것 </a:t>
            </a:r>
            <a:r>
              <a:rPr kumimoji="1" lang="en-US" altLang="ko-KR" sz="1600" dirty="0"/>
              <a:t>: </a:t>
            </a:r>
            <a:r>
              <a:rPr kumimoji="1" lang="ko-KR" altLang="en-US" sz="1600" dirty="0"/>
              <a:t>자산의 전체 목록</a:t>
            </a:r>
            <a:r>
              <a:rPr kumimoji="1" lang="en-US" altLang="ko-KR" sz="1600" dirty="0"/>
              <a:t>, </a:t>
            </a:r>
            <a:r>
              <a:rPr kumimoji="1" lang="ko-KR" altLang="en-US" sz="1600" dirty="0"/>
              <a:t>각 자산에 대한 정보 </a:t>
            </a:r>
            <a:r>
              <a:rPr kumimoji="1" lang="en-US" altLang="ko-KR" sz="1600" dirty="0"/>
              <a:t>(</a:t>
            </a:r>
            <a:r>
              <a:rPr kumimoji="1" lang="ko-KR" altLang="en-US" sz="1600" dirty="0"/>
              <a:t>즉</a:t>
            </a:r>
            <a:r>
              <a:rPr kumimoji="1" lang="en-US" altLang="ko-KR" sz="1600" dirty="0"/>
              <a:t>.</a:t>
            </a:r>
            <a:r>
              <a:rPr kumimoji="1" lang="ko-KR" altLang="en-US" sz="1600" dirty="0"/>
              <a:t> 지정된 자산이 마이그레이션 되는지의 여부를 포함해야 함</a:t>
            </a:r>
            <a:r>
              <a:rPr kumimoji="1" lang="en-US" altLang="ko-KR" sz="1600" dirty="0"/>
              <a:t>)</a:t>
            </a:r>
          </a:p>
          <a:p>
            <a:pPr lvl="1">
              <a:buFontTx/>
              <a:buChar char="-"/>
            </a:pPr>
            <a:endParaRPr kumimoji="1" lang="en-US" altLang="ko-Kore-KR" sz="1600" dirty="0"/>
          </a:p>
          <a:p>
            <a:r>
              <a:rPr kumimoji="1" lang="ko-Kore-KR" altLang="en-US" sz="2200" dirty="0"/>
              <a:t>마이그레이션 계획 시 고려사항</a:t>
            </a:r>
            <a:endParaRPr kumimoji="1" lang="en-US" altLang="ko-Kore-KR" sz="2200" dirty="0"/>
          </a:p>
          <a:p>
            <a:pPr marL="457200" indent="-457200">
              <a:buFont typeface="+mj-lt"/>
              <a:buAutoNum type="arabicPeriod"/>
            </a:pPr>
            <a:r>
              <a:rPr kumimoji="1" lang="en-US" altLang="ko-Kore-KR" sz="1800" dirty="0"/>
              <a:t>PKI</a:t>
            </a:r>
            <a:r>
              <a:rPr kumimoji="1" lang="ko-Kore-KR" altLang="en-US" sz="1800" dirty="0"/>
              <a:t>의 엔티티 기능 및 제한사항</a:t>
            </a:r>
            <a:r>
              <a:rPr kumimoji="1" lang="ko-KR" altLang="en-US" sz="1800" dirty="0"/>
              <a:t> 고려</a:t>
            </a:r>
            <a:r>
              <a:rPr kumimoji="1" lang="en-US" altLang="ko-Kore-KR" sz="1800" dirty="0"/>
              <a:t> </a:t>
            </a:r>
            <a:r>
              <a:rPr kumimoji="1" lang="en-US" altLang="ko-KR" sz="1800" dirty="0"/>
              <a:t>– quantum safe</a:t>
            </a:r>
            <a:r>
              <a:rPr kumimoji="1" lang="ko-KR" altLang="en-US" sz="1800" dirty="0"/>
              <a:t>는 더 큰 공개키 및 서명을 포함하므로 </a:t>
            </a:r>
            <a:r>
              <a:rPr kumimoji="1" lang="en-US" altLang="ko-KR" sz="1800" dirty="0"/>
              <a:t>QSC</a:t>
            </a:r>
            <a:r>
              <a:rPr kumimoji="1" lang="ko-KR" altLang="en-US" sz="1800" dirty="0" err="1"/>
              <a:t>를</a:t>
            </a:r>
            <a:r>
              <a:rPr kumimoji="1" lang="ko-KR" altLang="en-US" sz="1800" dirty="0"/>
              <a:t> 처리할 수 없는 경우 교체</a:t>
            </a:r>
            <a:endParaRPr kumimoji="1" lang="en-US" altLang="ko-KR" sz="1800" dirty="0"/>
          </a:p>
          <a:p>
            <a:pPr marL="457200" indent="-457200">
              <a:buFont typeface="+mj-lt"/>
              <a:buAutoNum type="arabicPeriod"/>
            </a:pPr>
            <a:r>
              <a:rPr kumimoji="1" lang="en-US" altLang="ko-Kore-KR" sz="1800" dirty="0"/>
              <a:t>Quantum safe </a:t>
            </a:r>
            <a:r>
              <a:rPr kumimoji="1" lang="ko-Kore-KR" altLang="en-US" sz="1800" dirty="0"/>
              <a:t>암호로 업그레이드 된 </a:t>
            </a:r>
            <a:r>
              <a:rPr kumimoji="1" lang="en-US" altLang="ko-Kore-KR" sz="1800" dirty="0"/>
              <a:t>PKI</a:t>
            </a:r>
            <a:r>
              <a:rPr kumimoji="1" lang="ko-Kore-KR" altLang="en-US" sz="1800" dirty="0"/>
              <a:t>에 </a:t>
            </a:r>
            <a:r>
              <a:rPr kumimoji="1" lang="en-US" altLang="ko-Kore-KR" sz="1800" dirty="0"/>
              <a:t>quantum safe </a:t>
            </a:r>
            <a:r>
              <a:rPr kumimoji="1" lang="ko-Kore-KR" altLang="en-US" sz="1800" dirty="0"/>
              <a:t>서명이 포함된 새로운 인증서 필요</a:t>
            </a:r>
            <a:endParaRPr kumimoji="1" lang="en-US" altLang="ko-Kore-KR" sz="1800" dirty="0"/>
          </a:p>
          <a:p>
            <a:pPr marL="457200" indent="-457200">
              <a:buFont typeface="+mj-lt"/>
              <a:buAutoNum type="arabicPeriod"/>
            </a:pPr>
            <a:r>
              <a:rPr kumimoji="1" lang="en-US" altLang="ko-Kore-KR" sz="1800" dirty="0"/>
              <a:t>PKI </a:t>
            </a:r>
            <a:r>
              <a:rPr kumimoji="1" lang="ko-Kore-KR" altLang="en-US" sz="1800" dirty="0"/>
              <a:t>업그레이드와 이에 의존하는 응용프로그램 업그레이드 간의 상호작용 고려</a:t>
            </a:r>
            <a:endParaRPr kumimoji="1" lang="en-US" altLang="ko-Kore-KR" sz="1800" dirty="0"/>
          </a:p>
          <a:p>
            <a:pPr marL="457200" indent="-457200">
              <a:buFont typeface="+mj-lt"/>
              <a:buAutoNum type="arabicPeriod"/>
            </a:pPr>
            <a:r>
              <a:rPr kumimoji="1" lang="en-US" altLang="ko-Kore-KR" sz="1800" dirty="0"/>
              <a:t>PKI</a:t>
            </a:r>
            <a:r>
              <a:rPr kumimoji="1" lang="ko-Kore-KR" altLang="en-US" sz="1800" dirty="0"/>
              <a:t>의 업데이트 된 엔티티에 대한 </a:t>
            </a:r>
            <a:r>
              <a:rPr kumimoji="1" lang="en-US" altLang="ko-Kore-KR" sz="1800" dirty="0"/>
              <a:t>cryptographic agility</a:t>
            </a:r>
            <a:r>
              <a:rPr kumimoji="1" lang="en-US" altLang="ko-KR" sz="1800" dirty="0"/>
              <a:t>(</a:t>
            </a:r>
            <a:r>
              <a:rPr kumimoji="1" lang="ko-KR" altLang="en-US" sz="1800" dirty="0"/>
              <a:t>암호 민첩성</a:t>
            </a:r>
            <a:r>
              <a:rPr kumimoji="1" lang="en-US" altLang="ko-KR" sz="1800" dirty="0"/>
              <a:t>)</a:t>
            </a:r>
            <a:r>
              <a:rPr kumimoji="1" lang="en-US" altLang="ko-Kore-KR" sz="1800" dirty="0"/>
              <a:t> </a:t>
            </a:r>
            <a:r>
              <a:rPr kumimoji="1" lang="ko-Kore-KR" altLang="en-US" sz="1800" dirty="0"/>
              <a:t>고려 </a:t>
            </a:r>
            <a:r>
              <a:rPr kumimoji="1" lang="en-US" altLang="ko-Kore-KR" sz="1800" dirty="0"/>
              <a:t>– </a:t>
            </a:r>
            <a:r>
              <a:rPr kumimoji="1" lang="ko-Kore-KR" altLang="en-US" sz="1800" dirty="0"/>
              <a:t>추후</a:t>
            </a:r>
            <a:r>
              <a:rPr kumimoji="1" lang="en-US" altLang="ko-Kore-KR" sz="1800" dirty="0"/>
              <a:t> quantum safe</a:t>
            </a:r>
            <a:r>
              <a:rPr kumimoji="1" lang="ko-Kore-KR" altLang="en-US" sz="1800" dirty="0"/>
              <a:t> 알고리즘의 취약점이 발견되면 다른 </a:t>
            </a:r>
            <a:r>
              <a:rPr kumimoji="1" lang="en-US" altLang="ko-Kore-KR" sz="1800" dirty="0"/>
              <a:t>quantum safe </a:t>
            </a:r>
            <a:r>
              <a:rPr kumimoji="1" lang="ko-Kore-KR" altLang="en-US" sz="1800" dirty="0"/>
              <a:t>알고리즘으로 완전히 전환하거나 매개변수 강도를 수정하여 취약점 해결 가능</a:t>
            </a:r>
            <a:endParaRPr kumimoji="1" lang="en-US" altLang="ko-Kore-KR" sz="1800" dirty="0"/>
          </a:p>
        </p:txBody>
      </p:sp>
    </p:spTree>
    <p:extLst>
      <p:ext uri="{BB962C8B-B14F-4D97-AF65-F5344CB8AC3E}">
        <p14:creationId xmlns:p14="http://schemas.microsoft.com/office/powerpoint/2010/main" val="3523364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344E89-D832-D740-91A8-4760F252F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Quantum-safe cryptography(QSC) </a:t>
            </a:r>
            <a:r>
              <a:rPr kumimoji="1" lang="ko-KR" altLang="en-US" dirty="0"/>
              <a:t>마이그레이션 과정</a:t>
            </a:r>
            <a:endParaRPr kumimoji="1" lang="ko-Kore-KR" altLang="en-US" dirty="0"/>
          </a:p>
        </p:txBody>
      </p:sp>
      <p:sp>
        <p:nvSpPr>
          <p:cNvPr id="4" name="텍스트 개체 틀 2">
            <a:extLst>
              <a:ext uri="{FF2B5EF4-FFF2-40B4-BE49-F238E27FC236}">
                <a16:creationId xmlns:a16="http://schemas.microsoft.com/office/drawing/2014/main" id="{24114C5A-FB2F-D24D-BAAA-76D06B7866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487188" cy="5264900"/>
          </a:xfrm>
        </p:spPr>
        <p:txBody>
          <a:bodyPr>
            <a:normAutofit/>
          </a:bodyPr>
          <a:lstStyle/>
          <a:p>
            <a:r>
              <a:rPr kumimoji="1" lang="ko-Kore-KR" altLang="en-US" sz="2200" dirty="0"/>
              <a:t>마이그레이션 중 키 관리</a:t>
            </a:r>
            <a:endParaRPr kumimoji="1" lang="en-US" altLang="ko-Kore-KR" sz="2200" dirty="0"/>
          </a:p>
          <a:p>
            <a:pPr marL="0" indent="0">
              <a:buNone/>
            </a:pPr>
            <a:r>
              <a:rPr kumimoji="1" lang="ko-Kore-KR" altLang="en-US" sz="2000" dirty="0"/>
              <a:t>키 관리는 모든 암호화 응용프로그램의 중요한 요소</a:t>
            </a:r>
            <a:r>
              <a:rPr kumimoji="1" lang="en-US" altLang="ko-Kore-KR" sz="2000" dirty="0"/>
              <a:t>, </a:t>
            </a:r>
            <a:r>
              <a:rPr kumimoji="1" lang="ko-Kore-KR" altLang="en-US" sz="2000" dirty="0"/>
              <a:t>마이그레이션 중 키 관리도 중요함</a:t>
            </a:r>
            <a:endParaRPr kumimoji="1" lang="en-US" altLang="ko-Kore-KR" sz="2000" dirty="0"/>
          </a:p>
          <a:p>
            <a:pPr marL="457200" lvl="1" indent="0">
              <a:buNone/>
            </a:pPr>
            <a:r>
              <a:rPr kumimoji="1" lang="en-US" altLang="ko-Kore-KR" sz="1700" dirty="0"/>
              <a:t>- Key Management System </a:t>
            </a:r>
            <a:r>
              <a:rPr kumimoji="1" lang="en-US" altLang="ko-KR" sz="1700" dirty="0"/>
              <a:t>(KMS)</a:t>
            </a:r>
            <a:r>
              <a:rPr kumimoji="1" lang="ko-KR" altLang="en-US" sz="1700" dirty="0"/>
              <a:t>은 다양한 형식으로 배포될 수 있으므로 </a:t>
            </a:r>
            <a:r>
              <a:rPr kumimoji="1" lang="en-US" altLang="ko-KR" sz="1700" dirty="0"/>
              <a:t>x.509</a:t>
            </a:r>
            <a:r>
              <a:rPr kumimoji="1" lang="ko-KR" altLang="en-US" sz="1700" dirty="0" err="1"/>
              <a:t>를</a:t>
            </a:r>
            <a:r>
              <a:rPr kumimoji="1" lang="ko-KR" altLang="en-US" sz="1700" dirty="0"/>
              <a:t> 사용한다고 가정</a:t>
            </a:r>
            <a:endParaRPr kumimoji="1" lang="en-US" altLang="ko-Kore-KR" sz="1700" dirty="0"/>
          </a:p>
          <a:p>
            <a:pPr lvl="1">
              <a:buFontTx/>
              <a:buChar char="-"/>
            </a:pPr>
            <a:r>
              <a:rPr kumimoji="1" lang="en-US" altLang="ko-KR" sz="1700" dirty="0"/>
              <a:t>Quantum Safe </a:t>
            </a:r>
            <a:r>
              <a:rPr kumimoji="1" lang="ko-KR" altLang="en-US" sz="1700" dirty="0"/>
              <a:t>알고리즘에 해당 알고리즘 </a:t>
            </a:r>
            <a:r>
              <a:rPr kumimoji="1" lang="en-US" altLang="ko-KR" sz="1700" dirty="0"/>
              <a:t>ID</a:t>
            </a:r>
            <a:r>
              <a:rPr kumimoji="1" lang="ko-KR" altLang="en-US" sz="1700" dirty="0"/>
              <a:t>가 있고 </a:t>
            </a:r>
            <a:r>
              <a:rPr kumimoji="1" lang="en-US" altLang="ko-KR" sz="1700" dirty="0"/>
              <a:t>CA</a:t>
            </a:r>
            <a:r>
              <a:rPr kumimoji="1" lang="ko-KR" altLang="en-US" sz="1700" dirty="0"/>
              <a:t>가 </a:t>
            </a:r>
            <a:r>
              <a:rPr kumimoji="1" lang="en-US" altLang="ko-KR" sz="1700" dirty="0"/>
              <a:t>public key</a:t>
            </a:r>
            <a:r>
              <a:rPr kumimoji="1" lang="ko-KR" altLang="en-US" sz="1700" dirty="0"/>
              <a:t> </a:t>
            </a:r>
            <a:r>
              <a:rPr kumimoji="1" lang="ko-KR" altLang="en-US" sz="1700" dirty="0" err="1"/>
              <a:t>인코딩</a:t>
            </a:r>
            <a:r>
              <a:rPr kumimoji="1" lang="ko-KR" altLang="en-US" sz="1700" dirty="0"/>
              <a:t> 방법을 알고 있는 경우 최종 </a:t>
            </a:r>
            <a:r>
              <a:rPr kumimoji="1" lang="ko-KR" altLang="en-US" sz="1700" dirty="0" err="1"/>
              <a:t>엔티티</a:t>
            </a:r>
            <a:r>
              <a:rPr kumimoji="1" lang="ko-KR" altLang="en-US" sz="1700" dirty="0"/>
              <a:t> 인증서의 </a:t>
            </a:r>
            <a:r>
              <a:rPr kumimoji="1" lang="en-US" altLang="ko-KR" sz="1700" dirty="0"/>
              <a:t>Subject Key Info </a:t>
            </a:r>
            <a:r>
              <a:rPr kumimoji="1" lang="ko-KR" altLang="en-US" sz="1700" dirty="0"/>
              <a:t>필드에 </a:t>
            </a:r>
            <a:r>
              <a:rPr kumimoji="1" lang="en-US" altLang="ko-KR" sz="1700" dirty="0"/>
              <a:t>Quantum Safe </a:t>
            </a:r>
            <a:r>
              <a:rPr kumimoji="1" lang="ko-KR" altLang="en-US" sz="1700" dirty="0"/>
              <a:t>공개 키를 쉽게 포함 시킬 수 있음</a:t>
            </a:r>
            <a:endParaRPr kumimoji="1" lang="en-US" altLang="ko-KR" sz="1700" dirty="0"/>
          </a:p>
          <a:p>
            <a:pPr>
              <a:buFontTx/>
              <a:buChar char="-"/>
            </a:pPr>
            <a:endParaRPr kumimoji="1" lang="en-US" altLang="ko-Kore-KR" sz="2400" dirty="0"/>
          </a:p>
          <a:p>
            <a:r>
              <a:rPr kumimoji="1" lang="ko-Kore-KR" altLang="en-US" sz="2200" dirty="0"/>
              <a:t>마이그레이션 중 신뢰 관리</a:t>
            </a:r>
            <a:endParaRPr kumimoji="1" lang="en-US" altLang="ko-KR" sz="2200" dirty="0"/>
          </a:p>
          <a:p>
            <a:pPr>
              <a:buFontTx/>
              <a:buChar char="-"/>
            </a:pPr>
            <a:r>
              <a:rPr kumimoji="1" lang="en-US" altLang="ko-KR" sz="2000" dirty="0"/>
              <a:t>1</a:t>
            </a:r>
            <a:r>
              <a:rPr kumimoji="1" lang="ko-KR" altLang="en-US" sz="2000" dirty="0"/>
              <a:t>단계에서 식별한 것을 따라 신뢰</a:t>
            </a:r>
            <a:r>
              <a:rPr kumimoji="1" lang="en" altLang="ko-KR" sz="2000" dirty="0"/>
              <a:t> infrastructure</a:t>
            </a:r>
            <a:r>
              <a:rPr kumimoji="1" lang="ko-KR" altLang="en-US" sz="2000" dirty="0"/>
              <a:t>을 식별함</a:t>
            </a:r>
            <a:endParaRPr kumimoji="1" lang="en-US" altLang="ko-KR" sz="2000" dirty="0"/>
          </a:p>
          <a:p>
            <a:pPr>
              <a:buFontTx/>
              <a:buChar char="-"/>
            </a:pPr>
            <a:r>
              <a:rPr kumimoji="1" lang="ko-KR" altLang="en-US" sz="2000" dirty="0"/>
              <a:t>신뢰 및 키 관리 </a:t>
            </a:r>
            <a:r>
              <a:rPr kumimoji="1" lang="en-US" altLang="ko-KR" sz="2000" dirty="0"/>
              <a:t>infrastructure</a:t>
            </a:r>
            <a:r>
              <a:rPr kumimoji="1" lang="ko-KR" altLang="en-US" sz="2000" dirty="0"/>
              <a:t>의 역할과 관계는 변하지 않지만 기술 작업을 수행하는 수단이 변경될 수 있음</a:t>
            </a:r>
            <a:endParaRPr kumimoji="1" lang="en-US" altLang="ko-KR" sz="2000" dirty="0"/>
          </a:p>
          <a:p>
            <a:pPr marL="0" indent="0">
              <a:buNone/>
            </a:pPr>
            <a:endParaRPr kumimoji="1" lang="en-US" altLang="ko-KR" sz="2200" dirty="0"/>
          </a:p>
          <a:p>
            <a:r>
              <a:rPr kumimoji="1" lang="ko-Kore-KR" altLang="en-US" sz="2200" dirty="0"/>
              <a:t>마이그레이션 중 격리 접근 관리</a:t>
            </a:r>
            <a:endParaRPr kumimoji="1" lang="en-US" altLang="ko-KR" sz="2200" dirty="0"/>
          </a:p>
          <a:p>
            <a:pPr marL="0" indent="0">
              <a:buNone/>
            </a:pPr>
            <a:r>
              <a:rPr kumimoji="1" lang="ko-KR" altLang="en-US" sz="2000" dirty="0"/>
              <a:t>모든 시스템이 동시에 업데이트 되는 것이 아니므로 가능한 한 하위 시스템은 개별 보안 도메인으로 격리해야 함 </a:t>
            </a:r>
            <a:r>
              <a:rPr kumimoji="1" lang="en-US" altLang="ko-KR" sz="2000" dirty="0">
                <a:sym typeface="Wingdings" pitchFamily="2" charset="2"/>
              </a:rPr>
              <a:t> </a:t>
            </a:r>
            <a:r>
              <a:rPr kumimoji="1" lang="ko-KR" altLang="en-US" sz="2000" dirty="0">
                <a:sym typeface="Wingdings" pitchFamily="2" charset="2"/>
              </a:rPr>
              <a:t>보안 도메인은 </a:t>
            </a:r>
            <a:r>
              <a:rPr kumimoji="1" lang="en-US" altLang="ko-KR" sz="2000" dirty="0">
                <a:sym typeface="Wingdings" pitchFamily="2" charset="2"/>
              </a:rPr>
              <a:t>Quantum safe VPN</a:t>
            </a:r>
            <a:r>
              <a:rPr kumimoji="1" lang="ko-KR" altLang="en-US" sz="2000" dirty="0">
                <a:sym typeface="Wingdings" pitchFamily="2" charset="2"/>
              </a:rPr>
              <a:t>과 같은 </a:t>
            </a:r>
            <a:r>
              <a:rPr kumimoji="1" lang="en-US" altLang="ko-KR" sz="2000" dirty="0">
                <a:sym typeface="Wingdings" pitchFamily="2" charset="2"/>
              </a:rPr>
              <a:t>Quantum safe </a:t>
            </a:r>
            <a:r>
              <a:rPr kumimoji="1" lang="ko-KR" altLang="en-US" sz="2000" dirty="0">
                <a:sym typeface="Wingdings" pitchFamily="2" charset="2"/>
              </a:rPr>
              <a:t>경로를 통해 상호 연결 가능</a:t>
            </a:r>
            <a:endParaRPr kumimoji="1"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83376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E36F22-25C0-FE45-89C1-D59F7E187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Quantum-safe cryptography(QSC) </a:t>
            </a:r>
            <a:r>
              <a:rPr kumimoji="1" lang="ko-KR" altLang="en-US" dirty="0"/>
              <a:t>마이그레이션 과정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3C5C65-FF8D-B94C-A923-CD58A18806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ko-KR" altLang="en-US" sz="2400" dirty="0"/>
              <a:t>마이그레이션 후 </a:t>
            </a:r>
            <a:r>
              <a:rPr kumimoji="1" lang="en-US" altLang="ko-KR" sz="2400" dirty="0"/>
              <a:t>non-</a:t>
            </a:r>
            <a:r>
              <a:rPr kumimoji="1" lang="en" altLang="ko-Kore-KR" sz="2400" dirty="0"/>
              <a:t>QSC </a:t>
            </a:r>
            <a:r>
              <a:rPr kumimoji="1" lang="ko-KR" altLang="en-US" sz="2400" dirty="0"/>
              <a:t>보호 리소스에 대한 액세스</a:t>
            </a:r>
            <a:endParaRPr kumimoji="1" lang="en-US" altLang="ko-KR" sz="2400" dirty="0"/>
          </a:p>
          <a:p>
            <a:pPr marL="0" indent="0">
              <a:buNone/>
            </a:pPr>
            <a:r>
              <a:rPr kumimoji="1" lang="ko-KR" altLang="en-US" sz="2000" dirty="0"/>
              <a:t>이전에 암호화된 자산을 </a:t>
            </a:r>
            <a:r>
              <a:rPr kumimoji="1" lang="en-US" altLang="ko-KR" sz="2000" dirty="0"/>
              <a:t>quantum-safe </a:t>
            </a:r>
            <a:r>
              <a:rPr kumimoji="1" lang="ko-KR" altLang="en-US" sz="2000" dirty="0"/>
              <a:t>상태로 마이그레이션하는 것이 경제적으로 불가능할 경우가 있음</a:t>
            </a:r>
            <a:r>
              <a:rPr kumimoji="1" lang="en-US" altLang="ko-KR" sz="2000" dirty="0"/>
              <a:t>, </a:t>
            </a:r>
            <a:r>
              <a:rPr kumimoji="1" lang="ko-KR" altLang="en-US" sz="2000" dirty="0"/>
              <a:t>이러한 경우 외부 공격으로부터 방어하기 위해 </a:t>
            </a:r>
            <a:r>
              <a:rPr kumimoji="1" lang="en-US" altLang="ko-KR" sz="2000" dirty="0"/>
              <a:t>QSC</a:t>
            </a:r>
            <a:r>
              <a:rPr kumimoji="1" lang="ko-KR" altLang="en-US" sz="2000" dirty="0"/>
              <a:t>가 아닌 리소스를 격리하는 단계가 포함됨</a:t>
            </a:r>
            <a:endParaRPr kumimoji="1" lang="en-US" altLang="ko-KR" sz="2000" dirty="0"/>
          </a:p>
          <a:p>
            <a:pPr marL="457200" lvl="1" indent="0">
              <a:buNone/>
            </a:pPr>
            <a:r>
              <a:rPr kumimoji="1" lang="en-US" altLang="ko-KR" sz="2000" dirty="0">
                <a:sym typeface="Wingdings" pitchFamily="2" charset="2"/>
              </a:rPr>
              <a:t></a:t>
            </a:r>
            <a:r>
              <a:rPr kumimoji="1" lang="ko-KR" altLang="en-US" sz="2000" dirty="0">
                <a:sym typeface="Wingdings" pitchFamily="2" charset="2"/>
              </a:rPr>
              <a:t> </a:t>
            </a:r>
            <a:r>
              <a:rPr kumimoji="1" lang="ko-KR" altLang="en-US" sz="1800" dirty="0">
                <a:sym typeface="Wingdings" pitchFamily="2" charset="2"/>
              </a:rPr>
              <a:t>마이그레이션되지 않은 모든 </a:t>
            </a:r>
            <a:r>
              <a:rPr kumimoji="1" lang="en-US" altLang="ko-KR" sz="1800" dirty="0">
                <a:sym typeface="Wingdings" pitchFamily="2" charset="2"/>
              </a:rPr>
              <a:t>non-QSC </a:t>
            </a:r>
            <a:r>
              <a:rPr kumimoji="1" lang="ko-KR" altLang="en-US" sz="1800" dirty="0">
                <a:sym typeface="Wingdings" pitchFamily="2" charset="2"/>
              </a:rPr>
              <a:t>보호 자산은 격리 영역으로 물리적으로 이동되고 격리 영역 내에서 위험이 관리됨</a:t>
            </a:r>
            <a:endParaRPr kumimoji="1" lang="en-US" altLang="ko-KR" sz="1800" dirty="0">
              <a:sym typeface="Wingdings" pitchFamily="2" charset="2"/>
            </a:endParaRPr>
          </a:p>
          <a:p>
            <a:pPr marL="457200" lvl="1" indent="0">
              <a:buNone/>
            </a:pPr>
            <a:endParaRPr kumimoji="1" lang="en-US" altLang="ko-Kore-KR" sz="2000" dirty="0">
              <a:sym typeface="Wingdings" pitchFamily="2" charset="2"/>
            </a:endParaRPr>
          </a:p>
          <a:p>
            <a:r>
              <a:rPr kumimoji="1" lang="ko-KR" altLang="en-US" sz="2400" dirty="0">
                <a:sym typeface="Wingdings" pitchFamily="2" charset="2"/>
              </a:rPr>
              <a:t>비즈니스 프로세스 요구사항</a:t>
            </a:r>
            <a:endParaRPr kumimoji="1" lang="en-US" altLang="ko-Kore-KR" sz="2400" dirty="0">
              <a:sym typeface="Wingdings" pitchFamily="2" charset="2"/>
            </a:endParaRPr>
          </a:p>
          <a:p>
            <a:pPr marL="0" indent="0">
              <a:buNone/>
            </a:pPr>
            <a:r>
              <a:rPr kumimoji="1" lang="en-US" altLang="ko-KR" sz="2000" dirty="0"/>
              <a:t>1. </a:t>
            </a:r>
            <a:r>
              <a:rPr kumimoji="1" lang="ko-KR" altLang="en-US" sz="2000" dirty="0"/>
              <a:t>마이그레이션 관리자 지정</a:t>
            </a:r>
            <a:endParaRPr kumimoji="1" lang="en-US" altLang="ko-KR" sz="2000" dirty="0"/>
          </a:p>
          <a:p>
            <a:pPr lvl="1">
              <a:buFontTx/>
              <a:buChar char="-"/>
            </a:pPr>
            <a:r>
              <a:rPr kumimoji="1" lang="ko-KR" altLang="en-US" sz="1800" dirty="0"/>
              <a:t>전체 비즈니스</a:t>
            </a:r>
            <a:r>
              <a:rPr kumimoji="1" lang="en-US" altLang="ko-KR" sz="1800" dirty="0"/>
              <a:t>/</a:t>
            </a:r>
            <a:r>
              <a:rPr kumimoji="1" lang="ko-KR" altLang="en-US" sz="1800" dirty="0"/>
              <a:t>조직에 대한 지식이 있는 마이그레이션 실행을 담당하는 단일 관리자를 지정해야 함</a:t>
            </a:r>
            <a:endParaRPr kumimoji="1" lang="en-US" altLang="ko-KR" sz="1800" dirty="0"/>
          </a:p>
          <a:p>
            <a:pPr lvl="1">
              <a:buFontTx/>
              <a:buChar char="-"/>
            </a:pPr>
            <a:r>
              <a:rPr kumimoji="1" lang="ko-KR" altLang="en-US" sz="1800" dirty="0"/>
              <a:t>마이그레이션의 각 이해관계자는 자신의 역할에 대해 인식하고 브리핑 받을 수 있어야 함</a:t>
            </a:r>
            <a:endParaRPr kumimoji="1" lang="en-US" altLang="ko-KR" sz="1800" dirty="0"/>
          </a:p>
          <a:p>
            <a:pPr marL="0" indent="0">
              <a:buNone/>
            </a:pPr>
            <a:r>
              <a:rPr kumimoji="1" lang="en-US" altLang="ko-KR" sz="2000" dirty="0"/>
              <a:t>2. </a:t>
            </a:r>
            <a:r>
              <a:rPr kumimoji="1" lang="ko-KR" altLang="en-US" sz="2000" dirty="0"/>
              <a:t>마이그레이션을 위한 예산 할당</a:t>
            </a:r>
            <a:endParaRPr kumimoji="1" lang="en-US" altLang="ko-KR" sz="2000" dirty="0"/>
          </a:p>
          <a:p>
            <a:pPr marL="457200" lvl="1" indent="0">
              <a:buNone/>
            </a:pPr>
            <a:r>
              <a:rPr kumimoji="1" lang="en-US" altLang="ko-KR" sz="1800" dirty="0"/>
              <a:t>- </a:t>
            </a:r>
            <a:r>
              <a:rPr kumimoji="1" lang="ko-KR" altLang="en-US" sz="1800" dirty="0"/>
              <a:t>마이그레이션할 자산을 식별하는 작업에서 </a:t>
            </a:r>
            <a:r>
              <a:rPr kumimoji="1" lang="en-US" altLang="ko-KR" sz="1800" dirty="0"/>
              <a:t>3)</a:t>
            </a:r>
            <a:r>
              <a:rPr kumimoji="1" lang="ko-KR" altLang="en-US" sz="1800" dirty="0"/>
              <a:t>단계</a:t>
            </a:r>
            <a:r>
              <a:rPr kumimoji="1" lang="en-US" altLang="ko-KR" sz="1800" dirty="0"/>
              <a:t>-</a:t>
            </a:r>
            <a:r>
              <a:rPr kumimoji="1" lang="ko-KR" altLang="en-US" sz="1800" dirty="0"/>
              <a:t> 마이그레이션 실행 예산</a:t>
            </a:r>
            <a:r>
              <a:rPr kumimoji="1" lang="en-US" altLang="ko-KR" sz="1800" dirty="0"/>
              <a:t>(</a:t>
            </a:r>
            <a:r>
              <a:rPr kumimoji="1" lang="ko-KR" altLang="en-US" sz="1800" dirty="0"/>
              <a:t>시간</a:t>
            </a:r>
            <a:r>
              <a:rPr kumimoji="1" lang="en-US" altLang="ko-KR" sz="1800" dirty="0"/>
              <a:t>, </a:t>
            </a:r>
            <a:r>
              <a:rPr kumimoji="1" lang="ko-KR" altLang="en-US" sz="1800" dirty="0"/>
              <a:t>재정</a:t>
            </a:r>
            <a:r>
              <a:rPr kumimoji="1" lang="en-US" altLang="ko-KR" sz="1800" dirty="0"/>
              <a:t>, </a:t>
            </a:r>
            <a:r>
              <a:rPr kumimoji="1" lang="ko-KR" altLang="en-US" sz="1800" dirty="0"/>
              <a:t>시설</a:t>
            </a:r>
            <a:r>
              <a:rPr kumimoji="1" lang="en-US" altLang="ko-KR" sz="1800" dirty="0"/>
              <a:t>) </a:t>
            </a:r>
            <a:r>
              <a:rPr kumimoji="1" lang="ko-KR" altLang="en-US" sz="1800" dirty="0"/>
              <a:t>확인</a:t>
            </a:r>
            <a:endParaRPr kumimoji="1" lang="en-US" altLang="ko-KR" sz="1800" dirty="0"/>
          </a:p>
          <a:p>
            <a:pPr marL="0" indent="0">
              <a:buNone/>
            </a:pPr>
            <a:r>
              <a:rPr kumimoji="1" lang="en-US" altLang="ko-KR" sz="2000" dirty="0"/>
              <a:t>3. “down time” </a:t>
            </a:r>
            <a:r>
              <a:rPr kumimoji="1" lang="ko-KR" altLang="en-US" sz="2000" dirty="0"/>
              <a:t>관리</a:t>
            </a:r>
            <a:endParaRPr kumimoji="1" lang="en-US" altLang="ko-KR" sz="2000" dirty="0"/>
          </a:p>
          <a:p>
            <a:pPr marL="457200" lvl="1" indent="0">
              <a:buNone/>
            </a:pPr>
            <a:r>
              <a:rPr kumimoji="1" lang="en-US" altLang="ko-KR" sz="1800" dirty="0"/>
              <a:t>- </a:t>
            </a:r>
            <a:r>
              <a:rPr kumimoji="1" lang="ko-KR" altLang="en-US" sz="1800" dirty="0"/>
              <a:t>개발할 때 조직의 일부를 폐쇄하거나 일시 중지해야 할 수 있으므로 이것이 가능한지 승인 여부 확인</a:t>
            </a:r>
            <a:endParaRPr kumimoji="1" lang="ko-Kore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739816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E36F22-25C0-FE45-89C1-D59F7E187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Quantum-safe cryptography(QSC) </a:t>
            </a:r>
            <a:r>
              <a:rPr kumimoji="1" lang="ko-KR" altLang="en-US" dirty="0"/>
              <a:t>마이그레이션 과정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3C5C65-FF8D-B94C-A923-CD58A18806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ko-Kore-KR" sz="2400" b="1" dirty="0">
                <a:solidFill>
                  <a:schemeClr val="accent5"/>
                </a:solidFill>
              </a:rPr>
              <a:t>3</a:t>
            </a:r>
            <a:r>
              <a:rPr kumimoji="1" lang="en-US" altLang="ko-KR" sz="2400" b="1" dirty="0">
                <a:solidFill>
                  <a:schemeClr val="accent5"/>
                </a:solidFill>
              </a:rPr>
              <a:t>) </a:t>
            </a:r>
            <a:r>
              <a:rPr kumimoji="1" lang="ko-KR" altLang="en-US" sz="2400" b="1" dirty="0">
                <a:solidFill>
                  <a:schemeClr val="accent5"/>
                </a:solidFill>
              </a:rPr>
              <a:t>단계 </a:t>
            </a:r>
            <a:r>
              <a:rPr kumimoji="1" lang="en-US" altLang="ko-KR" sz="2400" b="1" dirty="0">
                <a:solidFill>
                  <a:schemeClr val="accent5"/>
                </a:solidFill>
              </a:rPr>
              <a:t>– </a:t>
            </a:r>
            <a:r>
              <a:rPr kumimoji="1" lang="ko-KR" altLang="en-US" sz="2400" b="1" dirty="0">
                <a:solidFill>
                  <a:schemeClr val="accent5"/>
                </a:solidFill>
              </a:rPr>
              <a:t>마이그레이션 실행</a:t>
            </a:r>
            <a:endParaRPr kumimoji="1" lang="en-US" altLang="ko-KR" sz="2400" b="1" dirty="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kumimoji="1" lang="en-US" altLang="ko-KR" sz="2200" dirty="0"/>
              <a:t>1,2) </a:t>
            </a:r>
            <a:r>
              <a:rPr kumimoji="1" lang="ko-KR" altLang="en-US" sz="2200" dirty="0"/>
              <a:t>단계에서 계획한 것을 구현하는 단계</a:t>
            </a:r>
            <a:endParaRPr kumimoji="1" lang="en-US" altLang="ko-KR" sz="2200" dirty="0"/>
          </a:p>
          <a:p>
            <a:pPr marL="0" indent="0">
              <a:buNone/>
            </a:pPr>
            <a:endParaRPr kumimoji="1" lang="en-US" altLang="ko-Kore-KR" sz="2000" dirty="0"/>
          </a:p>
          <a:p>
            <a:r>
              <a:rPr kumimoji="1" lang="en" altLang="ko-Kore-KR" sz="2200" dirty="0"/>
              <a:t>Mitigation</a:t>
            </a:r>
            <a:r>
              <a:rPr kumimoji="1" lang="en-US" altLang="ko-KR" sz="2200" dirty="0"/>
              <a:t>(</a:t>
            </a:r>
            <a:r>
              <a:rPr kumimoji="1" lang="ko-KR" altLang="en-US" sz="2200" dirty="0"/>
              <a:t>완화</a:t>
            </a:r>
            <a:r>
              <a:rPr kumimoji="1" lang="en-US" altLang="ko-KR" sz="2200" dirty="0"/>
              <a:t>)</a:t>
            </a:r>
            <a:r>
              <a:rPr kumimoji="1" lang="ko-Kore-KR" altLang="en-US" sz="2200" dirty="0"/>
              <a:t> 관리</a:t>
            </a:r>
            <a:endParaRPr kumimoji="1" lang="en-US" altLang="ko-Kore-KR" sz="2200" dirty="0"/>
          </a:p>
          <a:p>
            <a:pPr marL="0" indent="0">
              <a:buNone/>
            </a:pPr>
            <a:r>
              <a:rPr kumimoji="1" lang="ko-KR" altLang="en-US" sz="2000" dirty="0"/>
              <a:t>계획의 실행 가능성을 결정하기 위해 마이그레이션을 시뮬레이션하고 테스트 수행</a:t>
            </a:r>
            <a:endParaRPr kumimoji="1" lang="en-US" altLang="ko-KR" sz="2000" dirty="0"/>
          </a:p>
          <a:p>
            <a:pPr>
              <a:buFont typeface="Wingdings" pitchFamily="2" charset="2"/>
              <a:buChar char="à"/>
            </a:pPr>
            <a:r>
              <a:rPr kumimoji="1" lang="ko-KR" altLang="en-US" sz="2000" dirty="0">
                <a:sym typeface="Wingdings" pitchFamily="2" charset="2"/>
              </a:rPr>
              <a:t>누락된 </a:t>
            </a:r>
            <a:r>
              <a:rPr kumimoji="1" lang="ko-KR" altLang="en-US" sz="2000" dirty="0" err="1">
                <a:sym typeface="Wingdings" pitchFamily="2" charset="2"/>
              </a:rPr>
              <a:t>인벤토리</a:t>
            </a:r>
            <a:r>
              <a:rPr kumimoji="1" lang="ko-KR" altLang="en-US" sz="2000" dirty="0">
                <a:sym typeface="Wingdings" pitchFamily="2" charset="2"/>
              </a:rPr>
              <a:t> 요소를 발견할 수 있으므로 중요한 단계</a:t>
            </a:r>
            <a:endParaRPr kumimoji="1" lang="en-US" altLang="ko-KR" sz="2000" dirty="0">
              <a:sym typeface="Wingdings" pitchFamily="2" charset="2"/>
            </a:endParaRPr>
          </a:p>
          <a:p>
            <a:pPr>
              <a:buFont typeface="Wingdings" pitchFamily="2" charset="2"/>
              <a:buChar char="à"/>
            </a:pPr>
            <a:endParaRPr kumimoji="1" lang="en-US" altLang="ko-Kore-KR" sz="2000" dirty="0">
              <a:sym typeface="Wingdings" pitchFamily="2" charset="2"/>
            </a:endParaRPr>
          </a:p>
          <a:p>
            <a:r>
              <a:rPr kumimoji="1" lang="ko-Kore-KR" altLang="en-US" sz="2200" dirty="0"/>
              <a:t>비즈니스 프로세스 요구사항</a:t>
            </a:r>
            <a:endParaRPr kumimoji="1" lang="en-US" altLang="ko-Kore-KR" sz="2200" dirty="0"/>
          </a:p>
          <a:p>
            <a:pPr marL="914400" lvl="1" indent="-457200">
              <a:buAutoNum type="arabicPeriod"/>
            </a:pPr>
            <a:r>
              <a:rPr kumimoji="1" lang="ko-Kore-KR" altLang="en-US" sz="1800" dirty="0"/>
              <a:t>마이그레이션 관리자가 프로세스를 주도하고 책임져야 함</a:t>
            </a:r>
            <a:endParaRPr kumimoji="1" lang="en-US" altLang="ko-Kore-KR" sz="1800" dirty="0"/>
          </a:p>
          <a:p>
            <a:pPr marL="914400" lvl="1" indent="-457200">
              <a:buAutoNum type="arabicPeriod"/>
            </a:pPr>
            <a:r>
              <a:rPr kumimoji="1" lang="ko-Kore-KR" altLang="en-US" sz="1800" dirty="0"/>
              <a:t>마이그레이션 관리자는 재정 및 조직적 지원을 받아야 함</a:t>
            </a:r>
            <a:endParaRPr kumimoji="1" lang="en-US" altLang="ko-Kore-KR" sz="1800" dirty="0"/>
          </a:p>
          <a:p>
            <a:pPr marL="914400" lvl="1" indent="-457200">
              <a:buAutoNum type="arabicPeriod"/>
            </a:pPr>
            <a:r>
              <a:rPr kumimoji="1" lang="ko-Kore-KR" altLang="en-US" sz="1800" dirty="0"/>
              <a:t>마이그레이션 관리자는 마이그레이션 계획 단계의 중간에서 중단하면 안됨</a:t>
            </a:r>
            <a:endParaRPr kumimoji="1" lang="en-US" altLang="ko-Kore-KR" sz="1800" dirty="0"/>
          </a:p>
          <a:p>
            <a:pPr marL="0" indent="0">
              <a:buNone/>
            </a:pPr>
            <a:endParaRPr kumimoji="1" lang="ko-Kore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16699323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1259</TotalTime>
  <Words>1330</Words>
  <Application>Microsoft Macintosh PowerPoint</Application>
  <PresentationFormat>와이드스크린</PresentationFormat>
  <Paragraphs>131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맑은 고딕</vt:lpstr>
      <vt:lpstr>Arial</vt:lpstr>
      <vt:lpstr>Wingdings</vt:lpstr>
      <vt:lpstr>CryptoCraft 테마</vt:lpstr>
      <vt:lpstr>제목 테마</vt:lpstr>
      <vt:lpstr>Quantum-safe 마이그레이션 과정 및 적용사례  https://youtu.be/HNwKaEvS-tc</vt:lpstr>
      <vt:lpstr>참고 문서</vt:lpstr>
      <vt:lpstr>Quantum-safe 마이그레이션 과정 및 적용사례</vt:lpstr>
      <vt:lpstr>Quantum-safe 마이그레이션 과정 및 적용사례</vt:lpstr>
      <vt:lpstr>Quantum-safe cryptography(QSC) 마이그레이션 과정</vt:lpstr>
      <vt:lpstr>Quantum-safe cryptography(QSC) 마이그레이션 과정</vt:lpstr>
      <vt:lpstr>Quantum-safe cryptography(QSC) 마이그레이션 과정</vt:lpstr>
      <vt:lpstr>Quantum-safe cryptography(QSC) 마이그레이션 과정</vt:lpstr>
      <vt:lpstr>Quantum-safe cryptography(QSC) 마이그레이션 과정</vt:lpstr>
      <vt:lpstr>Quantum-safe cryptography(QSC) 실제 사례</vt:lpstr>
      <vt:lpstr>Quantum-safe cryptography(QSC) 실제 사례</vt:lpstr>
      <vt:lpstr>Quantum-safe cryptography(QSC) 실제 사례</vt:lpstr>
      <vt:lpstr>Quantum-safe cryptography(QSC) 실제 사례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송경주</cp:lastModifiedBy>
  <cp:revision>86</cp:revision>
  <dcterms:created xsi:type="dcterms:W3CDTF">2019-03-05T04:29:07Z</dcterms:created>
  <dcterms:modified xsi:type="dcterms:W3CDTF">2022-04-10T16:58:39Z</dcterms:modified>
</cp:coreProperties>
</file>