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6"/>
  </p:notesMasterIdLst>
  <p:sldIdLst>
    <p:sldId id="258" r:id="rId2"/>
    <p:sldId id="259" r:id="rId3"/>
    <p:sldId id="286" r:id="rId4"/>
    <p:sldId id="289" r:id="rId5"/>
    <p:sldId id="288" r:id="rId6"/>
    <p:sldId id="285" r:id="rId7"/>
    <p:sldId id="292" r:id="rId8"/>
    <p:sldId id="287" r:id="rId9"/>
    <p:sldId id="293" r:id="rId10"/>
    <p:sldId id="290" r:id="rId11"/>
    <p:sldId id="291" r:id="rId12"/>
    <p:sldId id="294" r:id="rId13"/>
    <p:sldId id="295" r:id="rId14"/>
    <p:sldId id="260" r:id="rId15"/>
  </p:sldIdLst>
  <p:sldSz cx="12192000" cy="6858000"/>
  <p:notesSz cx="6858000" cy="9144000"/>
  <p:embeddedFontLst>
    <p:embeddedFont>
      <p:font typeface="맑은 고딕" panose="020B0503020000020004" pitchFamily="34" charset="-127"/>
      <p:regular r:id="rId17"/>
      <p:bold r:id="rId18"/>
    </p:embeddedFont>
    <p:embeddedFont>
      <p:font typeface="나눔스퀘어_ac" panose="020B0600000101010101" pitchFamily="34" charset="-127"/>
      <p:regular r:id="rId19"/>
      <p:bold r:id="rId20"/>
      <p:italic r:id="rId21"/>
      <p:boldItalic r:id="rId22"/>
    </p:embeddedFont>
    <p:embeddedFont>
      <p:font typeface="나눔스퀘어_ac Bold" panose="020B0600000101010101" pitchFamily="34" charset="-127"/>
      <p:bold r:id="rId23"/>
    </p:embeddedFont>
    <p:embeddedFont>
      <p:font typeface="나눔스퀘어_ac ExtraBold" panose="020B0600000101010101" pitchFamily="34" charset="-127"/>
      <p:regular r:id="rId24"/>
      <p:bold r:id="rId25"/>
      <p:italic r:id="rId26"/>
      <p:boldItalic r:id="rId2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1707" autoAdjust="0"/>
    <p:restoredTop sz="87500" autoAdjust="0"/>
  </p:normalViewPr>
  <p:slideViewPr>
    <p:cSldViewPr snapToGrid="0">
      <p:cViewPr varScale="1">
        <p:scale>
          <a:sx n="124" d="100"/>
          <a:sy n="124" d="100"/>
        </p:scale>
        <p:origin x="56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28828C-5788-4E04-9FD4-1FBA79A34E9E}" type="datetimeFigureOut">
              <a:rPr lang="ko-KR" altLang="en-US" smtClean="0"/>
              <a:t>2022. 4. 13.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78760-119B-44DD-AF60-8D132A330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84334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31557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59196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99886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00155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06432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72615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37443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44579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69822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93344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68379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33698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9663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crypto.modoo.at/" TargetMode="Externa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27DBA-0F48-474D-80D4-CDE52096A71A}" type="datetimeFigureOut">
              <a:rPr lang="ko-KR" altLang="en-US" smtClean="0"/>
              <a:t>2022. 4. 13.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D5F1E-666B-4969-93B6-03BCD99C8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9663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27DBA-0F48-474D-80D4-CDE52096A71A}" type="datetimeFigureOut">
              <a:rPr lang="ko-KR" altLang="en-US" smtClean="0"/>
              <a:t>2022. 4. 13.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D5F1E-666B-4969-93B6-03BCD99C8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3093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27DBA-0F48-474D-80D4-CDE52096A71A}" type="datetimeFigureOut">
              <a:rPr lang="ko-KR" altLang="en-US" smtClean="0"/>
              <a:t>2022. 4. 13.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D5F1E-666B-4969-93B6-03BCD99C8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9792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2417571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116422" y="1223120"/>
            <a:ext cx="8403773" cy="2387600"/>
          </a:xfrm>
        </p:spPr>
        <p:txBody>
          <a:bodyPr anchor="b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116421" y="3794871"/>
            <a:ext cx="8403774" cy="1655762"/>
          </a:xfrm>
        </p:spPr>
        <p:txBody>
          <a:bodyPr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" y="6078694"/>
            <a:ext cx="3026852" cy="642781"/>
          </a:xfrm>
          <a:prstGeom prst="rect">
            <a:avLst/>
          </a:prstGeom>
        </p:spPr>
      </p:pic>
      <p:sp>
        <p:nvSpPr>
          <p:cNvPr id="11" name="직사각형 10"/>
          <p:cNvSpPr/>
          <p:nvPr userDrawn="1"/>
        </p:nvSpPr>
        <p:spPr>
          <a:xfrm>
            <a:off x="653134" y="-1"/>
            <a:ext cx="1853681" cy="504475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0337" y="6128121"/>
            <a:ext cx="1311798" cy="642780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10715442" y="6627168"/>
            <a:ext cx="135806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>
                <a:hlinkClick r:id="rId4"/>
              </a:rPr>
              <a:t>https://crypto.modoo.at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35149201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304799"/>
            <a:ext cx="2824065" cy="618930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부제목 2"/>
          <p:cNvSpPr txBox="1">
            <a:spLocks/>
          </p:cNvSpPr>
          <p:nvPr userDrawn="1"/>
        </p:nvSpPr>
        <p:spPr>
          <a:xfrm>
            <a:off x="214601" y="1217530"/>
            <a:ext cx="2394862" cy="4325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3600" dirty="0">
                <a:solidFill>
                  <a:schemeClr val="bg1"/>
                </a:solidFill>
                <a:latin typeface="+mj-lt"/>
              </a:rPr>
              <a:t>Contents</a:t>
            </a:r>
            <a:endParaRPr lang="ko-KR" altLang="en-US" sz="36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429209" y="1735494"/>
            <a:ext cx="202163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3797638" y="1217530"/>
            <a:ext cx="738043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3797642" y="1217530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3797638" y="2133371"/>
            <a:ext cx="7380428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1" name="직사각형 70"/>
          <p:cNvSpPr/>
          <p:nvPr userDrawn="1"/>
        </p:nvSpPr>
        <p:spPr>
          <a:xfrm>
            <a:off x="3797640" y="2133371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3797638" y="3052552"/>
            <a:ext cx="7380428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7" name="직사각형 76"/>
          <p:cNvSpPr/>
          <p:nvPr userDrawn="1"/>
        </p:nvSpPr>
        <p:spPr>
          <a:xfrm>
            <a:off x="3797640" y="3052552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3797638" y="3968393"/>
            <a:ext cx="7380427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80" name="직사각형 79"/>
          <p:cNvSpPr/>
          <p:nvPr userDrawn="1"/>
        </p:nvSpPr>
        <p:spPr>
          <a:xfrm>
            <a:off x="3797639" y="3968393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82" name="텍스트 개체 틀 4"/>
          <p:cNvSpPr>
            <a:spLocks noGrp="1"/>
          </p:cNvSpPr>
          <p:nvPr>
            <p:ph type="body" sz="quarter" idx="31" hasCustomPrompt="1"/>
          </p:nvPr>
        </p:nvSpPr>
        <p:spPr>
          <a:xfrm>
            <a:off x="3797638" y="4884234"/>
            <a:ext cx="7380426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83" name="직사각형 82"/>
          <p:cNvSpPr/>
          <p:nvPr userDrawn="1"/>
        </p:nvSpPr>
        <p:spPr>
          <a:xfrm>
            <a:off x="3797638" y="4884234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pic>
        <p:nvPicPr>
          <p:cNvPr id="22" name="그림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60" y="5538242"/>
            <a:ext cx="1709544" cy="837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353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27DBA-0F48-474D-80D4-CDE52096A71A}" type="datetimeFigureOut">
              <a:rPr lang="ko-KR" altLang="en-US" smtClean="0"/>
              <a:t>2022. 4. 13.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D5F1E-666B-4969-93B6-03BCD99C8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3487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27DBA-0F48-474D-80D4-CDE52096A71A}" type="datetimeFigureOut">
              <a:rPr lang="ko-KR" altLang="en-US" smtClean="0"/>
              <a:t>2022. 4. 13.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D5F1E-666B-4969-93B6-03BCD99C8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9555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27DBA-0F48-474D-80D4-CDE52096A71A}" type="datetimeFigureOut">
              <a:rPr lang="ko-KR" altLang="en-US" smtClean="0"/>
              <a:t>2022. 4. 13.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D5F1E-666B-4969-93B6-03BCD99C8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8716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27DBA-0F48-474D-80D4-CDE52096A71A}" type="datetimeFigureOut">
              <a:rPr lang="ko-KR" altLang="en-US" smtClean="0"/>
              <a:t>2022. 4. 13.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D5F1E-666B-4969-93B6-03BCD99C8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11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27DBA-0F48-474D-80D4-CDE52096A71A}" type="datetimeFigureOut">
              <a:rPr lang="ko-KR" altLang="en-US" smtClean="0"/>
              <a:t>2022. 4. 13.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D5F1E-666B-4969-93B6-03BCD99C8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3477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27DBA-0F48-474D-80D4-CDE52096A71A}" type="datetimeFigureOut">
              <a:rPr lang="ko-KR" altLang="en-US" smtClean="0"/>
              <a:t>2022. 4. 13.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D5F1E-666B-4969-93B6-03BCD99C8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1990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27DBA-0F48-474D-80D4-CDE52096A71A}" type="datetimeFigureOut">
              <a:rPr lang="ko-KR" altLang="en-US" smtClean="0"/>
              <a:t>2022. 4. 13.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D5F1E-666B-4969-93B6-03BCD99C8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7982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27DBA-0F48-474D-80D4-CDE52096A71A}" type="datetimeFigureOut">
              <a:rPr lang="ko-KR" altLang="en-US" smtClean="0"/>
              <a:t>2022. 4. 13.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D5F1E-666B-4969-93B6-03BCD99C8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8102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D27DBA-0F48-474D-80D4-CDE52096A71A}" type="datetimeFigureOut">
              <a:rPr lang="ko-KR" altLang="en-US" smtClean="0"/>
              <a:t>2022. 4. 13.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BD5F1E-666B-4969-93B6-03BCD99C8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0591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LQVzX4e4shc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jpe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884105" y="1041400"/>
            <a:ext cx="8403773" cy="23876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주가예측실습</a:t>
            </a:r>
            <a:r>
              <a:rPr lang="en-US" altLang="ko-KR" sz="3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(RNN, GRU, LSTM)</a:t>
            </a:r>
            <a:endParaRPr lang="ko-KR" altLang="en-US" sz="32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884104" y="4309947"/>
            <a:ext cx="8403774" cy="165576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임세진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  <a:hlinkClick r:id="rId3"/>
              </a:rPr>
              <a:t>https://youtu.be</a:t>
            </a:r>
            <a:r>
              <a:rPr lang="en-US" altLang="ko-KR">
                <a:latin typeface="나눔스퀘어_ac" panose="020B0600000101010101" pitchFamily="50" charset="-127"/>
                <a:ea typeface="나눔스퀘어_ac" panose="020B0600000101010101" pitchFamily="50" charset="-127"/>
                <a:hlinkClick r:id="rId3"/>
              </a:rPr>
              <a:t>/LQVzX4e4shc</a:t>
            </a:r>
            <a:endParaRPr lang="en-US" altLang="ko-KR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86739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03. GRU in </a:t>
            </a:r>
            <a:r>
              <a:rPr lang="en-US" altLang="ko-KR" dirty="0" err="1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PyTorch</a:t>
            </a:r>
            <a:endParaRPr lang="ko-KR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411920" y="1309445"/>
            <a:ext cx="7421011" cy="3477110"/>
            <a:chOff x="2385494" y="1690445"/>
            <a:chExt cx="7421011" cy="3477110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85494" y="1690445"/>
              <a:ext cx="7421011" cy="3477110"/>
            </a:xfrm>
            <a:prstGeom prst="rect">
              <a:avLst/>
            </a:prstGeom>
          </p:spPr>
        </p:pic>
        <p:sp>
          <p:nvSpPr>
            <p:cNvPr id="6" name="모서리가 둥근 직사각형 5"/>
            <p:cNvSpPr/>
            <p:nvPr/>
          </p:nvSpPr>
          <p:spPr>
            <a:xfrm>
              <a:off x="4053353" y="3309937"/>
              <a:ext cx="5281148" cy="238125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533729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04. LSTM in </a:t>
            </a:r>
            <a:r>
              <a:rPr lang="en-US" altLang="ko-KR" dirty="0" err="1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PyTorch</a:t>
            </a:r>
            <a:endParaRPr lang="ko-KR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920" y="1371351"/>
            <a:ext cx="7392432" cy="3562847"/>
          </a:xfrm>
          <a:prstGeom prst="rect">
            <a:avLst/>
          </a:prstGeom>
        </p:spPr>
      </p:pic>
      <p:sp>
        <p:nvSpPr>
          <p:cNvPr id="6" name="모서리가 둥근 직사각형 5"/>
          <p:cNvSpPr/>
          <p:nvPr/>
        </p:nvSpPr>
        <p:spPr>
          <a:xfrm>
            <a:off x="2129302" y="3033711"/>
            <a:ext cx="5404973" cy="238125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35307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04. LSTM in </a:t>
            </a:r>
            <a:r>
              <a:rPr lang="en-US" altLang="ko-KR" dirty="0" err="1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PyTorch</a:t>
            </a:r>
            <a:endParaRPr lang="ko-KR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416100C-898A-4819-9162-2F3FABC540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920" y="1152525"/>
            <a:ext cx="11368918" cy="5057775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&lt;</a:t>
            </a:r>
            <a:r>
              <a:rPr lang="ko-KR" altLang="en-US" sz="18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성능비교</a:t>
            </a:r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&gt;</a:t>
            </a:r>
          </a:p>
        </p:txBody>
      </p:sp>
      <p:grpSp>
        <p:nvGrpSpPr>
          <p:cNvPr id="10" name="그룹 9"/>
          <p:cNvGrpSpPr/>
          <p:nvPr/>
        </p:nvGrpSpPr>
        <p:grpSpPr>
          <a:xfrm>
            <a:off x="596485" y="2486024"/>
            <a:ext cx="10999029" cy="2717158"/>
            <a:chOff x="173796" y="1704974"/>
            <a:chExt cx="10999029" cy="2717158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3796" y="1704974"/>
              <a:ext cx="5443416" cy="2714626"/>
            </a:xfrm>
            <a:prstGeom prst="rect">
              <a:avLst/>
            </a:prstGeom>
          </p:spPr>
        </p:pic>
        <p:sp>
          <p:nvSpPr>
            <p:cNvPr id="6" name="직사각형 5"/>
            <p:cNvSpPr/>
            <p:nvPr/>
          </p:nvSpPr>
          <p:spPr>
            <a:xfrm>
              <a:off x="304799" y="3786485"/>
              <a:ext cx="2971801" cy="5078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Vanilla </a:t>
              </a:r>
              <a:r>
                <a:rPr lang="en-US" altLang="ko-KR" dirty="0" err="1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rnn</a:t>
              </a:r>
              <a:r>
                <a:rPr lang="en-US" altLang="ko-KR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 : Many to one</a:t>
              </a:r>
            </a:p>
          </p:txBody>
        </p:sp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24333" y="1704974"/>
              <a:ext cx="5448492" cy="2717158"/>
            </a:xfrm>
            <a:prstGeom prst="rect">
              <a:avLst/>
            </a:prstGeom>
          </p:spPr>
        </p:pic>
        <p:sp>
          <p:nvSpPr>
            <p:cNvPr id="9" name="직사각형 8"/>
            <p:cNvSpPr/>
            <p:nvPr/>
          </p:nvSpPr>
          <p:spPr>
            <a:xfrm>
              <a:off x="5855336" y="3786485"/>
              <a:ext cx="3155314" cy="5078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Vanilla </a:t>
              </a:r>
              <a:r>
                <a:rPr lang="en-US" altLang="ko-KR" dirty="0" err="1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rnn</a:t>
              </a:r>
              <a:r>
                <a:rPr lang="en-US" altLang="ko-KR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 : Many to many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155183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04. LSTM in </a:t>
            </a:r>
            <a:r>
              <a:rPr lang="en-US" altLang="ko-KR" dirty="0" err="1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PyTorch</a:t>
            </a:r>
            <a:endParaRPr lang="ko-KR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3371754" y="1064071"/>
            <a:ext cx="5448492" cy="2717158"/>
            <a:chOff x="5724333" y="1704974"/>
            <a:chExt cx="5448492" cy="2717158"/>
          </a:xfrm>
        </p:grpSpPr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24333" y="1704974"/>
              <a:ext cx="5448492" cy="2717158"/>
            </a:xfrm>
            <a:prstGeom prst="rect">
              <a:avLst/>
            </a:prstGeom>
          </p:spPr>
        </p:pic>
        <p:sp>
          <p:nvSpPr>
            <p:cNvPr id="9" name="직사각형 8"/>
            <p:cNvSpPr/>
            <p:nvPr/>
          </p:nvSpPr>
          <p:spPr>
            <a:xfrm>
              <a:off x="5855336" y="3786485"/>
              <a:ext cx="3155314" cy="5078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Vanilla </a:t>
              </a:r>
              <a:r>
                <a:rPr lang="en-US" altLang="ko-KR" dirty="0" err="1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rnn</a:t>
              </a:r>
              <a:r>
                <a:rPr lang="en-US" altLang="ko-KR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 : Many to many</a:t>
              </a: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547687" y="3985621"/>
            <a:ext cx="5319713" cy="2652936"/>
            <a:chOff x="166687" y="3985621"/>
            <a:chExt cx="5319713" cy="2652936"/>
          </a:xfrm>
        </p:grpSpPr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6687" y="3985621"/>
              <a:ext cx="5319713" cy="2652936"/>
            </a:xfrm>
            <a:prstGeom prst="rect">
              <a:avLst/>
            </a:prstGeom>
          </p:spPr>
        </p:pic>
        <p:sp>
          <p:nvSpPr>
            <p:cNvPr id="12" name="직사각형 11"/>
            <p:cNvSpPr/>
            <p:nvPr/>
          </p:nvSpPr>
          <p:spPr>
            <a:xfrm>
              <a:off x="334063" y="6023060"/>
              <a:ext cx="646331" cy="46788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GRU</a:t>
              </a: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6305059" y="3985621"/>
            <a:ext cx="5354224" cy="2670147"/>
            <a:chOff x="6305059" y="3985621"/>
            <a:chExt cx="5354224" cy="2670147"/>
          </a:xfrm>
        </p:grpSpPr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305059" y="3985621"/>
              <a:ext cx="5354224" cy="2670147"/>
            </a:xfrm>
            <a:prstGeom prst="rect">
              <a:avLst/>
            </a:prstGeom>
          </p:spPr>
        </p:pic>
        <p:sp>
          <p:nvSpPr>
            <p:cNvPr id="15" name="직사각형 14"/>
            <p:cNvSpPr/>
            <p:nvPr/>
          </p:nvSpPr>
          <p:spPr>
            <a:xfrm>
              <a:off x="6468163" y="6023059"/>
              <a:ext cx="780983" cy="46788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LSTM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025836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66D853D-7064-49E4-88CB-35AD4FB40DB0}"/>
              </a:ext>
            </a:extLst>
          </p:cNvPr>
          <p:cNvSpPr/>
          <p:nvPr/>
        </p:nvSpPr>
        <p:spPr>
          <a:xfrm>
            <a:off x="105878" y="125128"/>
            <a:ext cx="11874227" cy="9625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B7A038A-B7E9-49E3-B89D-9EF95BEE4129}"/>
              </a:ext>
            </a:extLst>
          </p:cNvPr>
          <p:cNvSpPr/>
          <p:nvPr/>
        </p:nvSpPr>
        <p:spPr>
          <a:xfrm>
            <a:off x="0" y="2454449"/>
            <a:ext cx="12192000" cy="11355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5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3461837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>
          <a:xfrm>
            <a:off x="3797634" y="1217530"/>
            <a:ext cx="7380430" cy="718952"/>
          </a:xfrm>
        </p:spPr>
        <p:txBody>
          <a:bodyPr/>
          <a:lstStyle/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01. GRU</a:t>
            </a:r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5"/>
          </p:nvPr>
        </p:nvSpPr>
        <p:spPr>
          <a:xfrm>
            <a:off x="3797638" y="2136711"/>
            <a:ext cx="7380428" cy="718952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02. RNN in </a:t>
            </a:r>
            <a:r>
              <a:rPr lang="en-US" altLang="ko-KR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PyTorch</a:t>
            </a:r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7"/>
          </p:nvPr>
        </p:nvSpPr>
        <p:spPr>
          <a:xfrm>
            <a:off x="3797638" y="3052552"/>
            <a:ext cx="7380428" cy="718952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03. GRU in </a:t>
            </a:r>
            <a:r>
              <a:rPr lang="en-US" altLang="ko-KR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PyTorch</a:t>
            </a:r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29"/>
          </p:nvPr>
        </p:nvSpPr>
        <p:spPr>
          <a:xfrm>
            <a:off x="3797638" y="3968393"/>
            <a:ext cx="7380427" cy="718952"/>
          </a:xfrm>
        </p:spPr>
        <p:txBody>
          <a:bodyPr/>
          <a:lstStyle/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04. LSTM in </a:t>
            </a:r>
            <a:r>
              <a:rPr lang="en-US" altLang="ko-KR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PyTorch</a:t>
            </a:r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0" name="텍스트 개체 틀 4"/>
          <p:cNvSpPr>
            <a:spLocks noGrp="1"/>
          </p:cNvSpPr>
          <p:nvPr>
            <p:ph type="body" sz="quarter" idx="29"/>
          </p:nvPr>
        </p:nvSpPr>
        <p:spPr>
          <a:xfrm>
            <a:off x="3797637" y="4884234"/>
            <a:ext cx="7380427" cy="718952"/>
          </a:xfrm>
        </p:spPr>
        <p:txBody>
          <a:bodyPr/>
          <a:lstStyle/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05. </a:t>
            </a:r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438363" y="4828251"/>
            <a:ext cx="8098971" cy="11246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0304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그림 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7433" y="738503"/>
            <a:ext cx="5834637" cy="159862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416100C-898A-4819-9162-2F3FABC540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Vanilla RNN (Recurrent Neural Network)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가장 단순한 형태의 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RNN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이전 셀이 계산되어야만 현재 셀이 계산되므로 동작 속도 느림</a:t>
            </a:r>
            <a:endParaRPr lang="en-US" altLang="ko-KR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비교적 짧은 시퀀스에서 효과적</a:t>
            </a:r>
            <a:endParaRPr lang="en-US" altLang="ko-KR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장기 의존성 문제 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(Long-Term Dependencies)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0535" y="4330802"/>
            <a:ext cx="6590930" cy="2230064"/>
          </a:xfrm>
          <a:prstGeom prst="rect">
            <a:avLst/>
          </a:prstGeom>
        </p:spPr>
      </p:pic>
      <p:grpSp>
        <p:nvGrpSpPr>
          <p:cNvPr id="37" name="그룹 36"/>
          <p:cNvGrpSpPr/>
          <p:nvPr/>
        </p:nvGrpSpPr>
        <p:grpSpPr>
          <a:xfrm>
            <a:off x="796937" y="3465350"/>
            <a:ext cx="5299062" cy="865452"/>
            <a:chOff x="2306217" y="2341400"/>
            <a:chExt cx="5299062" cy="865452"/>
          </a:xfrm>
        </p:grpSpPr>
        <p:cxnSp>
          <p:nvCxnSpPr>
            <p:cNvPr id="46" name="구부러진 연결선 45"/>
            <p:cNvCxnSpPr>
              <a:stCxn id="47" idx="4"/>
              <a:endCxn id="6" idx="0"/>
            </p:cNvCxnSpPr>
            <p:nvPr/>
          </p:nvCxnSpPr>
          <p:spPr>
            <a:xfrm rot="16200000" flipH="1">
              <a:off x="5157625" y="759197"/>
              <a:ext cx="377296" cy="4518013"/>
            </a:xfrm>
            <a:prstGeom prst="curvedConnector3">
              <a:avLst>
                <a:gd name="adj1" fmla="val 50000"/>
              </a:avLst>
            </a:prstGeom>
            <a:ln w="127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타원 46"/>
            <p:cNvSpPr/>
            <p:nvPr/>
          </p:nvSpPr>
          <p:spPr>
            <a:xfrm>
              <a:off x="2306217" y="2341400"/>
              <a:ext cx="1562100" cy="488156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01. GRU</a:t>
            </a:r>
            <a:endParaRPr lang="ko-KR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28589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wikidocs.net/images/page/22888/vaniila_rnn_and_different_lstm_ver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3037" y="2851255"/>
            <a:ext cx="5003088" cy="3912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01. GRU</a:t>
            </a:r>
            <a:endParaRPr lang="ko-KR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416100C-898A-4819-9162-2F3FABC540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LSTM (Long Short-Term Memory)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Vanilla RNN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의 단점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보완 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 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긴 시퀀스의 입력에 대해 높은 성능</a:t>
            </a:r>
            <a:endParaRPr lang="en-US" altLang="ko-KR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Cell state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라는 값을 추가하여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Hidden Layer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의 메모리 셀에 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input, output, forget GATE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를 추가</a:t>
            </a:r>
            <a:endParaRPr lang="en-US" altLang="ko-KR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6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</a:t>
            </a:r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불필요한 기억을 지우고 기억해야할 것들을 정함</a:t>
            </a:r>
            <a:endParaRPr lang="en-US" altLang="ko-KR" sz="16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hidden state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를 계산하는 과정이 </a:t>
            </a:r>
            <a:r>
              <a:rPr lang="ko-KR" altLang="en-US" sz="20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복잡해짐</a:t>
            </a:r>
            <a:endParaRPr lang="en-US" altLang="ko-KR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59907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wikidocs.net/images/page/22889/gru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95"/>
          <a:stretch/>
        </p:blipFill>
        <p:spPr bwMode="auto">
          <a:xfrm>
            <a:off x="7169150" y="1797385"/>
            <a:ext cx="4918075" cy="4309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01. GRU</a:t>
            </a:r>
            <a:endParaRPr lang="ko-KR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416100C-898A-4819-9162-2F3FABC540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GRU (Gated Recurrent Unit)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LSTM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의 성능을 유지하면서 복잡했던 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LSTM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의 구조를 </a:t>
            </a:r>
            <a:r>
              <a:rPr lang="ko-KR" altLang="en-US" sz="20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간단화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시킨 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Version</a:t>
            </a:r>
            <a:endParaRPr lang="en-US" altLang="ko-KR" sz="16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hidden state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를 업데이트하는 계산을 줄임</a:t>
            </a:r>
            <a:endParaRPr lang="en-US" altLang="ko-KR" sz="2000" dirty="0"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è"/>
            </a:pPr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Update, Reset GATE</a:t>
            </a: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만 존재</a:t>
            </a:r>
            <a:endParaRPr lang="en-US" altLang="ko-KR" sz="1800" dirty="0"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데이터 양이 적을 때는 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GRU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가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데이터 양이 많을 때는 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LSTM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이 더 낫다고 함</a:t>
            </a:r>
            <a:endParaRPr lang="en-US" altLang="ko-KR" sz="2000" dirty="0"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복잡도 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: RNN &lt; GRU &lt; LSTM</a:t>
            </a:r>
            <a:endParaRPr lang="en-US" altLang="ko-KR" sz="1800" dirty="0"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800" dirty="0"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277882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02. RNN in </a:t>
            </a:r>
            <a:r>
              <a:rPr lang="en-US" altLang="ko-KR" dirty="0" err="1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PyTorch</a:t>
            </a:r>
            <a:endParaRPr lang="ko-KR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38901" y="3564174"/>
            <a:ext cx="6204029" cy="508202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rnn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= </a:t>
            </a:r>
            <a:r>
              <a:rPr lang="en-US" altLang="ko-KR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torch.nn.RNN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en-US" altLang="ko-KR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input_size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</a:t>
            </a:r>
            <a:r>
              <a:rPr lang="en-US" altLang="ko-KR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num_layers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en-US" altLang="ko-KR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hidden_size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</a:p>
        </p:txBody>
      </p:sp>
      <p:cxnSp>
        <p:nvCxnSpPr>
          <p:cNvPr id="9" name="직선 화살표 연결선 8"/>
          <p:cNvCxnSpPr>
            <a:cxnSpLocks/>
            <a:stCxn id="3" idx="3"/>
            <a:endCxn id="4" idx="1"/>
          </p:cNvCxnSpPr>
          <p:nvPr/>
        </p:nvCxnSpPr>
        <p:spPr>
          <a:xfrm>
            <a:off x="6342930" y="3818275"/>
            <a:ext cx="253931" cy="1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2283499" y="4887237"/>
            <a:ext cx="3753908" cy="508202"/>
          </a:xfrm>
          <a:prstGeom prst="rect">
            <a:avLst/>
          </a:prstGeom>
          <a:ln w="28575"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rgbClr val="7030A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output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_status = </a:t>
            </a:r>
            <a:r>
              <a:rPr lang="en-US" altLang="ko-KR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rnn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en-US" altLang="ko-KR" dirty="0" err="1">
                <a:solidFill>
                  <a:schemeClr val="accent5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input_data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endParaRPr lang="ko-KR" altLang="en-US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5112221" y="1426251"/>
            <a:ext cx="5709256" cy="4784049"/>
            <a:chOff x="5112221" y="1426251"/>
            <a:chExt cx="5709256" cy="4784049"/>
          </a:xfrm>
        </p:grpSpPr>
        <p:grpSp>
          <p:nvGrpSpPr>
            <p:cNvPr id="31" name="그룹 30"/>
            <p:cNvGrpSpPr/>
            <p:nvPr/>
          </p:nvGrpSpPr>
          <p:grpSpPr>
            <a:xfrm>
              <a:off x="5112221" y="1426251"/>
              <a:ext cx="5709256" cy="4784049"/>
              <a:chOff x="5112221" y="1426251"/>
              <a:chExt cx="5709256" cy="4784049"/>
            </a:xfrm>
          </p:grpSpPr>
          <p:pic>
            <p:nvPicPr>
              <p:cNvPr id="4" name="그림 3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96861" y="1426251"/>
                <a:ext cx="2523000" cy="4784049"/>
              </a:xfrm>
              <a:prstGeom prst="rect">
                <a:avLst/>
              </a:prstGeom>
            </p:spPr>
          </p:pic>
          <p:sp>
            <p:nvSpPr>
              <p:cNvPr id="28" name="직사각형 27"/>
              <p:cNvSpPr/>
              <p:nvPr/>
            </p:nvSpPr>
            <p:spPr>
              <a:xfrm>
                <a:off x="5112221" y="5471464"/>
                <a:ext cx="5709256" cy="64633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dirty="0" err="1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Input_data</a:t>
                </a:r>
                <a:endParaRPr lang="en-US" altLang="ko-KR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  <a:p>
                <a:pPr algn="ctr"/>
                <a:r>
                  <a:rPr lang="en-US" altLang="ko-KR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shape = ( </a:t>
                </a:r>
                <a:r>
                  <a:rPr lang="en-US" altLang="ko-KR" dirty="0" err="1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batch_size</a:t>
                </a:r>
                <a:r>
                  <a:rPr lang="en-US" altLang="ko-KR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, </a:t>
                </a:r>
                <a:r>
                  <a:rPr lang="en-US" altLang="ko-KR" dirty="0" err="1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sequence_length</a:t>
                </a:r>
                <a:r>
                  <a:rPr lang="en-US" altLang="ko-KR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, </a:t>
                </a:r>
                <a:r>
                  <a:rPr lang="en-US" altLang="ko-KR" dirty="0" err="1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input_size</a:t>
                </a:r>
                <a:r>
                  <a:rPr lang="en-US" altLang="ko-KR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 )</a:t>
                </a:r>
                <a:endParaRPr lang="ko-KR" altLang="en-US" dirty="0"/>
              </a:p>
            </p:txBody>
          </p:sp>
          <p:sp>
            <p:nvSpPr>
              <p:cNvPr id="30" name="직사각형 29"/>
              <p:cNvSpPr/>
              <p:nvPr/>
            </p:nvSpPr>
            <p:spPr>
              <a:xfrm>
                <a:off x="7016904" y="1478112"/>
                <a:ext cx="1899879" cy="64633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outputs</a:t>
                </a:r>
              </a:p>
              <a:p>
                <a:pPr algn="ctr"/>
                <a:r>
                  <a:rPr lang="en-US" altLang="ko-KR" dirty="0">
                    <a:latin typeface="나눔스퀘어_ac Bold" panose="020B0600000101010101" pitchFamily="50" charset="-127"/>
                    <a:ea typeface="나눔스퀘어_ac Bold" panose="020B0600000101010101" pitchFamily="50" charset="-127"/>
                  </a:rPr>
                  <a:t>shape = ( -, -, - )</a:t>
                </a:r>
                <a:endParaRPr lang="ko-KR" altLang="en-US" dirty="0"/>
              </a:p>
            </p:txBody>
          </p:sp>
        </p:grpSp>
        <p:pic>
          <p:nvPicPr>
            <p:cNvPr id="13" name="그림 12"/>
            <p:cNvPicPr>
              <a:picLocks noChangeAspect="1"/>
            </p:cNvPicPr>
            <p:nvPr/>
          </p:nvPicPr>
          <p:blipFill rotWithShape="1">
            <a:blip r:embed="rId4"/>
            <a:srcRect r="81411"/>
            <a:stretch/>
          </p:blipFill>
          <p:spPr>
            <a:xfrm>
              <a:off x="6854193" y="2200468"/>
              <a:ext cx="2225300" cy="3279928"/>
            </a:xfrm>
            <a:prstGeom prst="rect">
              <a:avLst/>
            </a:prstGeom>
            <a:ln>
              <a:noFill/>
            </a:ln>
          </p:spPr>
        </p:pic>
      </p:grpSp>
      <p:cxnSp>
        <p:nvCxnSpPr>
          <p:cNvPr id="12" name="직선 화살표 연결선 11"/>
          <p:cNvCxnSpPr/>
          <p:nvPr/>
        </p:nvCxnSpPr>
        <p:spPr>
          <a:xfrm>
            <a:off x="5398179" y="5395439"/>
            <a:ext cx="1734141" cy="273726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flipV="1">
            <a:off x="2842953" y="1764135"/>
            <a:ext cx="4455622" cy="3123102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0944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02. RNN in </a:t>
            </a:r>
            <a:r>
              <a:rPr lang="en-US" altLang="ko-KR" dirty="0" err="1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PyTorch</a:t>
            </a:r>
            <a:endParaRPr lang="ko-KR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787689" y="1287856"/>
            <a:ext cx="10365989" cy="3973794"/>
            <a:chOff x="787689" y="1287856"/>
            <a:chExt cx="10365989" cy="3973794"/>
          </a:xfrm>
        </p:grpSpPr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7689" y="2421489"/>
              <a:ext cx="10365989" cy="2840161"/>
            </a:xfrm>
            <a:prstGeom prst="rect">
              <a:avLst/>
            </a:prstGeom>
            <a:ln>
              <a:noFill/>
            </a:ln>
          </p:spPr>
        </p:pic>
        <p:sp>
          <p:nvSpPr>
            <p:cNvPr id="5" name="모서리가 둥근 직사각형 4"/>
            <p:cNvSpPr/>
            <p:nvPr/>
          </p:nvSpPr>
          <p:spPr>
            <a:xfrm>
              <a:off x="5495926" y="3705224"/>
              <a:ext cx="762000" cy="323851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3890105" y="1287856"/>
              <a:ext cx="4926139" cy="508202"/>
            </a:xfrm>
            <a:prstGeom prst="rect">
              <a:avLst/>
            </a:prstGeom>
            <a:ln w="28575"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en-US" altLang="ko-KR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Hidden state : </a:t>
              </a:r>
              <a:r>
                <a:rPr lang="ko-KR" altLang="en-US" dirty="0">
                  <a:latin typeface="나눔스퀘어_ac Bold" panose="020B0600000101010101" pitchFamily="50" charset="-127"/>
                  <a:ea typeface="나눔스퀘어_ac Bold" panose="020B0600000101010101" pitchFamily="50" charset="-127"/>
                </a:rPr>
                <a:t>출력되지 않고 다음 셀로 전달</a:t>
              </a:r>
              <a:endPara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cxnSp>
          <p:nvCxnSpPr>
            <p:cNvPr id="10" name="직선 화살표 연결선 9"/>
            <p:cNvCxnSpPr>
              <a:stCxn id="5" idx="0"/>
              <a:endCxn id="14" idx="2"/>
            </p:cNvCxnSpPr>
            <p:nvPr/>
          </p:nvCxnSpPr>
          <p:spPr>
            <a:xfrm flipV="1">
              <a:off x="5876926" y="1796058"/>
              <a:ext cx="476249" cy="190916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모서리가 둥근 직사각형 22"/>
            <p:cNvSpPr/>
            <p:nvPr/>
          </p:nvSpPr>
          <p:spPr>
            <a:xfrm>
              <a:off x="4914901" y="2910956"/>
              <a:ext cx="457199" cy="727594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5" name="직사각형 24"/>
          <p:cNvSpPr/>
          <p:nvPr/>
        </p:nvSpPr>
        <p:spPr>
          <a:xfrm>
            <a:off x="2747105" y="3031087"/>
            <a:ext cx="2063019" cy="369338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Hidden size == output</a:t>
            </a:r>
          </a:p>
        </p:txBody>
      </p:sp>
    </p:spTree>
    <p:extLst>
      <p:ext uri="{BB962C8B-B14F-4D97-AF65-F5344CB8AC3E}">
        <p14:creationId xmlns:p14="http://schemas.microsoft.com/office/powerpoint/2010/main" val="23731733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그림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858" y="2553859"/>
            <a:ext cx="7478169" cy="3753374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02. RNN in </a:t>
            </a:r>
            <a:r>
              <a:rPr lang="en-US" altLang="ko-KR" dirty="0" err="1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PyTorch</a:t>
            </a:r>
            <a:endParaRPr lang="ko-KR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416100C-898A-4819-9162-2F3FABC540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&lt;</a:t>
            </a:r>
            <a:r>
              <a:rPr lang="ko-KR" altLang="en-US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코스피 주가예측</a:t>
            </a:r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&gt;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Fully Connected ? </a:t>
            </a:r>
            <a:r>
              <a:rPr lang="en-US" altLang="ko-KR" sz="1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Hidden size == output ?</a:t>
            </a:r>
          </a:p>
          <a:p>
            <a:pPr>
              <a:lnSpc>
                <a:spcPct val="150000"/>
              </a:lnSpc>
              <a:buFontTx/>
              <a:buChar char="-"/>
            </a:pPr>
            <a:endParaRPr lang="en-US" altLang="ko-KR" sz="18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</a:p>
        </p:txBody>
      </p:sp>
      <p:pic>
        <p:nvPicPr>
          <p:cNvPr id="1026" name="Picture 2" descr="machine learning - Many to one and many to many LSTM examples in Keras -  Stack Overflow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99" r="49329"/>
          <a:stretch/>
        </p:blipFill>
        <p:spPr bwMode="auto">
          <a:xfrm>
            <a:off x="8629200" y="2018913"/>
            <a:ext cx="1075365" cy="2018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그룹 12"/>
          <p:cNvGrpSpPr/>
          <p:nvPr/>
        </p:nvGrpSpPr>
        <p:grpSpPr>
          <a:xfrm>
            <a:off x="8038721" y="2442732"/>
            <a:ext cx="3953254" cy="4124351"/>
            <a:chOff x="3225421" y="1578428"/>
            <a:chExt cx="4404519" cy="4643224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 rotWithShape="1">
            <a:blip r:embed="rId5"/>
            <a:srcRect l="50286" t="2610" r="37259" b="80723"/>
            <a:stretch/>
          </p:blipFill>
          <p:spPr>
            <a:xfrm>
              <a:off x="6488735" y="1578428"/>
              <a:ext cx="491162" cy="790575"/>
            </a:xfrm>
            <a:prstGeom prst="rect">
              <a:avLst/>
            </a:prstGeom>
          </p:spPr>
        </p:pic>
        <p:grpSp>
          <p:nvGrpSpPr>
            <p:cNvPr id="11" name="그룹 10"/>
            <p:cNvGrpSpPr/>
            <p:nvPr/>
          </p:nvGrpSpPr>
          <p:grpSpPr>
            <a:xfrm>
              <a:off x="3225421" y="2380750"/>
              <a:ext cx="4404519" cy="3840902"/>
              <a:chOff x="3626265" y="1740376"/>
              <a:chExt cx="4404519" cy="3840902"/>
            </a:xfrm>
          </p:grpSpPr>
          <p:grpSp>
            <p:nvGrpSpPr>
              <p:cNvPr id="8" name="그룹 7"/>
              <p:cNvGrpSpPr/>
              <p:nvPr/>
            </p:nvGrpSpPr>
            <p:grpSpPr>
              <a:xfrm>
                <a:off x="3626265" y="2097245"/>
                <a:ext cx="3943350" cy="3484033"/>
                <a:chOff x="3626265" y="2097245"/>
                <a:chExt cx="3943350" cy="3484033"/>
              </a:xfrm>
            </p:grpSpPr>
            <p:pic>
              <p:nvPicPr>
                <p:cNvPr id="7" name="그림 6"/>
                <p:cNvPicPr>
                  <a:picLocks noChangeAspect="1"/>
                </p:cNvPicPr>
                <p:nvPr/>
              </p:nvPicPr>
              <p:blipFill rotWithShape="1">
                <a:blip r:embed="rId5"/>
                <a:srcRect t="48438"/>
                <a:stretch/>
              </p:blipFill>
              <p:spPr>
                <a:xfrm>
                  <a:off x="3626265" y="3135470"/>
                  <a:ext cx="3943350" cy="2445808"/>
                </a:xfrm>
                <a:prstGeom prst="rect">
                  <a:avLst/>
                </a:prstGeom>
              </p:spPr>
            </p:pic>
            <p:pic>
              <p:nvPicPr>
                <p:cNvPr id="9" name="그림 8"/>
                <p:cNvPicPr>
                  <a:picLocks noChangeAspect="1"/>
                </p:cNvPicPr>
                <p:nvPr/>
              </p:nvPicPr>
              <p:blipFill rotWithShape="1">
                <a:blip r:embed="rId5"/>
                <a:srcRect l="83136" t="26104" r="4878" b="52009"/>
                <a:stretch/>
              </p:blipFill>
              <p:spPr>
                <a:xfrm>
                  <a:off x="6880054" y="2097245"/>
                  <a:ext cx="472660" cy="1038225"/>
                </a:xfrm>
                <a:prstGeom prst="rect">
                  <a:avLst/>
                </a:prstGeom>
              </p:spPr>
            </p:pic>
          </p:grpSp>
          <p:pic>
            <p:nvPicPr>
              <p:cNvPr id="12" name="그림 11"/>
              <p:cNvPicPr>
                <a:picLocks noChangeAspect="1"/>
              </p:cNvPicPr>
              <p:nvPr/>
            </p:nvPicPr>
            <p:blipFill rotWithShape="1">
              <a:blip r:embed="rId5"/>
              <a:srcRect l="32860" t="19444" r="20280" b="73930"/>
              <a:stretch/>
            </p:blipFill>
            <p:spPr>
              <a:xfrm>
                <a:off x="6182933" y="1740376"/>
                <a:ext cx="1847851" cy="314325"/>
              </a:xfrm>
              <a:prstGeom prst="rect">
                <a:avLst/>
              </a:prstGeom>
            </p:spPr>
          </p:pic>
        </p:grpSp>
      </p:grpSp>
      <p:pic>
        <p:nvPicPr>
          <p:cNvPr id="16" name="그림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73389" y="1232258"/>
            <a:ext cx="2433974" cy="964818"/>
          </a:xfrm>
          <a:prstGeom prst="rect">
            <a:avLst/>
          </a:prstGeom>
        </p:spPr>
      </p:pic>
      <p:sp>
        <p:nvSpPr>
          <p:cNvPr id="19" name="직사각형 18"/>
          <p:cNvSpPr/>
          <p:nvPr/>
        </p:nvSpPr>
        <p:spPr>
          <a:xfrm>
            <a:off x="3725569" y="5417720"/>
            <a:ext cx="4072269" cy="7056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output.size</a:t>
            </a:r>
            <a:r>
              <a:rPr lang="en-US" altLang="ko-KR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() 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Wingdings" panose="05000000000000000000" pitchFamily="2" charset="2"/>
              </a:rPr>
              <a:t> [</a:t>
            </a:r>
            <a:r>
              <a:rPr lang="en-US" altLang="ko-KR" sz="14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Wingdings" panose="05000000000000000000" pitchFamily="2" charset="2"/>
              </a:rPr>
              <a:t>batch_size</a:t>
            </a:r>
            <a:r>
              <a:rPr lang="en-US" altLang="ko-KR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Wingdings" panose="05000000000000000000" pitchFamily="2" charset="2"/>
              </a:rPr>
              <a:t>, </a:t>
            </a:r>
            <a:r>
              <a:rPr lang="en-US" altLang="ko-KR" sz="14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Wingdings" panose="05000000000000000000" pitchFamily="2" charset="2"/>
              </a:rPr>
              <a:t>sequence_length</a:t>
            </a:r>
            <a:r>
              <a:rPr lang="en-US" altLang="ko-KR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Wingdings" panose="05000000000000000000" pitchFamily="2" charset="2"/>
              </a:rPr>
              <a:t>, </a:t>
            </a:r>
            <a:r>
              <a:rPr lang="en-US" altLang="ko-KR" sz="1400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Wingdings" panose="05000000000000000000" pitchFamily="2" charset="2"/>
              </a:rPr>
              <a:t>hidden_size</a:t>
            </a:r>
            <a:r>
              <a:rPr lang="en-US" altLang="ko-KR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Wingdings" panose="05000000000000000000" pitchFamily="2" charset="2"/>
              </a:rPr>
              <a:t>]</a:t>
            </a:r>
            <a:endParaRPr lang="en-US" altLang="ko-KR" sz="1400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1162050" y="5553075"/>
            <a:ext cx="2592094" cy="238125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모서리가 둥근 직사각형 22"/>
          <p:cNvSpPr/>
          <p:nvPr/>
        </p:nvSpPr>
        <p:spPr>
          <a:xfrm>
            <a:off x="3207709" y="4411496"/>
            <a:ext cx="2194255" cy="238125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20972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02. RNN in </a:t>
            </a:r>
            <a:r>
              <a:rPr lang="en-US" altLang="ko-KR" dirty="0" err="1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PyTorch</a:t>
            </a:r>
            <a:endParaRPr lang="ko-KR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1105" y="2428874"/>
            <a:ext cx="3536120" cy="4253593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920" y="1404661"/>
            <a:ext cx="7849695" cy="3953427"/>
          </a:xfrm>
          <a:prstGeom prst="rect">
            <a:avLst/>
          </a:prstGeom>
        </p:spPr>
      </p:pic>
      <p:pic>
        <p:nvPicPr>
          <p:cNvPr id="6" name="Picture 2" descr="machine learning - Many to one and many to many LSTM examples in Keras -  Stack Overflow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37" t="132" r="1214" b="1429"/>
          <a:stretch/>
        </p:blipFill>
        <p:spPr bwMode="auto">
          <a:xfrm>
            <a:off x="7068723" y="3929407"/>
            <a:ext cx="1315104" cy="2463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모서리가 둥근 직사각형 15"/>
          <p:cNvSpPr/>
          <p:nvPr/>
        </p:nvSpPr>
        <p:spPr>
          <a:xfrm>
            <a:off x="1148227" y="4603295"/>
            <a:ext cx="3033247" cy="238125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3228975" y="3243261"/>
            <a:ext cx="3619499" cy="238125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186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13409</TotalTime>
  <Words>354</Words>
  <Application>Microsoft Macintosh PowerPoint</Application>
  <PresentationFormat>와이드스크린</PresentationFormat>
  <Paragraphs>69</Paragraphs>
  <Slides>14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1" baseType="lpstr">
      <vt:lpstr>나눔스퀘어_ac Bold</vt:lpstr>
      <vt:lpstr>Arial</vt:lpstr>
      <vt:lpstr>Wingdings</vt:lpstr>
      <vt:lpstr>나눔스퀘어_ac</vt:lpstr>
      <vt:lpstr>맑은 고딕</vt:lpstr>
      <vt:lpstr>나눔스퀘어_ac ExtraBold</vt:lpstr>
      <vt:lpstr>Office 테마</vt:lpstr>
      <vt:lpstr>주가예측실습(RNN, GRU, LSTM)</vt:lpstr>
      <vt:lpstr>PowerPoint 프레젠테이션</vt:lpstr>
      <vt:lpstr>01. GRU</vt:lpstr>
      <vt:lpstr>01. GRU</vt:lpstr>
      <vt:lpstr>01. GRU</vt:lpstr>
      <vt:lpstr>02. RNN in PyTorch</vt:lpstr>
      <vt:lpstr>02. RNN in PyTorch</vt:lpstr>
      <vt:lpstr>02. RNN in PyTorch</vt:lpstr>
      <vt:lpstr>02. RNN in PyTorch</vt:lpstr>
      <vt:lpstr>03. GRU in PyTorch</vt:lpstr>
      <vt:lpstr>04. LSTM in PyTorch</vt:lpstr>
      <vt:lpstr>04. LSTM in PyTorch</vt:lpstr>
      <vt:lpstr>04. LSTM in PyTorch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03. 신경망 학습</dc:title>
  <dc:creator>user</dc:creator>
  <cp:lastModifiedBy>임세진</cp:lastModifiedBy>
  <cp:revision>346</cp:revision>
  <dcterms:created xsi:type="dcterms:W3CDTF">2021-02-28T19:38:14Z</dcterms:created>
  <dcterms:modified xsi:type="dcterms:W3CDTF">2022-04-12T21:50:08Z</dcterms:modified>
</cp:coreProperties>
</file>