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1"/>
  </p:notesMasterIdLst>
  <p:handoutMasterIdLst>
    <p:handoutMasterId r:id="rId22"/>
  </p:handoutMasterIdLst>
  <p:sldIdLst>
    <p:sldId id="269" r:id="rId3"/>
    <p:sldId id="275" r:id="rId4"/>
    <p:sldId id="294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89" r:id="rId15"/>
    <p:sldId id="290" r:id="rId16"/>
    <p:sldId id="291" r:id="rId17"/>
    <p:sldId id="292" r:id="rId18"/>
    <p:sldId id="29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5214" autoAdjust="0"/>
  </p:normalViewPr>
  <p:slideViewPr>
    <p:cSldViewPr snapToGrid="0">
      <p:cViewPr varScale="1">
        <p:scale>
          <a:sx n="81" d="100"/>
          <a:sy n="81" d="100"/>
        </p:scale>
        <p:origin x="979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2019-10-06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5369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/>
              <a:t>감마 </a:t>
            </a:r>
            <a:r>
              <a:rPr lang="en-US" altLang="ko-KR" sz="1200"/>
              <a:t>=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44664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/>
              <a:t>??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2046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/>
              <a:t>모듈러가 달라서 비율이 달라지는 것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244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6745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644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</a:t>
            </a:r>
            <a:r>
              <a:rPr lang="ko-KR" altLang="en-US"/>
              <a:t>와 </a:t>
            </a:r>
            <a:r>
              <a:rPr lang="en-US" altLang="ko-KR"/>
              <a:t>m</a:t>
            </a:r>
            <a:r>
              <a:rPr lang="ko-KR" altLang="en-US"/>
              <a:t>이 서로소이고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a</a:t>
            </a:r>
            <a:r>
              <a:rPr lang="en-US" altLang="ko-KR" baseline="30000"/>
              <a:t>r</a:t>
            </a:r>
            <a:r>
              <a:rPr lang="ko-KR" altLang="en-US"/>
              <a:t>이 </a:t>
            </a:r>
            <a:r>
              <a:rPr lang="en-US" altLang="ko-KR"/>
              <a:t>mod m </a:t>
            </a:r>
            <a:r>
              <a:rPr lang="ko-KR" altLang="en-US"/>
              <a:t>상에서 </a:t>
            </a:r>
            <a:r>
              <a:rPr lang="en-US" altLang="ko-KR"/>
              <a:t>1</a:t>
            </a:r>
            <a:r>
              <a:rPr lang="ko-KR" altLang="en-US"/>
              <a:t>이 될 때의 </a:t>
            </a:r>
            <a:r>
              <a:rPr lang="en-US" altLang="ko-KR"/>
              <a:t>r</a:t>
            </a:r>
            <a:r>
              <a:rPr lang="ko-KR" altLang="en-US"/>
              <a:t>을 법</a:t>
            </a:r>
            <a:r>
              <a:rPr lang="en-US" altLang="ko-KR"/>
              <a:t>m</a:t>
            </a:r>
            <a:r>
              <a:rPr lang="ko-KR" altLang="en-US"/>
              <a:t>에 대한 </a:t>
            </a:r>
            <a:r>
              <a:rPr lang="en-US" altLang="ko-KR"/>
              <a:t>x</a:t>
            </a:r>
            <a:r>
              <a:rPr lang="ko-KR" altLang="en-US"/>
              <a:t>의 위수라고함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생성자가 많아짐</a:t>
            </a:r>
            <a:r>
              <a:rPr lang="en-US" altLang="ko-KR"/>
              <a:t>?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3465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281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8147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162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40649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5113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/>
              <a:t>(a,b) </a:t>
            </a:r>
            <a:r>
              <a:rPr lang="ko-KR" altLang="en-US" sz="1200"/>
              <a:t>받아도 알파는 모름 왜냐면 순환군이라서 뭐가 곱해졌는지는 알 수 없긔 </a:t>
            </a:r>
            <a:endParaRPr lang="en-US" altLang="ko-KR" sz="1200"/>
          </a:p>
          <a:p>
            <a:r>
              <a:rPr lang="ko-KR" altLang="en-US" sz="1200"/>
              <a:t>알파는 검증하기 위한 값</a:t>
            </a:r>
            <a:r>
              <a:rPr lang="en-US" altLang="ko-KR" sz="1200"/>
              <a:t>? </a:t>
            </a:r>
            <a:r>
              <a:rPr lang="ko-KR" altLang="en-US" sz="1200"/>
              <a:t>숨기려는 정보는 그럼 그냥 다른거임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5772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39425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07892" y="6443227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113504"/>
            <a:ext cx="8403773" cy="2387600"/>
          </a:xfrm>
        </p:spPr>
        <p:txBody>
          <a:bodyPr anchor="ctr">
            <a:normAutofit/>
          </a:bodyPr>
          <a:lstStyle/>
          <a:p>
            <a:r>
              <a:rPr lang="en-US" altLang="ko-KR" sz="4500" b="1">
                <a:solidFill>
                  <a:srgbClr val="2E75B6"/>
                </a:solidFill>
                <a:latin typeface="+mj-lt"/>
              </a:rPr>
              <a:t>zero knowledge proof</a:t>
            </a:r>
            <a:br>
              <a:rPr lang="en-US" altLang="ko-KR" sz="4500" b="1">
                <a:solidFill>
                  <a:srgbClr val="2E75B6"/>
                </a:solidFill>
                <a:latin typeface="+mj-lt"/>
              </a:rPr>
            </a:br>
            <a:r>
              <a:rPr lang="en-US" altLang="ko-KR" sz="4500" b="1">
                <a:solidFill>
                  <a:srgbClr val="2E75B6"/>
                </a:solidFill>
                <a:latin typeface="+mj-lt"/>
              </a:rPr>
              <a:t>&amp;</a:t>
            </a:r>
            <a:br>
              <a:rPr lang="en-US" altLang="ko-KR" sz="4500" b="1">
                <a:solidFill>
                  <a:srgbClr val="2E75B6"/>
                </a:solidFill>
                <a:latin typeface="+mj-lt"/>
              </a:rPr>
            </a:br>
            <a:r>
              <a:rPr lang="en-US" altLang="ko-KR" sz="4500" b="1">
                <a:solidFill>
                  <a:srgbClr val="2E75B6"/>
                </a:solidFill>
              </a:rPr>
              <a:t>Homomorphic Encryption</a:t>
            </a:r>
            <a:endParaRPr lang="ko-KR" altLang="en-US" sz="4500" b="1" dirty="0">
              <a:solidFill>
                <a:srgbClr val="2E75B6"/>
              </a:solidFill>
              <a:latin typeface="+mj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2" y="3364565"/>
            <a:ext cx="8403774" cy="1655762"/>
          </a:xfrm>
        </p:spPr>
        <p:txBody>
          <a:bodyPr anchor="ctr">
            <a:normAutofit/>
          </a:bodyPr>
          <a:lstStyle/>
          <a:p>
            <a:r>
              <a:rPr lang="en-US" altLang="ko-KR" sz="1600"/>
              <a:t>https://youtu.be/LE4k8QbyeHs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>
                <a:solidFill>
                  <a:srgbClr val="2E75B6"/>
                </a:solidFill>
              </a:rPr>
              <a:t>동형암호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5733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>
                <a:solidFill>
                  <a:srgbClr val="2E75B6"/>
                </a:solidFill>
              </a:rPr>
              <a:t> </a:t>
            </a:r>
            <a:r>
              <a:rPr lang="en-US" altLang="ko-KR" sz="2000" b="1">
                <a:solidFill>
                  <a:srgbClr val="2E75B6"/>
                </a:solidFill>
              </a:rPr>
              <a:t>Blind Evaluation of polynomial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/>
              <a:t>다항식의 결과값을 다항식 없이 </a:t>
            </a:r>
            <a:r>
              <a:rPr lang="en-US" altLang="ko-KR" sz="1800"/>
              <a:t>or </a:t>
            </a:r>
            <a:r>
              <a:rPr lang="ko-KR" altLang="en-US" sz="1800"/>
              <a:t>변수 없이 구하는 방법</a:t>
            </a:r>
            <a:endParaRPr lang="en-US" altLang="ko-KR" sz="18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/>
              <a:t>A</a:t>
            </a:r>
            <a:r>
              <a:rPr lang="ko-KR" altLang="en-US" sz="1800"/>
              <a:t>는 다항식을 구성하는 계수를 알고 있고 </a:t>
            </a:r>
            <a:r>
              <a:rPr lang="en-US" altLang="ko-KR" sz="1800"/>
              <a:t>B</a:t>
            </a:r>
            <a:r>
              <a:rPr lang="ko-KR" altLang="en-US" sz="1800"/>
              <a:t>는 다항식 없이 본인만 아는 값을 넣었을 때의 결과 값 원함 </a:t>
            </a:r>
            <a:endParaRPr lang="en-US" altLang="ko-KR" sz="180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/>
              <a:t>    A</a:t>
            </a:r>
            <a:r>
              <a:rPr lang="ko-KR" altLang="en-US" sz="1800"/>
              <a:t>는 </a:t>
            </a:r>
            <a:r>
              <a:rPr lang="en-US" altLang="ko-KR" sz="1800"/>
              <a:t>B</a:t>
            </a:r>
            <a:r>
              <a:rPr lang="ko-KR" altLang="en-US" sz="1800"/>
              <a:t>의 비밀값 </a:t>
            </a:r>
            <a:r>
              <a:rPr lang="en-US" altLang="ko-KR" sz="1800"/>
              <a:t>s</a:t>
            </a:r>
            <a:r>
              <a:rPr lang="ko-KR" altLang="en-US" sz="1800"/>
              <a:t>를 모르는 상태로 은닉정보</a:t>
            </a:r>
            <a:r>
              <a:rPr lang="en-US" altLang="ko-KR" sz="1800"/>
              <a:t>(E(s))</a:t>
            </a:r>
            <a:r>
              <a:rPr lang="ko-KR" altLang="en-US" sz="1800"/>
              <a:t>만 가지고 결과값을 만들어주어야 하는 상황</a:t>
            </a:r>
            <a:endParaRPr lang="en-US" altLang="ko-KR" sz="1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>
                <a:solidFill>
                  <a:srgbClr val="2E75B6"/>
                </a:solidFill>
              </a:rPr>
              <a:t> 유한체 </a:t>
            </a:r>
            <a:r>
              <a:rPr lang="en-US" altLang="ko-KR" sz="2000" b="1">
                <a:solidFill>
                  <a:srgbClr val="2E75B6"/>
                </a:solidFill>
              </a:rPr>
              <a:t>F</a:t>
            </a:r>
            <a:r>
              <a:rPr lang="en-US" altLang="ko-KR" sz="2000" b="1" baseline="-25000">
                <a:solidFill>
                  <a:srgbClr val="2E75B6"/>
                </a:solidFill>
              </a:rPr>
              <a:t>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/>
              <a:t>F</a:t>
            </a:r>
            <a:r>
              <a:rPr lang="en-US" altLang="ko-KR" sz="1600" baseline="-25000"/>
              <a:t>p</a:t>
            </a:r>
            <a:r>
              <a:rPr lang="en-US" altLang="ko-KR" sz="1600"/>
              <a:t> = {0, …, p-1} , </a:t>
            </a:r>
            <a:r>
              <a:rPr lang="ko-KR" altLang="en-US" sz="1600"/>
              <a:t>덧셈 및 곱셈은 나머지 연산 </a:t>
            </a:r>
            <a:endParaRPr lang="en-US" altLang="ko-KR" sz="16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/>
              <a:t>덧셈군</a:t>
            </a:r>
            <a:r>
              <a:rPr lang="en-US" altLang="ko-KR" sz="1600"/>
              <a:t>, </a:t>
            </a:r>
            <a:r>
              <a:rPr lang="ko-KR" altLang="en-US" sz="1600"/>
              <a:t>곱셈군 有 </a:t>
            </a:r>
            <a:r>
              <a:rPr lang="en-US" altLang="ko-KR" sz="1600"/>
              <a:t>: </a:t>
            </a:r>
            <a:r>
              <a:rPr lang="ko-KR" altLang="en-US" sz="1600"/>
              <a:t>덧셈</a:t>
            </a:r>
            <a:r>
              <a:rPr lang="en-US" altLang="ko-KR" sz="1600"/>
              <a:t>, </a:t>
            </a:r>
            <a:r>
              <a:rPr lang="ko-KR" altLang="en-US" sz="1600"/>
              <a:t>곱셈에 대해 닫혀있음</a:t>
            </a:r>
            <a:endParaRPr lang="en-US" altLang="ko-KR" sz="16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>
                <a:solidFill>
                  <a:srgbClr val="2E75B6"/>
                </a:solidFill>
              </a:rPr>
              <a:t> 유한체 </a:t>
            </a:r>
            <a:r>
              <a:rPr lang="en-US" altLang="ko-KR" sz="2000" b="1">
                <a:solidFill>
                  <a:srgbClr val="2E75B6"/>
                </a:solidFill>
              </a:rPr>
              <a:t>F</a:t>
            </a:r>
            <a:r>
              <a:rPr lang="en-US" altLang="ko-KR" sz="2000" b="1" baseline="-25000">
                <a:solidFill>
                  <a:srgbClr val="2E75B6"/>
                </a:solidFill>
              </a:rPr>
              <a:t>p</a:t>
            </a:r>
            <a:r>
              <a:rPr lang="ko-KR" altLang="en-US" sz="2000" b="1">
                <a:solidFill>
                  <a:srgbClr val="2E75B6"/>
                </a:solidFill>
              </a:rPr>
              <a:t>에 대한 </a:t>
            </a:r>
            <a:r>
              <a:rPr lang="en-US" altLang="ko-KR" sz="2000" b="1">
                <a:solidFill>
                  <a:srgbClr val="2E75B6"/>
                </a:solidFill>
              </a:rPr>
              <a:t>d</a:t>
            </a:r>
            <a:r>
              <a:rPr lang="ko-KR" altLang="en-US" sz="2000" b="1">
                <a:solidFill>
                  <a:srgbClr val="2E75B6"/>
                </a:solidFill>
              </a:rPr>
              <a:t>차 다항식 </a:t>
            </a:r>
            <a:r>
              <a:rPr lang="en-US" altLang="ko-KR" sz="2000" b="1">
                <a:solidFill>
                  <a:srgbClr val="2E75B6"/>
                </a:solidFill>
              </a:rPr>
              <a:t>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pt-BR" altLang="ko-KR" sz="1800"/>
              <a:t>P(</a:t>
            </a:r>
            <a:r>
              <a:rPr lang="en-US" altLang="ko-KR" sz="1800"/>
              <a:t>x</a:t>
            </a:r>
            <a:r>
              <a:rPr lang="pt-BR" altLang="ko-KR" sz="1800"/>
              <a:t>)=a</a:t>
            </a:r>
            <a:r>
              <a:rPr lang="pt-BR" altLang="ko-KR" sz="1800" baseline="-25000"/>
              <a:t>0</a:t>
            </a:r>
            <a:r>
              <a:rPr lang="pt-BR" altLang="ko-KR" sz="1800"/>
              <a:t>+a</a:t>
            </a:r>
            <a:r>
              <a:rPr lang="pt-BR" altLang="ko-KR" sz="1800" baseline="-25000"/>
              <a:t>1</a:t>
            </a:r>
            <a:r>
              <a:rPr lang="pt-BR" altLang="ko-KR" sz="1800"/>
              <a:t>⋅x+a</a:t>
            </a:r>
            <a:r>
              <a:rPr lang="pt-BR" altLang="ko-KR" sz="1800" baseline="-25000"/>
              <a:t>2</a:t>
            </a:r>
            <a:r>
              <a:rPr lang="pt-BR" altLang="ko-KR" sz="1800"/>
              <a:t>⋅x</a:t>
            </a:r>
            <a:r>
              <a:rPr lang="pt-BR" altLang="ko-KR" sz="1800" baseline="30000"/>
              <a:t>2</a:t>
            </a:r>
            <a:r>
              <a:rPr lang="pt-BR" altLang="ko-KR" sz="1800"/>
              <a:t>+...+a</a:t>
            </a:r>
            <a:r>
              <a:rPr lang="pt-BR" altLang="ko-KR" sz="1800" baseline="-25000"/>
              <a:t>d</a:t>
            </a:r>
            <a:r>
              <a:rPr lang="pt-BR" altLang="ko-KR" sz="1800"/>
              <a:t>⋅</a:t>
            </a:r>
            <a:r>
              <a:rPr lang="en-US" altLang="ko-KR" sz="1800"/>
              <a:t>x</a:t>
            </a:r>
            <a:r>
              <a:rPr lang="pt-BR" altLang="ko-KR" sz="1800" baseline="30000"/>
              <a:t>d </a:t>
            </a:r>
            <a:r>
              <a:rPr lang="en-US" altLang="ko-KR" sz="1800"/>
              <a:t>,   a</a:t>
            </a:r>
            <a:r>
              <a:rPr lang="en-US" altLang="ko-KR" sz="1800" baseline="-25000"/>
              <a:t>0</a:t>
            </a:r>
            <a:r>
              <a:rPr lang="en-US" altLang="ko-KR" sz="1800"/>
              <a:t>, …, a</a:t>
            </a:r>
            <a:r>
              <a:rPr lang="en-US" altLang="ko-KR" sz="1800" baseline="-25000"/>
              <a:t>d</a:t>
            </a:r>
            <a:r>
              <a:rPr lang="ko-KR" altLang="en-US" sz="1800" baseline="-25000"/>
              <a:t> </a:t>
            </a:r>
            <a:r>
              <a:rPr lang="ko-KR" altLang="en-US" sz="1800"/>
              <a:t>∈ </a:t>
            </a:r>
            <a:r>
              <a:rPr lang="en-US" altLang="ko-KR" sz="1800"/>
              <a:t>F</a:t>
            </a:r>
            <a:r>
              <a:rPr lang="en-US" altLang="ko-KR" sz="1800" baseline="-25000"/>
              <a:t>p</a:t>
            </a:r>
            <a:endParaRPr lang="en-US" altLang="ko-KR" sz="1100" baseline="-25000"/>
          </a:p>
        </p:txBody>
      </p:sp>
      <p:sp>
        <p:nvSpPr>
          <p:cNvPr id="5" name="AutoShape 4" descr="\because ">
            <a:extLst>
              <a:ext uri="{FF2B5EF4-FFF2-40B4-BE49-F238E27FC236}">
                <a16:creationId xmlns:a16="http://schemas.microsoft.com/office/drawing/2014/main" id="{7EFDCAD3-7B95-460A-AC02-BDE2869155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6773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>
                <a:solidFill>
                  <a:srgbClr val="2E75B6"/>
                </a:solidFill>
              </a:rPr>
              <a:t>동형암호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5733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>
                <a:solidFill>
                  <a:srgbClr val="2E75B6"/>
                </a:solidFill>
              </a:rPr>
              <a:t> 다항식과 선형 결합</a:t>
            </a:r>
            <a:endParaRPr lang="en-US" altLang="ko-KR" sz="2000" b="1">
              <a:solidFill>
                <a:srgbClr val="2E75B6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/>
              <a:t>어떤 점 </a:t>
            </a:r>
            <a:r>
              <a:rPr lang="en-US" altLang="ko-KR" sz="1800"/>
              <a:t>s</a:t>
            </a:r>
            <a:r>
              <a:rPr lang="ko-KR" altLang="en-US" sz="1800"/>
              <a:t>가 </a:t>
            </a:r>
            <a:r>
              <a:rPr lang="en-US" altLang="ko-KR" sz="1800"/>
              <a:t>F</a:t>
            </a:r>
            <a:r>
              <a:rPr lang="en-US" altLang="ko-KR" sz="1800" baseline="-25000"/>
              <a:t>p</a:t>
            </a:r>
            <a:r>
              <a:rPr lang="ko-KR" altLang="en-US" sz="1800"/>
              <a:t>에 속할 때의 </a:t>
            </a:r>
            <a:r>
              <a:rPr lang="en-US" altLang="ko-KR" sz="1800"/>
              <a:t>d</a:t>
            </a:r>
            <a:r>
              <a:rPr lang="ko-KR" altLang="en-US" sz="1800"/>
              <a:t>차 다항식 </a:t>
            </a:r>
            <a:r>
              <a:rPr lang="en-US" altLang="ko-KR" sz="1800"/>
              <a:t>P(s) : (s, P(s))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pt-BR" altLang="ko-KR" sz="1600"/>
              <a:t>P(</a:t>
            </a:r>
            <a:r>
              <a:rPr lang="en-US" altLang="ko-KR" sz="1600"/>
              <a:t>s</a:t>
            </a:r>
            <a:r>
              <a:rPr lang="pt-BR" altLang="ko-KR" sz="1600"/>
              <a:t>) = a</a:t>
            </a:r>
            <a:r>
              <a:rPr lang="pt-BR" altLang="ko-KR" sz="1600" baseline="-25000"/>
              <a:t>0</a:t>
            </a:r>
            <a:r>
              <a:rPr lang="pt-BR" altLang="ko-KR" sz="1600"/>
              <a:t> ⋅</a:t>
            </a:r>
            <a:r>
              <a:rPr lang="en-US" altLang="ko-KR" sz="1600"/>
              <a:t> s</a:t>
            </a:r>
            <a:r>
              <a:rPr lang="en-US" altLang="ko-KR" sz="1600" baseline="30000"/>
              <a:t>0 </a:t>
            </a:r>
            <a:r>
              <a:rPr lang="pt-BR" altLang="ko-KR" sz="1600"/>
              <a:t>+ a</a:t>
            </a:r>
            <a:r>
              <a:rPr lang="pt-BR" altLang="ko-KR" sz="1600" baseline="-25000"/>
              <a:t>1</a:t>
            </a:r>
            <a:r>
              <a:rPr lang="pt-BR" altLang="ko-KR" sz="1600"/>
              <a:t>⋅</a:t>
            </a:r>
            <a:r>
              <a:rPr lang="en-US" altLang="ko-KR" sz="1600"/>
              <a:t> s</a:t>
            </a:r>
            <a:r>
              <a:rPr lang="en-US" altLang="ko-KR" sz="1600" baseline="30000"/>
              <a:t>1 </a:t>
            </a:r>
            <a:r>
              <a:rPr lang="pt-BR" altLang="ko-KR" sz="1600"/>
              <a:t>+ a</a:t>
            </a:r>
            <a:r>
              <a:rPr lang="pt-BR" altLang="ko-KR" sz="1600" baseline="-25000"/>
              <a:t>2</a:t>
            </a:r>
            <a:r>
              <a:rPr lang="pt-BR" altLang="ko-KR" sz="1600"/>
              <a:t>⋅</a:t>
            </a:r>
            <a:r>
              <a:rPr lang="en-US" altLang="ko-KR" sz="1600"/>
              <a:t>s</a:t>
            </a:r>
            <a:r>
              <a:rPr lang="pt-BR" altLang="ko-KR" sz="1600" baseline="30000"/>
              <a:t>2 </a:t>
            </a:r>
            <a:r>
              <a:rPr lang="pt-BR" altLang="ko-KR" sz="1600"/>
              <a:t>+ ... + a</a:t>
            </a:r>
            <a:r>
              <a:rPr lang="pt-BR" altLang="ko-KR" sz="1600" baseline="-25000"/>
              <a:t>d</a:t>
            </a:r>
            <a:r>
              <a:rPr lang="pt-BR" altLang="ko-KR" sz="1600"/>
              <a:t>⋅</a:t>
            </a:r>
            <a:r>
              <a:rPr lang="en-US" altLang="ko-KR" sz="1600"/>
              <a:t>s</a:t>
            </a:r>
            <a:r>
              <a:rPr lang="pt-BR" altLang="ko-KR" sz="1600" baseline="30000"/>
              <a:t>d </a:t>
            </a:r>
            <a:r>
              <a:rPr lang="en-US" altLang="ko-KR" sz="1600"/>
              <a:t>,   a</a:t>
            </a:r>
            <a:r>
              <a:rPr lang="en-US" altLang="ko-KR" sz="1600" baseline="-25000"/>
              <a:t>0</a:t>
            </a:r>
            <a:r>
              <a:rPr lang="en-US" altLang="ko-KR" sz="1600"/>
              <a:t>, …, a</a:t>
            </a:r>
            <a:r>
              <a:rPr lang="en-US" altLang="ko-KR" sz="1600" baseline="-25000"/>
              <a:t>d</a:t>
            </a:r>
            <a:r>
              <a:rPr lang="ko-KR" altLang="en-US" sz="1600" baseline="-25000"/>
              <a:t> </a:t>
            </a:r>
            <a:r>
              <a:rPr lang="ko-KR" altLang="en-US" sz="1600"/>
              <a:t>∈ </a:t>
            </a:r>
            <a:r>
              <a:rPr lang="en-US" altLang="ko-KR" sz="1600"/>
              <a:t>F</a:t>
            </a:r>
            <a:r>
              <a:rPr lang="en-US" altLang="ko-KR" sz="1600" baseline="-25000"/>
              <a:t>p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pt-BR" altLang="ko-KR" sz="16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/>
              <a:t>점 </a:t>
            </a:r>
            <a:r>
              <a:rPr lang="en-US" altLang="ko-KR" sz="1800"/>
              <a:t>s</a:t>
            </a:r>
            <a:r>
              <a:rPr lang="ko-KR" altLang="en-US" sz="1800"/>
              <a:t>를 벡터로 생각하면 </a:t>
            </a:r>
            <a:r>
              <a:rPr lang="en-US" altLang="ko-KR" sz="1800"/>
              <a:t>s</a:t>
            </a:r>
            <a:r>
              <a:rPr lang="en-US" altLang="ko-KR" sz="1800" baseline="30000"/>
              <a:t>0</a:t>
            </a:r>
            <a:r>
              <a:rPr lang="en-US" altLang="ko-KR" sz="1800"/>
              <a:t> = v</a:t>
            </a:r>
            <a:r>
              <a:rPr lang="en-US" altLang="ko-KR" sz="1800" baseline="-25000"/>
              <a:t>0</a:t>
            </a:r>
            <a:r>
              <a:rPr lang="en-US" altLang="ko-KR" sz="1800"/>
              <a:t>, …, s</a:t>
            </a:r>
            <a:r>
              <a:rPr lang="en-US" altLang="ko-KR" sz="1800" baseline="30000"/>
              <a:t>d</a:t>
            </a:r>
            <a:r>
              <a:rPr lang="en-US" altLang="ko-KR" sz="1800"/>
              <a:t> = v</a:t>
            </a:r>
            <a:r>
              <a:rPr lang="en-US" altLang="ko-KR" sz="1800" baseline="-25000"/>
              <a:t>d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/>
              <a:t>다항식의 각 계수를 가중치로 사용하는 가중합 </a:t>
            </a:r>
            <a:r>
              <a:rPr lang="en-US" altLang="ko-KR" sz="1600">
                <a:sym typeface="Wingdings" panose="05000000000000000000" pitchFamily="2" charset="2"/>
              </a:rPr>
              <a:t></a:t>
            </a:r>
            <a:r>
              <a:rPr lang="en-US" altLang="ko-KR" sz="1600"/>
              <a:t> </a:t>
            </a:r>
            <a:r>
              <a:rPr lang="ko-KR" altLang="en-US" sz="1600"/>
              <a:t>벡터의 선형결합 형태로 나타낼 수 있음</a:t>
            </a:r>
            <a:endParaRPr lang="en-US" altLang="ko-KR" sz="160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/>
              <a:t>P(s) = a</a:t>
            </a:r>
            <a:r>
              <a:rPr lang="en-US" altLang="ko-KR" sz="1600" baseline="-25000"/>
              <a:t>0</a:t>
            </a:r>
            <a:r>
              <a:rPr lang="en-US" altLang="ko-KR" sz="1600"/>
              <a:t>⋅V</a:t>
            </a:r>
            <a:r>
              <a:rPr lang="en-US" altLang="ko-KR" sz="1600" baseline="-25000"/>
              <a:t>0 </a:t>
            </a:r>
            <a:r>
              <a:rPr lang="en-US" altLang="ko-KR" sz="1600"/>
              <a:t>+ a</a:t>
            </a:r>
            <a:r>
              <a:rPr lang="en-US" altLang="ko-KR" sz="1600" baseline="-25000"/>
              <a:t>1</a:t>
            </a:r>
            <a:r>
              <a:rPr lang="en-US" altLang="ko-KR" sz="1600"/>
              <a:t>⋅V</a:t>
            </a:r>
            <a:r>
              <a:rPr lang="en-US" altLang="ko-KR" sz="1600" baseline="-25000"/>
              <a:t>1 </a:t>
            </a:r>
            <a:r>
              <a:rPr lang="en-US" altLang="ko-KR" sz="1600"/>
              <a:t>+ ... + a</a:t>
            </a:r>
            <a:r>
              <a:rPr lang="en-US" altLang="ko-KR" sz="1600" baseline="-25000"/>
              <a:t>d</a:t>
            </a:r>
            <a:r>
              <a:rPr lang="en-US" altLang="ko-KR" sz="1600"/>
              <a:t>⋅V</a:t>
            </a:r>
            <a:r>
              <a:rPr lang="en-US" altLang="ko-KR" sz="1600" baseline="-25000"/>
              <a:t>d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baseline="-2500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600"/>
              <a:t>* 벡터의 선형결합 </a:t>
            </a:r>
            <a:r>
              <a:rPr lang="en-US" altLang="ko-KR" sz="1600"/>
              <a:t>: </a:t>
            </a:r>
            <a:r>
              <a:rPr lang="ko-KR" altLang="en-US" sz="1600"/>
              <a:t>벡터에 스칼라값을 곱한 후 더한 것 </a:t>
            </a:r>
            <a:r>
              <a:rPr lang="en-US" altLang="ko-KR" sz="1600"/>
              <a:t>: </a:t>
            </a:r>
            <a:r>
              <a:rPr lang="ko-KR" altLang="en-US" sz="1600"/>
              <a:t>상수배 후 덧셈</a:t>
            </a:r>
            <a:endParaRPr lang="en-US" altLang="ko-KR" sz="160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/>
              <a:t>    </a:t>
            </a: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>
                <a:sym typeface="Wingdings" panose="05000000000000000000" pitchFamily="2" charset="2"/>
              </a:rPr>
              <a:t>선형결합으로 얻은 벡터 또한 동일한 벡터공간 내에 존재 </a:t>
            </a:r>
            <a:endParaRPr lang="en-US" altLang="ko-KR" sz="1600"/>
          </a:p>
        </p:txBody>
      </p:sp>
      <p:sp>
        <p:nvSpPr>
          <p:cNvPr id="5" name="AutoShape 4" descr="\because ">
            <a:extLst>
              <a:ext uri="{FF2B5EF4-FFF2-40B4-BE49-F238E27FC236}">
                <a16:creationId xmlns:a16="http://schemas.microsoft.com/office/drawing/2014/main" id="{7EFDCAD3-7B95-460A-AC02-BDE2869155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9912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>
                <a:solidFill>
                  <a:srgbClr val="2E75B6"/>
                </a:solidFill>
              </a:rPr>
              <a:t>동형암호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5733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>
                <a:solidFill>
                  <a:srgbClr val="2E75B6"/>
                </a:solidFill>
              </a:rPr>
              <a:t> 동형암호함수와 선형 결합</a:t>
            </a:r>
            <a:endParaRPr lang="en-US" altLang="ko-KR" sz="2000" b="1">
              <a:solidFill>
                <a:srgbClr val="2E75B6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/>
              <a:t>동형암호 함수도 선형결합 지원</a:t>
            </a:r>
            <a:endParaRPr lang="en-US" altLang="ko-KR" sz="18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/>
              <a:t>a, b</a:t>
            </a:r>
            <a:r>
              <a:rPr lang="ko-KR" altLang="en-US" sz="1800"/>
              <a:t>가 주어지고 </a:t>
            </a:r>
            <a:r>
              <a:rPr lang="en-US" altLang="ko-KR" sz="1800"/>
              <a:t>E(x), E(y)</a:t>
            </a:r>
            <a:r>
              <a:rPr lang="ko-KR" altLang="en-US" sz="1800"/>
              <a:t>를 알고 있다면 </a:t>
            </a:r>
            <a:r>
              <a:rPr lang="en-US" altLang="ko-KR" sz="1800"/>
              <a:t>E(ax+by)</a:t>
            </a:r>
            <a:r>
              <a:rPr lang="ko-KR" altLang="en-US" sz="1800"/>
              <a:t>를 구할 수 있음</a:t>
            </a:r>
            <a:endParaRPr lang="en-US" altLang="ko-KR" sz="16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/>
              <a:t>E(ax+by) = g</a:t>
            </a:r>
            <a:r>
              <a:rPr lang="en-US" altLang="ko-KR" sz="1800" baseline="30000"/>
              <a:t>(ax+by) </a:t>
            </a:r>
            <a:r>
              <a:rPr lang="en-US" altLang="ko-KR" sz="1800"/>
              <a:t>= g</a:t>
            </a:r>
            <a:r>
              <a:rPr lang="en-US" altLang="ko-KR" sz="1800" baseline="30000"/>
              <a:t>ax </a:t>
            </a:r>
            <a:r>
              <a:rPr lang="en-US" altLang="ko-KR" sz="1800"/>
              <a:t>⋅ g</a:t>
            </a:r>
            <a:r>
              <a:rPr lang="en-US" altLang="ko-KR" sz="1800" baseline="30000"/>
              <a:t>by </a:t>
            </a:r>
            <a:r>
              <a:rPr lang="en-US" altLang="ko-KR" sz="1800"/>
              <a:t>= (g</a:t>
            </a:r>
            <a:r>
              <a:rPr lang="en-US" altLang="ko-KR" sz="1800" baseline="30000"/>
              <a:t>x</a:t>
            </a:r>
            <a:r>
              <a:rPr lang="en-US" altLang="ko-KR" sz="1800"/>
              <a:t>)</a:t>
            </a:r>
            <a:r>
              <a:rPr lang="en-US" altLang="ko-KR" sz="1800" baseline="30000"/>
              <a:t>a </a:t>
            </a:r>
            <a:r>
              <a:rPr lang="en-US" altLang="ko-KR" sz="1800"/>
              <a:t>⋅ (g</a:t>
            </a:r>
            <a:r>
              <a:rPr lang="en-US" altLang="ko-KR" sz="1800" baseline="30000"/>
              <a:t>y</a:t>
            </a:r>
            <a:r>
              <a:rPr lang="en-US" altLang="ko-KR" sz="1800"/>
              <a:t>)</a:t>
            </a:r>
            <a:r>
              <a:rPr lang="en-US" altLang="ko-KR" sz="1800" baseline="30000"/>
              <a:t>b </a:t>
            </a:r>
            <a:r>
              <a:rPr lang="en-US" altLang="ko-KR" sz="1800"/>
              <a:t>= E(x)</a:t>
            </a:r>
            <a:r>
              <a:rPr lang="en-US" altLang="ko-KR" sz="1800" baseline="30000"/>
              <a:t>a </a:t>
            </a:r>
            <a:r>
              <a:rPr lang="en-US" altLang="ko-KR" sz="1800"/>
              <a:t>⋅ E(y)</a:t>
            </a:r>
            <a:r>
              <a:rPr lang="en-US" altLang="ko-KR" sz="1800" baseline="30000"/>
              <a:t>b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600" baseline="300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>
                <a:solidFill>
                  <a:srgbClr val="2E75B6"/>
                </a:solidFill>
              </a:rPr>
              <a:t>A</a:t>
            </a:r>
            <a:r>
              <a:rPr lang="ko-KR" altLang="en-US" sz="1800">
                <a:solidFill>
                  <a:srgbClr val="2E75B6"/>
                </a:solidFill>
              </a:rPr>
              <a:t>가 아는 정보</a:t>
            </a:r>
            <a:r>
              <a:rPr lang="en-US" altLang="ko-KR" sz="1800">
                <a:solidFill>
                  <a:srgbClr val="2E75B6"/>
                </a:solidFill>
              </a:rPr>
              <a:t> </a:t>
            </a:r>
            <a:r>
              <a:rPr lang="en-US" altLang="ko-KR" sz="1800"/>
              <a:t>: P(s) = </a:t>
            </a:r>
            <a:r>
              <a:rPr lang="pt-BR" altLang="ko-KR" sz="1800"/>
              <a:t>a</a:t>
            </a:r>
            <a:r>
              <a:rPr lang="pt-BR" altLang="ko-KR" sz="1800" baseline="-25000"/>
              <a:t>0</a:t>
            </a:r>
            <a:r>
              <a:rPr lang="pt-BR" altLang="ko-KR" sz="1800"/>
              <a:t> ⋅</a:t>
            </a:r>
            <a:r>
              <a:rPr lang="en-US" altLang="ko-KR" sz="1800"/>
              <a:t> s</a:t>
            </a:r>
            <a:r>
              <a:rPr lang="en-US" altLang="ko-KR" sz="1800" baseline="30000"/>
              <a:t>0 </a:t>
            </a:r>
            <a:r>
              <a:rPr lang="pt-BR" altLang="ko-KR" sz="1800"/>
              <a:t>+ a</a:t>
            </a:r>
            <a:r>
              <a:rPr lang="pt-BR" altLang="ko-KR" sz="1800" baseline="-25000"/>
              <a:t>1</a:t>
            </a:r>
            <a:r>
              <a:rPr lang="pt-BR" altLang="ko-KR" sz="1800"/>
              <a:t>⋅</a:t>
            </a:r>
            <a:r>
              <a:rPr lang="en-US" altLang="ko-KR" sz="1800"/>
              <a:t> s</a:t>
            </a:r>
            <a:r>
              <a:rPr lang="en-US" altLang="ko-KR" sz="1800" baseline="30000"/>
              <a:t>1 </a:t>
            </a:r>
            <a:r>
              <a:rPr lang="pt-BR" altLang="ko-KR" sz="1800"/>
              <a:t>+ a</a:t>
            </a:r>
            <a:r>
              <a:rPr lang="pt-BR" altLang="ko-KR" sz="1800" baseline="-25000"/>
              <a:t>2</a:t>
            </a:r>
            <a:r>
              <a:rPr lang="pt-BR" altLang="ko-KR" sz="1800"/>
              <a:t>⋅</a:t>
            </a:r>
            <a:r>
              <a:rPr lang="en-US" altLang="ko-KR" sz="1800"/>
              <a:t>s</a:t>
            </a:r>
            <a:r>
              <a:rPr lang="pt-BR" altLang="ko-KR" sz="1800" baseline="30000"/>
              <a:t>2 </a:t>
            </a:r>
            <a:r>
              <a:rPr lang="pt-BR" altLang="ko-KR" sz="1800"/>
              <a:t>+ ... + a</a:t>
            </a:r>
            <a:r>
              <a:rPr lang="pt-BR" altLang="ko-KR" sz="1800" baseline="-25000"/>
              <a:t>d</a:t>
            </a:r>
            <a:r>
              <a:rPr lang="pt-BR" altLang="ko-KR" sz="1800"/>
              <a:t>⋅</a:t>
            </a:r>
            <a:r>
              <a:rPr lang="en-US" altLang="ko-KR" sz="1800"/>
              <a:t>s</a:t>
            </a:r>
            <a:r>
              <a:rPr lang="pt-BR" altLang="ko-KR" sz="1800" baseline="30000"/>
              <a:t>d </a:t>
            </a:r>
            <a:br>
              <a:rPr lang="en-US" altLang="ko-KR" sz="1800" baseline="-25000"/>
            </a:br>
            <a:r>
              <a:rPr lang="en-US" altLang="ko-KR" sz="1800">
                <a:solidFill>
                  <a:srgbClr val="2E75B6"/>
                </a:solidFill>
              </a:rPr>
              <a:t>B</a:t>
            </a:r>
            <a:r>
              <a:rPr lang="ko-KR" altLang="en-US" sz="1800">
                <a:solidFill>
                  <a:srgbClr val="2E75B6"/>
                </a:solidFill>
              </a:rPr>
              <a:t>가 제공하는 은닉정보</a:t>
            </a:r>
            <a:r>
              <a:rPr lang="en-US" altLang="ko-KR" sz="1800">
                <a:solidFill>
                  <a:srgbClr val="2E75B6"/>
                </a:solidFill>
              </a:rPr>
              <a:t> </a:t>
            </a:r>
            <a:r>
              <a:rPr lang="en-US" altLang="ko-KR" sz="1800"/>
              <a:t>:</a:t>
            </a:r>
            <a:r>
              <a:rPr lang="en-US" altLang="ko-KR" sz="1800" baseline="-25000"/>
              <a:t> </a:t>
            </a:r>
            <a:r>
              <a:rPr lang="en-US" altLang="ko-KR" sz="1800"/>
              <a:t>E(x) = g</a:t>
            </a:r>
            <a:r>
              <a:rPr lang="en-US" altLang="ko-KR" sz="1800" baseline="30000"/>
              <a:t>x</a:t>
            </a:r>
            <a:br>
              <a:rPr lang="en-US" altLang="ko-KR" sz="1800" baseline="-25000"/>
            </a:br>
            <a:r>
              <a:rPr lang="en-US" altLang="ko-KR" sz="1800">
                <a:solidFill>
                  <a:srgbClr val="2E75B6"/>
                </a:solidFill>
              </a:rPr>
              <a:t>A</a:t>
            </a:r>
            <a:r>
              <a:rPr lang="ko-KR" altLang="en-US" sz="1800">
                <a:solidFill>
                  <a:srgbClr val="2E75B6"/>
                </a:solidFill>
              </a:rPr>
              <a:t>가 구해야 하는 것 </a:t>
            </a:r>
            <a:r>
              <a:rPr lang="en-US" altLang="ko-KR" sz="1800"/>
              <a:t>: E(</a:t>
            </a:r>
            <a:r>
              <a:rPr lang="pt-BR" altLang="ko-KR" sz="1800"/>
              <a:t>a</a:t>
            </a:r>
            <a:r>
              <a:rPr lang="pt-BR" altLang="ko-KR" sz="1800" baseline="-25000"/>
              <a:t>0</a:t>
            </a:r>
            <a:r>
              <a:rPr lang="pt-BR" altLang="ko-KR" sz="1800"/>
              <a:t> ⋅</a:t>
            </a:r>
            <a:r>
              <a:rPr lang="en-US" altLang="ko-KR" sz="1800"/>
              <a:t> s</a:t>
            </a:r>
            <a:r>
              <a:rPr lang="en-US" altLang="ko-KR" sz="1800" baseline="30000"/>
              <a:t>0 </a:t>
            </a:r>
            <a:r>
              <a:rPr lang="pt-BR" altLang="ko-KR" sz="1800"/>
              <a:t>+ a</a:t>
            </a:r>
            <a:r>
              <a:rPr lang="pt-BR" altLang="ko-KR" sz="1800" baseline="-25000"/>
              <a:t>1</a:t>
            </a:r>
            <a:r>
              <a:rPr lang="pt-BR" altLang="ko-KR" sz="1800"/>
              <a:t>⋅</a:t>
            </a:r>
            <a:r>
              <a:rPr lang="en-US" altLang="ko-KR" sz="1800"/>
              <a:t> s</a:t>
            </a:r>
            <a:r>
              <a:rPr lang="en-US" altLang="ko-KR" sz="1800" baseline="30000"/>
              <a:t>1 </a:t>
            </a:r>
            <a:r>
              <a:rPr lang="pt-BR" altLang="ko-KR" sz="1800"/>
              <a:t>+ a</a:t>
            </a:r>
            <a:r>
              <a:rPr lang="pt-BR" altLang="ko-KR" sz="1800" baseline="-25000"/>
              <a:t>2</a:t>
            </a:r>
            <a:r>
              <a:rPr lang="pt-BR" altLang="ko-KR" sz="1800"/>
              <a:t>⋅</a:t>
            </a:r>
            <a:r>
              <a:rPr lang="en-US" altLang="ko-KR" sz="1800"/>
              <a:t>s</a:t>
            </a:r>
            <a:r>
              <a:rPr lang="pt-BR" altLang="ko-KR" sz="1800" baseline="30000"/>
              <a:t>2 </a:t>
            </a:r>
            <a:r>
              <a:rPr lang="pt-BR" altLang="ko-KR" sz="1800"/>
              <a:t>+ ... + a</a:t>
            </a:r>
            <a:r>
              <a:rPr lang="pt-BR" altLang="ko-KR" sz="1800" baseline="-25000"/>
              <a:t>d</a:t>
            </a:r>
            <a:r>
              <a:rPr lang="pt-BR" altLang="ko-KR" sz="1800"/>
              <a:t>⋅</a:t>
            </a:r>
            <a:r>
              <a:rPr lang="en-US" altLang="ko-KR" sz="1800"/>
              <a:t>s</a:t>
            </a:r>
            <a:r>
              <a:rPr lang="pt-BR" altLang="ko-KR" sz="1800" baseline="30000"/>
              <a:t>d </a:t>
            </a:r>
            <a:r>
              <a:rPr lang="en-US" altLang="ko-KR" sz="1800"/>
              <a:t>) = E(P(s)) </a:t>
            </a:r>
            <a:br>
              <a:rPr lang="en-US" altLang="ko-KR" sz="1600"/>
            </a:br>
            <a:r>
              <a:rPr lang="en-US" altLang="ko-KR" sz="1600"/>
              <a:t>g</a:t>
            </a:r>
            <a:r>
              <a:rPr lang="en-US" altLang="ko-KR" sz="1600" baseline="30000"/>
              <a:t>(</a:t>
            </a:r>
            <a:r>
              <a:rPr lang="pt-BR" altLang="ko-KR" sz="1600" baseline="30000"/>
              <a:t>a  ⋅</a:t>
            </a:r>
            <a:r>
              <a:rPr lang="en-US" altLang="ko-KR" sz="1600" baseline="30000"/>
              <a:t> s  </a:t>
            </a:r>
            <a:r>
              <a:rPr lang="pt-BR" altLang="ko-KR" sz="1600" baseline="30000"/>
              <a:t>+  a  ⋅</a:t>
            </a:r>
            <a:r>
              <a:rPr lang="en-US" altLang="ko-KR" sz="1600" baseline="30000"/>
              <a:t> s </a:t>
            </a:r>
            <a:r>
              <a:rPr lang="pt-BR" altLang="ko-KR" sz="1600" baseline="30000"/>
              <a:t>... + a  ⋅ </a:t>
            </a:r>
            <a:r>
              <a:rPr lang="en-US" altLang="ko-KR" sz="1600" baseline="30000"/>
              <a:t>s</a:t>
            </a:r>
            <a:r>
              <a:rPr lang="pt-BR" altLang="ko-KR" sz="1600" baseline="30000"/>
              <a:t>  </a:t>
            </a:r>
            <a:r>
              <a:rPr lang="en-US" altLang="ko-KR" sz="1600" baseline="30000"/>
              <a:t>) </a:t>
            </a:r>
            <a:r>
              <a:rPr lang="en-US" altLang="ko-KR" sz="1600"/>
              <a:t>= g</a:t>
            </a:r>
            <a:r>
              <a:rPr lang="en-US" altLang="ko-KR" sz="1600" baseline="30000"/>
              <a:t>(</a:t>
            </a:r>
            <a:r>
              <a:rPr lang="pt-BR" altLang="ko-KR" sz="1600" baseline="30000"/>
              <a:t>a  ⋅</a:t>
            </a:r>
            <a:r>
              <a:rPr lang="en-US" altLang="ko-KR" sz="1600" baseline="30000"/>
              <a:t> s ) </a:t>
            </a:r>
            <a:r>
              <a:rPr lang="pt-BR" altLang="ko-KR" sz="1600"/>
              <a:t>⋅ </a:t>
            </a:r>
            <a:r>
              <a:rPr lang="en-US" altLang="ko-KR" sz="1600"/>
              <a:t>g</a:t>
            </a:r>
            <a:r>
              <a:rPr lang="en-US" altLang="ko-KR" sz="1600" baseline="30000"/>
              <a:t>(</a:t>
            </a:r>
            <a:r>
              <a:rPr lang="pt-BR" altLang="ko-KR" sz="1600" baseline="30000"/>
              <a:t>a  ⋅</a:t>
            </a:r>
            <a:r>
              <a:rPr lang="en-US" altLang="ko-KR" sz="1600" baseline="30000"/>
              <a:t> s ) </a:t>
            </a:r>
            <a:r>
              <a:rPr lang="pt-BR" altLang="ko-KR" sz="1600"/>
              <a:t>⋅ </a:t>
            </a:r>
            <a:r>
              <a:rPr lang="en-US" altLang="ko-KR" sz="1600"/>
              <a:t>g</a:t>
            </a:r>
            <a:r>
              <a:rPr lang="en-US" altLang="ko-KR" sz="1600" baseline="30000"/>
              <a:t>(</a:t>
            </a:r>
            <a:r>
              <a:rPr lang="pt-BR" altLang="ko-KR" sz="1600" baseline="30000"/>
              <a:t>a  ⋅</a:t>
            </a:r>
            <a:r>
              <a:rPr lang="en-US" altLang="ko-KR" sz="1600" baseline="30000"/>
              <a:t> s ) </a:t>
            </a:r>
            <a:r>
              <a:rPr lang="en-US" altLang="ko-KR" sz="1600"/>
              <a:t>=</a:t>
            </a:r>
            <a:endParaRPr lang="en-US" altLang="ko-KR" sz="1600" baseline="300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6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800"/>
              <a:t>Blind Evaluation</a:t>
            </a:r>
            <a:r>
              <a:rPr lang="ko-KR" altLang="en-US" sz="1800"/>
              <a:t>에서 </a:t>
            </a:r>
            <a:r>
              <a:rPr lang="en-US" altLang="ko-KR" sz="1800"/>
              <a:t>A</a:t>
            </a:r>
            <a:r>
              <a:rPr lang="ko-KR" altLang="en-US" sz="1800"/>
              <a:t>는 자신이 알고 있는 다항식의 계수와 은닉 정보</a:t>
            </a:r>
            <a:r>
              <a:rPr lang="en-US" altLang="ko-KR" sz="1800"/>
              <a:t>(E(s))</a:t>
            </a:r>
            <a:r>
              <a:rPr lang="ko-KR" altLang="en-US" sz="1800"/>
              <a:t>만 알고 있으면</a:t>
            </a:r>
            <a:br>
              <a:rPr lang="en-US" altLang="ko-KR" sz="1800"/>
            </a:br>
            <a:r>
              <a:rPr lang="en-US" altLang="ko-KR" sz="1800"/>
              <a:t>S</a:t>
            </a:r>
            <a:r>
              <a:rPr lang="ko-KR" altLang="en-US" sz="1800"/>
              <a:t>를 모르고도 다항식의 결과 값을 구할 수 있음</a:t>
            </a:r>
            <a:endParaRPr lang="en-US" altLang="ko-KR" sz="180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8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altLang="ko-KR" sz="1800" baseline="30000"/>
          </a:p>
        </p:txBody>
      </p:sp>
      <p:sp>
        <p:nvSpPr>
          <p:cNvPr id="5" name="AutoShape 4" descr="\because ">
            <a:extLst>
              <a:ext uri="{FF2B5EF4-FFF2-40B4-BE49-F238E27FC236}">
                <a16:creationId xmlns:a16="http://schemas.microsoft.com/office/drawing/2014/main" id="{7EFDCAD3-7B95-460A-AC02-BDE2869155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9AEE48E-62FE-483E-8226-713145476E15}"/>
              </a:ext>
            </a:extLst>
          </p:cNvPr>
          <p:cNvGrpSpPr/>
          <p:nvPr/>
        </p:nvGrpSpPr>
        <p:grpSpPr>
          <a:xfrm>
            <a:off x="1339999" y="4544972"/>
            <a:ext cx="1581503" cy="333326"/>
            <a:chOff x="1339999" y="4707532"/>
            <a:chExt cx="1581503" cy="333326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4A791A5C-017A-47F5-9A49-6B0B3606C031}"/>
                </a:ext>
              </a:extLst>
            </p:cNvPr>
            <p:cNvGrpSpPr/>
            <p:nvPr/>
          </p:nvGrpSpPr>
          <p:grpSpPr>
            <a:xfrm>
              <a:off x="1339999" y="4815254"/>
              <a:ext cx="1355455" cy="225604"/>
              <a:chOff x="5933440" y="3993105"/>
              <a:chExt cx="1355455" cy="225604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A22A38-DEA4-48F0-8189-74FA89B519C4}"/>
                  </a:ext>
                </a:extLst>
              </p:cNvPr>
              <p:cNvSpPr txBox="1"/>
              <p:nvPr/>
            </p:nvSpPr>
            <p:spPr>
              <a:xfrm>
                <a:off x="7046521" y="4003265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/>
                  <a:t>d</a:t>
                </a:r>
                <a:endParaRPr lang="ko-KR" altLang="en-US" sz="800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16A1A7C-534C-4D3C-A0EF-D23BAA25046B}"/>
                  </a:ext>
                </a:extLst>
              </p:cNvPr>
              <p:cNvSpPr txBox="1"/>
              <p:nvPr/>
            </p:nvSpPr>
            <p:spPr>
              <a:xfrm>
                <a:off x="6458951" y="4003265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/>
                  <a:t>1</a:t>
                </a:r>
                <a:endParaRPr lang="ko-KR" altLang="en-US" sz="80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3967342-6D06-409B-9469-CEBCB877D5EF}"/>
                  </a:ext>
                </a:extLst>
              </p:cNvPr>
              <p:cNvSpPr txBox="1"/>
              <p:nvPr/>
            </p:nvSpPr>
            <p:spPr>
              <a:xfrm>
                <a:off x="5933440" y="3993105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/>
                  <a:t>0</a:t>
                </a:r>
                <a:endParaRPr lang="ko-KR" altLang="en-US" sz="800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42A3489B-1D7D-4485-9D10-88603191F7EE}"/>
                </a:ext>
              </a:extLst>
            </p:cNvPr>
            <p:cNvGrpSpPr/>
            <p:nvPr/>
          </p:nvGrpSpPr>
          <p:grpSpPr>
            <a:xfrm>
              <a:off x="1552309" y="4707532"/>
              <a:ext cx="1369193" cy="225604"/>
              <a:chOff x="5933440" y="3993105"/>
              <a:chExt cx="1369193" cy="225604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A53130-9AE6-45D6-85D9-9DF0B8FA4E8A}"/>
                  </a:ext>
                </a:extLst>
              </p:cNvPr>
              <p:cNvSpPr txBox="1"/>
              <p:nvPr/>
            </p:nvSpPr>
            <p:spPr>
              <a:xfrm>
                <a:off x="7060259" y="4003265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/>
                  <a:t>d</a:t>
                </a:r>
                <a:endParaRPr lang="ko-KR" altLang="en-US" sz="80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D410C6F-E5E8-4E72-9EDC-9C7342029168}"/>
                  </a:ext>
                </a:extLst>
              </p:cNvPr>
              <p:cNvSpPr txBox="1"/>
              <p:nvPr/>
            </p:nvSpPr>
            <p:spPr>
              <a:xfrm>
                <a:off x="6439339" y="4003265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/>
                  <a:t>1</a:t>
                </a:r>
                <a:endParaRPr lang="ko-KR" altLang="en-US" sz="800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683BC40-2EB0-434F-AFAB-F336CB9B742A}"/>
                  </a:ext>
                </a:extLst>
              </p:cNvPr>
              <p:cNvSpPr txBox="1"/>
              <p:nvPr/>
            </p:nvSpPr>
            <p:spPr>
              <a:xfrm>
                <a:off x="5933440" y="3993105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/>
                  <a:t>0</a:t>
                </a:r>
                <a:endParaRPr lang="ko-KR" altLang="en-US" sz="800"/>
              </a:p>
            </p:txBody>
          </p:sp>
        </p:grp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F5BA5EF0-0860-4F0F-8697-C1CA60464A7B}"/>
              </a:ext>
            </a:extLst>
          </p:cNvPr>
          <p:cNvGrpSpPr/>
          <p:nvPr/>
        </p:nvGrpSpPr>
        <p:grpSpPr>
          <a:xfrm>
            <a:off x="5147331" y="4554414"/>
            <a:ext cx="2821606" cy="646331"/>
            <a:chOff x="2921502" y="5115751"/>
            <a:chExt cx="2821606" cy="64633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1A4791A-7D76-4226-91E7-832329742044}"/>
                </a:ext>
              </a:extLst>
            </p:cNvPr>
            <p:cNvSpPr txBox="1"/>
            <p:nvPr/>
          </p:nvSpPr>
          <p:spPr>
            <a:xfrm>
              <a:off x="2921502" y="5115751"/>
              <a:ext cx="28216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E(s</a:t>
              </a:r>
              <a:r>
                <a:rPr lang="en-US" altLang="ko-KR" baseline="30000"/>
                <a:t>0</a:t>
              </a:r>
              <a:r>
                <a:rPr lang="en-US" altLang="ko-KR"/>
                <a:t>)</a:t>
              </a:r>
              <a:r>
                <a:rPr lang="en-US" altLang="ko-KR" baseline="30000"/>
                <a:t>a   </a:t>
              </a:r>
              <a:r>
                <a:rPr lang="en-US" altLang="ko-KR"/>
                <a:t>⋅ E(s</a:t>
              </a:r>
              <a:r>
                <a:rPr lang="en-US" altLang="ko-KR" baseline="30000"/>
                <a:t>1</a:t>
              </a:r>
              <a:r>
                <a:rPr lang="en-US" altLang="ko-KR"/>
                <a:t>)</a:t>
              </a:r>
              <a:r>
                <a:rPr lang="en-US" altLang="ko-KR" baseline="30000"/>
                <a:t>a   </a:t>
              </a:r>
              <a:r>
                <a:rPr lang="en-US" altLang="ko-KR"/>
                <a:t>… ⋅ E(s</a:t>
              </a:r>
              <a:r>
                <a:rPr lang="en-US" altLang="ko-KR" baseline="30000"/>
                <a:t>d</a:t>
              </a:r>
              <a:r>
                <a:rPr lang="en-US" altLang="ko-KR"/>
                <a:t>)</a:t>
              </a:r>
              <a:r>
                <a:rPr lang="en-US" altLang="ko-KR" baseline="30000"/>
                <a:t>a </a:t>
              </a:r>
            </a:p>
            <a:p>
              <a:endParaRPr lang="ko-KR" altLang="en-US"/>
            </a:p>
          </p:txBody>
        </p: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86752D99-16CB-4A53-8ED7-989FFEB12BF6}"/>
                </a:ext>
              </a:extLst>
            </p:cNvPr>
            <p:cNvGrpSpPr/>
            <p:nvPr/>
          </p:nvGrpSpPr>
          <p:grpSpPr>
            <a:xfrm>
              <a:off x="3516191" y="5232915"/>
              <a:ext cx="2213218" cy="225604"/>
              <a:chOff x="5943600" y="4003265"/>
              <a:chExt cx="2213218" cy="225604"/>
            </a:xfrm>
          </p:grpSpPr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8672C13B-BD84-42AF-903E-17D2349BFCDB}"/>
                  </a:ext>
                </a:extLst>
              </p:cNvPr>
              <p:cNvSpPr txBox="1"/>
              <p:nvPr/>
            </p:nvSpPr>
            <p:spPr>
              <a:xfrm>
                <a:off x="7914444" y="4008345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/>
                  <a:t>d</a:t>
                </a:r>
                <a:endParaRPr lang="ko-KR" altLang="en-US" sz="80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73A1CB-B2C7-451E-805F-472E3FB95291}"/>
                  </a:ext>
                </a:extLst>
              </p:cNvPr>
              <p:cNvSpPr txBox="1"/>
              <p:nvPr/>
            </p:nvSpPr>
            <p:spPr>
              <a:xfrm>
                <a:off x="6758744" y="4013425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/>
                  <a:t>1</a:t>
                </a:r>
                <a:endParaRPr lang="ko-KR" altLang="en-US" sz="80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96AA9F-875A-4A6D-A7EA-085C3D873612}"/>
                  </a:ext>
                </a:extLst>
              </p:cNvPr>
              <p:cNvSpPr txBox="1"/>
              <p:nvPr/>
            </p:nvSpPr>
            <p:spPr>
              <a:xfrm>
                <a:off x="5943600" y="4003265"/>
                <a:ext cx="24237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800"/>
                  <a:t>0</a:t>
                </a:r>
                <a:endParaRPr lang="ko-KR" altLang="en-US" sz="800"/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F43F3D7-81B9-4608-8CFC-5BF3238A0CFB}"/>
              </a:ext>
            </a:extLst>
          </p:cNvPr>
          <p:cNvGrpSpPr/>
          <p:nvPr/>
        </p:nvGrpSpPr>
        <p:grpSpPr>
          <a:xfrm>
            <a:off x="3238300" y="4662136"/>
            <a:ext cx="1623645" cy="219220"/>
            <a:chOff x="5933440" y="3993105"/>
            <a:chExt cx="1623645" cy="21922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E9B5EFE-19AA-47AA-850D-3D29E6EEF21A}"/>
                </a:ext>
              </a:extLst>
            </p:cNvPr>
            <p:cNvSpPr txBox="1"/>
            <p:nvPr/>
          </p:nvSpPr>
          <p:spPr>
            <a:xfrm>
              <a:off x="7314711" y="3996881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d</a:t>
              </a:r>
              <a:endParaRPr lang="ko-KR" altLang="en-US" sz="80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3C437CB-3D08-4F42-A6DC-7981B837F5DD}"/>
                </a:ext>
              </a:extLst>
            </p:cNvPr>
            <p:cNvSpPr txBox="1"/>
            <p:nvPr/>
          </p:nvSpPr>
          <p:spPr>
            <a:xfrm>
              <a:off x="6620754" y="3993105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1</a:t>
              </a:r>
              <a:endParaRPr lang="ko-KR" altLang="en-US" sz="80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325D84E-2DB5-4550-A79C-EA053B7AA536}"/>
                </a:ext>
              </a:extLst>
            </p:cNvPr>
            <p:cNvSpPr txBox="1"/>
            <p:nvPr/>
          </p:nvSpPr>
          <p:spPr>
            <a:xfrm>
              <a:off x="5933440" y="3993105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0</a:t>
              </a:r>
              <a:endParaRPr lang="ko-KR" altLang="en-US" sz="80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B10489F5-D579-4C24-BDBA-98986CDDBB3C}"/>
              </a:ext>
            </a:extLst>
          </p:cNvPr>
          <p:cNvGrpSpPr/>
          <p:nvPr/>
        </p:nvGrpSpPr>
        <p:grpSpPr>
          <a:xfrm>
            <a:off x="3450610" y="4539174"/>
            <a:ext cx="1616484" cy="230684"/>
            <a:chOff x="5943600" y="3988025"/>
            <a:chExt cx="1616484" cy="230684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BC88FF5-B8F7-4A3E-A195-24CF353A0301}"/>
                </a:ext>
              </a:extLst>
            </p:cNvPr>
            <p:cNvSpPr txBox="1"/>
            <p:nvPr/>
          </p:nvSpPr>
          <p:spPr>
            <a:xfrm>
              <a:off x="7317710" y="3993105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d</a:t>
              </a:r>
              <a:endParaRPr lang="ko-KR" altLang="en-US" sz="80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F843AA0-52AF-46B9-8029-DE9EACCB8318}"/>
                </a:ext>
              </a:extLst>
            </p:cNvPr>
            <p:cNvSpPr txBox="1"/>
            <p:nvPr/>
          </p:nvSpPr>
          <p:spPr>
            <a:xfrm>
              <a:off x="6621328" y="4003265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1</a:t>
              </a:r>
              <a:endParaRPr lang="ko-KR" altLang="en-US" sz="80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46206E3-6E06-4788-9A7A-B8F355FBED8D}"/>
                </a:ext>
              </a:extLst>
            </p:cNvPr>
            <p:cNvSpPr txBox="1"/>
            <p:nvPr/>
          </p:nvSpPr>
          <p:spPr>
            <a:xfrm>
              <a:off x="5943600" y="3988025"/>
              <a:ext cx="24237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/>
                <a:t>0</a:t>
              </a:r>
              <a:endParaRPr lang="ko-KR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1233061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>
                <a:solidFill>
                  <a:srgbClr val="2E75B6"/>
                </a:solidFill>
              </a:rPr>
              <a:t>KC </a:t>
            </a:r>
            <a:r>
              <a:rPr lang="ko-KR" altLang="en-US" sz="3200" b="1">
                <a:solidFill>
                  <a:srgbClr val="2E75B6"/>
                </a:solidFill>
              </a:rPr>
              <a:t>테스트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5733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>
                <a:solidFill>
                  <a:srgbClr val="2E75B6"/>
                </a:solidFill>
              </a:rPr>
              <a:t> </a:t>
            </a:r>
            <a:r>
              <a:rPr lang="en-US" altLang="ko-KR" sz="2000" b="1">
                <a:solidFill>
                  <a:srgbClr val="2E75B6"/>
                </a:solidFill>
              </a:rPr>
              <a:t>Knowledge of Coefficient Test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/>
              <a:t>올바른 다항식</a:t>
            </a:r>
            <a:r>
              <a:rPr lang="en-US" altLang="ko-KR" sz="1600"/>
              <a:t>(P(x))</a:t>
            </a:r>
            <a:r>
              <a:rPr lang="ko-KR" altLang="en-US" sz="1600"/>
              <a:t>을 사용해 은닉값을 만들었음을 증명하기 위한 테스트</a:t>
            </a:r>
            <a:endParaRPr lang="en-US" altLang="ko-KR" sz="16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pt-BR" altLang="ko-KR" sz="600" baseline="300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1800" b="1">
                <a:solidFill>
                  <a:srgbClr val="2E75B6"/>
                </a:solidFill>
              </a:rPr>
              <a:t>곱셈을 위한 유한체 </a:t>
            </a:r>
            <a:r>
              <a:rPr lang="en-US" altLang="ko-KR" sz="1800">
                <a:solidFill>
                  <a:srgbClr val="2E75B6"/>
                </a:solidFill>
              </a:rPr>
              <a:t>F</a:t>
            </a:r>
            <a:r>
              <a:rPr lang="ko-KR" altLang="en-US" sz="1800" baseline="30000">
                <a:solidFill>
                  <a:srgbClr val="2E75B6"/>
                </a:solidFill>
              </a:rPr>
              <a:t>∗</a:t>
            </a:r>
            <a:r>
              <a:rPr lang="en-US" altLang="ko-KR" sz="1800" baseline="-25000">
                <a:solidFill>
                  <a:srgbClr val="2E75B6"/>
                </a:solidFill>
              </a:rPr>
              <a:t>p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600"/>
              <a:t> </a:t>
            </a:r>
            <a:r>
              <a:rPr lang="en-US" altLang="ko-KR" sz="1600"/>
              <a:t>F</a:t>
            </a:r>
            <a:r>
              <a:rPr lang="ko-KR" altLang="en-US" sz="1600" baseline="30000"/>
              <a:t>∗</a:t>
            </a:r>
            <a:r>
              <a:rPr lang="en-US" altLang="ko-KR" sz="1600" baseline="-25000"/>
              <a:t>p </a:t>
            </a:r>
            <a:r>
              <a:rPr lang="en-US" altLang="ko-KR" sz="1600"/>
              <a:t>= {1,…, p-1} : F</a:t>
            </a:r>
            <a:r>
              <a:rPr lang="en-US" altLang="ko-KR" sz="1600" baseline="-25000"/>
              <a:t>p</a:t>
            </a:r>
            <a:r>
              <a:rPr lang="ko-KR" altLang="en-US" sz="1600"/>
              <a:t>에서 </a:t>
            </a:r>
            <a:r>
              <a:rPr lang="en-US" altLang="ko-KR" sz="1600"/>
              <a:t>0</a:t>
            </a:r>
            <a:r>
              <a:rPr lang="ko-KR" altLang="en-US" sz="1600"/>
              <a:t>을 제외 </a:t>
            </a:r>
            <a:endParaRPr lang="en-US" altLang="ko-KR" sz="16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6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800" b="1">
                <a:solidFill>
                  <a:srgbClr val="2E75B6"/>
                </a:solidFill>
              </a:rPr>
              <a:t>p</a:t>
            </a:r>
            <a:r>
              <a:rPr lang="ko-KR" altLang="en-US" sz="1800" b="1">
                <a:solidFill>
                  <a:srgbClr val="2E75B6"/>
                </a:solidFill>
              </a:rPr>
              <a:t>개의 원소를 가지는 순환군 </a:t>
            </a:r>
            <a:r>
              <a:rPr lang="en-US" altLang="ko-KR" sz="1800" b="1">
                <a:solidFill>
                  <a:srgbClr val="2E75B6"/>
                </a:solidFill>
              </a:rPr>
              <a:t>G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/>
              <a:t>α</a:t>
            </a:r>
            <a:r>
              <a:rPr lang="ko-KR" altLang="en-US" sz="1600"/>
              <a:t>∈</a:t>
            </a:r>
            <a:r>
              <a:rPr lang="en-US" altLang="ko-KR" sz="1600"/>
              <a:t>F</a:t>
            </a:r>
            <a:r>
              <a:rPr lang="ko-KR" altLang="en-US" sz="1600" baseline="30000"/>
              <a:t>∗</a:t>
            </a:r>
            <a:r>
              <a:rPr lang="en-US" altLang="ko-KR" sz="1600" baseline="-25000"/>
              <a:t>p</a:t>
            </a:r>
            <a:r>
              <a:rPr lang="ko-KR" altLang="en-US" sz="1600"/>
              <a:t> 인 </a:t>
            </a:r>
            <a:r>
              <a:rPr lang="en-US" altLang="ko-KR" sz="1600"/>
              <a:t>α</a:t>
            </a:r>
            <a:r>
              <a:rPr lang="ko-KR" altLang="en-US" sz="1600"/>
              <a:t> 를 사용하여 생성자 </a:t>
            </a:r>
            <a:r>
              <a:rPr lang="en-US" altLang="ko-KR" sz="1600"/>
              <a:t>g</a:t>
            </a:r>
            <a:r>
              <a:rPr lang="ko-KR" altLang="en-US" sz="1600"/>
              <a:t> 를 가지는 순환군 </a:t>
            </a:r>
            <a:r>
              <a:rPr lang="en-US" altLang="ko-KR" sz="1600"/>
              <a:t>G</a:t>
            </a:r>
            <a:r>
              <a:rPr lang="ko-KR" altLang="en-US" sz="1600"/>
              <a:t> 에 대해 덧셈순환 진행</a:t>
            </a:r>
            <a:r>
              <a:rPr lang="en-US" altLang="ko-KR" sz="1600"/>
              <a:t> </a:t>
            </a:r>
            <a:br>
              <a:rPr lang="en-US" altLang="ko-KR" sz="1600"/>
            </a:b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en-US" altLang="ko-KR" sz="1600"/>
              <a:t>g</a:t>
            </a:r>
            <a:r>
              <a:rPr lang="en-US" altLang="ko-KR" sz="1600" baseline="30000"/>
              <a:t>a</a:t>
            </a:r>
            <a:r>
              <a:rPr lang="ko-KR" altLang="en-US" sz="1600"/>
              <a:t> 대신 </a:t>
            </a:r>
            <a:r>
              <a:rPr lang="en-US" altLang="ko-KR" sz="1600"/>
              <a:t>α</a:t>
            </a:r>
            <a:r>
              <a:rPr lang="ko-KR" altLang="en-US" sz="1600"/>
              <a:t>⋅</a:t>
            </a:r>
            <a:r>
              <a:rPr lang="en-US" altLang="ko-KR" sz="1600"/>
              <a:t>g</a:t>
            </a:r>
            <a:r>
              <a:rPr lang="ko-KR" altLang="en-US" sz="1600"/>
              <a:t> </a:t>
            </a:r>
            <a:endParaRPr lang="en-US" altLang="ko-KR" sz="160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6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1800" b="1">
                <a:solidFill>
                  <a:srgbClr val="2E75B6"/>
                </a:solidFill>
              </a:rPr>
              <a:t>α</a:t>
            </a:r>
            <a:r>
              <a:rPr lang="ko-KR" altLang="en-US" sz="1800" b="1">
                <a:solidFill>
                  <a:srgbClr val="2E75B6"/>
                </a:solidFill>
              </a:rPr>
              <a:t>쌍</a:t>
            </a:r>
            <a:endParaRPr lang="en-US" altLang="ko-KR" sz="1800" b="1">
              <a:solidFill>
                <a:srgbClr val="2E75B6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600"/>
              <a:t>a,b </a:t>
            </a:r>
            <a:r>
              <a:rPr lang="ko-KR" altLang="en-US" sz="1600"/>
              <a:t>∈ </a:t>
            </a:r>
            <a:r>
              <a:rPr lang="en-US" altLang="ko-KR" sz="1600"/>
              <a:t>G, α </a:t>
            </a:r>
            <a:r>
              <a:rPr lang="ko-KR" altLang="en-US" sz="1600"/>
              <a:t>∈ </a:t>
            </a:r>
            <a:r>
              <a:rPr lang="en-US" altLang="ko-KR" sz="1600"/>
              <a:t>F</a:t>
            </a:r>
            <a:r>
              <a:rPr lang="ko-KR" altLang="en-US" sz="1600" baseline="30000"/>
              <a:t>∗</a:t>
            </a:r>
            <a:r>
              <a:rPr lang="en-US" altLang="ko-KR" sz="1600" baseline="-25000"/>
              <a:t>p</a:t>
            </a:r>
            <a:r>
              <a:rPr lang="ko-KR" altLang="en-US" sz="1600"/>
              <a:t>일</a:t>
            </a:r>
            <a:r>
              <a:rPr lang="en-US" altLang="ko-KR" sz="1600"/>
              <a:t> </a:t>
            </a:r>
            <a:r>
              <a:rPr lang="ko-KR" altLang="en-US" sz="1600"/>
              <a:t>때</a:t>
            </a:r>
            <a:r>
              <a:rPr lang="en-US" altLang="ko-KR" sz="1600"/>
              <a:t>, a,b</a:t>
            </a:r>
            <a:r>
              <a:rPr lang="ko-KR" altLang="en-US" sz="1600"/>
              <a:t>≠</a:t>
            </a:r>
            <a:r>
              <a:rPr lang="en-US" altLang="ko-KR" sz="1600"/>
              <a:t>0,b=α</a:t>
            </a:r>
            <a:r>
              <a:rPr lang="ko-KR" altLang="en-US" sz="1600"/>
              <a:t>⋅</a:t>
            </a:r>
            <a:r>
              <a:rPr lang="en-US" altLang="ko-KR" sz="1600"/>
              <a:t>a</a:t>
            </a:r>
            <a:r>
              <a:rPr lang="ko-KR" altLang="en-US" sz="1600"/>
              <a:t> 를 만족하는 두 원소들의 쌍 </a:t>
            </a:r>
            <a:r>
              <a:rPr lang="en-US" altLang="ko-KR" sz="1600"/>
              <a:t>(a,b)</a:t>
            </a:r>
            <a:r>
              <a:rPr lang="ko-KR" altLang="en-US" sz="1600"/>
              <a:t> </a:t>
            </a:r>
            <a:endParaRPr lang="en-US" altLang="ko-KR" sz="1600" b="1">
              <a:solidFill>
                <a:srgbClr val="2E75B6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500"/>
          </a:p>
        </p:txBody>
      </p:sp>
      <p:sp>
        <p:nvSpPr>
          <p:cNvPr id="5" name="AutoShape 4" descr="\because ">
            <a:extLst>
              <a:ext uri="{FF2B5EF4-FFF2-40B4-BE49-F238E27FC236}">
                <a16:creationId xmlns:a16="http://schemas.microsoft.com/office/drawing/2014/main" id="{7EFDCAD3-7B95-460A-AC02-BDE2869155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168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>
                <a:solidFill>
                  <a:srgbClr val="2E75B6"/>
                </a:solidFill>
              </a:rPr>
              <a:t>KC </a:t>
            </a:r>
            <a:r>
              <a:rPr lang="ko-KR" altLang="en-US" sz="3200" b="1">
                <a:solidFill>
                  <a:srgbClr val="2E75B6"/>
                </a:solidFill>
              </a:rPr>
              <a:t>테스트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5733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>
                <a:solidFill>
                  <a:srgbClr val="2E75B6"/>
                </a:solidFill>
              </a:rPr>
              <a:t> 절차</a:t>
            </a:r>
            <a:endParaRPr lang="en-US" altLang="ko-KR" sz="2000" b="1">
              <a:solidFill>
                <a:srgbClr val="2E75B6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/>
              <a:t>B</a:t>
            </a:r>
            <a:r>
              <a:rPr lang="ko-KR" altLang="en-US" sz="1800"/>
              <a:t>가 </a:t>
            </a:r>
            <a:r>
              <a:rPr lang="en-US" altLang="ko-KR" sz="1800"/>
              <a:t> α </a:t>
            </a:r>
            <a:r>
              <a:rPr lang="ko-KR" altLang="en-US" sz="1800"/>
              <a:t>∈ </a:t>
            </a:r>
            <a:r>
              <a:rPr lang="en-US" altLang="ko-KR" sz="1800"/>
              <a:t>F</a:t>
            </a:r>
            <a:r>
              <a:rPr lang="ko-KR" altLang="en-US" sz="1800" baseline="30000"/>
              <a:t>∗</a:t>
            </a:r>
            <a:r>
              <a:rPr lang="en-US" altLang="ko-KR" sz="1800" baseline="-25000"/>
              <a:t>p</a:t>
            </a:r>
            <a:r>
              <a:rPr lang="ko-KR" altLang="en-US" sz="1800"/>
              <a:t>  인 </a:t>
            </a:r>
            <a:r>
              <a:rPr lang="en-US" altLang="ko-KR" sz="1800"/>
              <a:t>α</a:t>
            </a:r>
            <a:r>
              <a:rPr lang="ko-KR" altLang="en-US" sz="1800"/>
              <a:t>와 </a:t>
            </a:r>
            <a:r>
              <a:rPr lang="en-US" altLang="ko-KR" sz="1800"/>
              <a:t>a </a:t>
            </a:r>
            <a:r>
              <a:rPr lang="ko-KR" altLang="en-US" sz="1800"/>
              <a:t>∈ </a:t>
            </a:r>
            <a:r>
              <a:rPr lang="en-US" altLang="ko-KR" sz="1800"/>
              <a:t>G</a:t>
            </a:r>
            <a:r>
              <a:rPr lang="ko-KR" altLang="en-US" sz="1800"/>
              <a:t>인 </a:t>
            </a:r>
            <a:r>
              <a:rPr lang="en-US" altLang="ko-KR" sz="1800"/>
              <a:t>a</a:t>
            </a:r>
            <a:r>
              <a:rPr lang="ko-KR" altLang="en-US" sz="1800"/>
              <a:t>를 각각 임의로 지정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ko-KR" altLang="en-US" sz="1800"/>
              <a:t> </a:t>
            </a:r>
            <a:r>
              <a:rPr lang="en-US" altLang="ko-KR" sz="1800"/>
              <a:t>b=α</a:t>
            </a:r>
            <a:r>
              <a:rPr lang="ko-KR" altLang="en-US" sz="1800"/>
              <a:t>⋅</a:t>
            </a:r>
            <a:r>
              <a:rPr lang="en-US" altLang="ko-KR" sz="1800"/>
              <a:t>a</a:t>
            </a:r>
            <a:r>
              <a:rPr lang="ko-KR" altLang="en-US" sz="1800"/>
              <a:t> 계산</a:t>
            </a:r>
            <a:endParaRPr lang="en-US" altLang="ko-KR" sz="18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/>
              <a:t>A</a:t>
            </a:r>
            <a:r>
              <a:rPr lang="ko-KR" altLang="en-US" sz="1800"/>
              <a:t>에게 </a:t>
            </a:r>
            <a:r>
              <a:rPr lang="en-US" altLang="ko-KR" sz="1800"/>
              <a:t>α</a:t>
            </a:r>
            <a:r>
              <a:rPr lang="ko-KR" altLang="en-US" sz="1800"/>
              <a:t>쌍인 챌린지쌍 </a:t>
            </a:r>
            <a:r>
              <a:rPr lang="en-US" altLang="ko-KR" sz="1800"/>
              <a:t>(a,b)</a:t>
            </a:r>
            <a:r>
              <a:rPr lang="ko-KR" altLang="en-US" sz="1800"/>
              <a:t> 를 보냄</a:t>
            </a:r>
            <a:endParaRPr lang="en-US" altLang="ko-KR" sz="18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/>
              <a:t>A</a:t>
            </a:r>
            <a:r>
              <a:rPr lang="ko-KR" altLang="en-US" sz="1800"/>
              <a:t>는 또다른 </a:t>
            </a:r>
            <a:r>
              <a:rPr lang="en-US" altLang="ko-KR" sz="1800"/>
              <a:t>α</a:t>
            </a:r>
            <a:r>
              <a:rPr lang="ko-KR" altLang="en-US" sz="1800"/>
              <a:t> 쌍인 </a:t>
            </a:r>
            <a:r>
              <a:rPr lang="en-US" altLang="ko-KR" sz="1800"/>
              <a:t>(a′,b′)</a:t>
            </a:r>
            <a:r>
              <a:rPr lang="ko-KR" altLang="en-US" sz="1800"/>
              <a:t> 을 만들어 응답</a:t>
            </a: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600"/>
              <a:t>A</a:t>
            </a:r>
            <a:r>
              <a:rPr lang="ko-KR" altLang="en-US" sz="1600"/>
              <a:t>는 현재 </a:t>
            </a:r>
            <a:r>
              <a:rPr lang="en-US" altLang="ko-KR" sz="1600"/>
              <a:t>α</a:t>
            </a:r>
            <a:r>
              <a:rPr lang="ko-KR" altLang="en-US" sz="1600"/>
              <a:t> 를 모르는 상황이며</a:t>
            </a:r>
            <a:r>
              <a:rPr lang="en-US" altLang="ko-KR" sz="1600"/>
              <a:t>, </a:t>
            </a:r>
            <a:r>
              <a:rPr lang="ko-KR" altLang="en-US" sz="1600"/>
              <a:t>이산로그문제로 인해 </a:t>
            </a:r>
            <a:r>
              <a:rPr lang="en-US" altLang="ko-KR" sz="1600"/>
              <a:t>α</a:t>
            </a:r>
            <a:r>
              <a:rPr lang="ko-KR" altLang="en-US" sz="1600"/>
              <a:t> 알아내기 어려움</a:t>
            </a:r>
            <a:endParaRPr lang="en-US" altLang="ko-KR" sz="160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en-US" altLang="ko-KR" sz="1600"/>
              <a:t>F</a:t>
            </a:r>
            <a:r>
              <a:rPr lang="ko-KR" altLang="en-US" sz="1600" baseline="30000"/>
              <a:t>∗</a:t>
            </a:r>
            <a:r>
              <a:rPr lang="en-US" altLang="ko-KR" sz="1600" baseline="-25000"/>
              <a:t>p</a:t>
            </a:r>
            <a:r>
              <a:rPr lang="ko-KR" altLang="en-US" sz="1600"/>
              <a:t> 에 속하는 </a:t>
            </a:r>
            <a:r>
              <a:rPr lang="en-US" altLang="ko-KR" sz="1600"/>
              <a:t>γ</a:t>
            </a:r>
            <a:r>
              <a:rPr lang="ko-KR" altLang="en-US" sz="1600"/>
              <a:t> 를 고른 후</a:t>
            </a:r>
            <a:r>
              <a:rPr lang="en-US" altLang="ko-KR" sz="1600"/>
              <a:t>, (a′,b′) = (γ</a:t>
            </a:r>
            <a:r>
              <a:rPr lang="ko-KR" altLang="en-US" sz="1600"/>
              <a:t>⋅</a:t>
            </a:r>
            <a:r>
              <a:rPr lang="en-US" altLang="ko-KR" sz="1600"/>
              <a:t>a,γ</a:t>
            </a:r>
            <a:r>
              <a:rPr lang="ko-KR" altLang="en-US" sz="1600"/>
              <a:t>⋅</a:t>
            </a:r>
            <a:r>
              <a:rPr lang="en-US" altLang="ko-KR" sz="1600"/>
              <a:t>b)</a:t>
            </a:r>
            <a:r>
              <a:rPr lang="ko-KR" altLang="en-US" sz="1600"/>
              <a:t> 를 계산하여 </a:t>
            </a:r>
            <a:r>
              <a:rPr lang="en-US" altLang="ko-KR" sz="1600"/>
              <a:t>B</a:t>
            </a:r>
            <a:r>
              <a:rPr lang="ko-KR" altLang="en-US" sz="1600"/>
              <a:t>에게 보냄</a:t>
            </a:r>
            <a:endParaRPr lang="en-US" altLang="ko-KR" sz="16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/>
              <a:t>B</a:t>
            </a:r>
            <a:r>
              <a:rPr lang="ko-KR" altLang="en-US" sz="1800"/>
              <a:t>는 </a:t>
            </a:r>
            <a:r>
              <a:rPr lang="en-US" altLang="ko-KR" sz="1800"/>
              <a:t>A</a:t>
            </a:r>
            <a:r>
              <a:rPr lang="ko-KR" altLang="en-US" sz="1800"/>
              <a:t>의 응답이 </a:t>
            </a:r>
            <a:r>
              <a:rPr lang="en-US" altLang="ko-KR" sz="1800"/>
              <a:t>α</a:t>
            </a:r>
            <a:r>
              <a:rPr lang="ko-KR" altLang="en-US" sz="1800"/>
              <a:t> 쌍일 때에만 받아들인다</a:t>
            </a:r>
            <a:r>
              <a:rPr lang="en-US" altLang="ko-KR" sz="1800"/>
              <a:t>. </a:t>
            </a:r>
            <a:r>
              <a:rPr lang="ko-KR" altLang="en-US" sz="1800"/>
              <a:t> </a:t>
            </a:r>
            <a:r>
              <a:rPr lang="en-US" altLang="ko-KR" sz="1800"/>
              <a:t>( b′=α</a:t>
            </a:r>
            <a:r>
              <a:rPr lang="ko-KR" altLang="en-US" sz="1800"/>
              <a:t>⋅</a:t>
            </a:r>
            <a:r>
              <a:rPr lang="en-US" altLang="ko-KR" sz="1800"/>
              <a:t>a′</a:t>
            </a:r>
            <a:r>
              <a:rPr lang="ko-KR" altLang="en-US" sz="1800"/>
              <a:t> 만족하는지 확인</a:t>
            </a:r>
            <a:r>
              <a:rPr lang="en-US" altLang="ko-KR" sz="1800"/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800"/>
              <a:t>A</a:t>
            </a:r>
            <a:r>
              <a:rPr lang="ko-KR" altLang="en-US" sz="1800"/>
              <a:t>가 </a:t>
            </a:r>
            <a:r>
              <a:rPr lang="en-US" altLang="ko-KR" sz="1800"/>
              <a:t>a</a:t>
            </a:r>
            <a:r>
              <a:rPr lang="ko-KR" altLang="en-US" sz="1800"/>
              <a:t> 와 </a:t>
            </a:r>
            <a:r>
              <a:rPr lang="en-US" altLang="ko-KR" sz="1800"/>
              <a:t>a′</a:t>
            </a:r>
            <a:r>
              <a:rPr lang="ko-KR" altLang="en-US" sz="1800"/>
              <a:t> 사이의 비율인 </a:t>
            </a:r>
            <a:r>
              <a:rPr lang="en-US" altLang="ko-KR" sz="1800"/>
              <a:t>γ</a:t>
            </a:r>
            <a:r>
              <a:rPr lang="ko-KR" altLang="en-US" sz="1800"/>
              <a:t> 를 알고 있음을 증명 가능</a:t>
            </a:r>
            <a:endParaRPr lang="en-US" altLang="ko-KR" sz="18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1500"/>
          </a:p>
        </p:txBody>
      </p:sp>
      <p:sp>
        <p:nvSpPr>
          <p:cNvPr id="5" name="AutoShape 4" descr="\because ">
            <a:extLst>
              <a:ext uri="{FF2B5EF4-FFF2-40B4-BE49-F238E27FC236}">
                <a16:creationId xmlns:a16="http://schemas.microsoft.com/office/drawing/2014/main" id="{7EFDCAD3-7B95-460A-AC02-BDE2869155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6F2C940-AEFC-4360-9577-E9D33F4537A6}"/>
              </a:ext>
            </a:extLst>
          </p:cNvPr>
          <p:cNvGrpSpPr/>
          <p:nvPr/>
        </p:nvGrpSpPr>
        <p:grpSpPr>
          <a:xfrm>
            <a:off x="0" y="0"/>
            <a:ext cx="12192000" cy="7451174"/>
            <a:chOff x="0" y="0"/>
            <a:chExt cx="12192000" cy="7451174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C57D93D-8AF0-4557-B650-E9328FE04179}"/>
                </a:ext>
              </a:extLst>
            </p:cNvPr>
            <p:cNvGrpSpPr/>
            <p:nvPr/>
          </p:nvGrpSpPr>
          <p:grpSpPr>
            <a:xfrm>
              <a:off x="0" y="0"/>
              <a:ext cx="12192000" cy="7451174"/>
              <a:chOff x="0" y="0"/>
              <a:chExt cx="12192000" cy="7451174"/>
            </a:xfrm>
          </p:grpSpPr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D4CDDFA3-7AA7-4A11-A0AD-7C316DF32334}"/>
                  </a:ext>
                </a:extLst>
              </p:cNvPr>
              <p:cNvGrpSpPr/>
              <p:nvPr/>
            </p:nvGrpSpPr>
            <p:grpSpPr>
              <a:xfrm>
                <a:off x="0" y="0"/>
                <a:ext cx="12192000" cy="6858000"/>
                <a:chOff x="0" y="0"/>
                <a:chExt cx="12192000" cy="6858000"/>
              </a:xfrm>
            </p:grpSpPr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D2E9580F-5484-4247-8D12-ACACADA16D29}"/>
                    </a:ext>
                  </a:extLst>
                </p:cNvPr>
                <p:cNvSpPr/>
                <p:nvPr/>
              </p:nvSpPr>
              <p:spPr>
                <a:xfrm>
                  <a:off x="0" y="0"/>
                  <a:ext cx="12192000" cy="6858000"/>
                </a:xfrm>
                <a:prstGeom prst="rect">
                  <a:avLst/>
                </a:prstGeom>
                <a:solidFill>
                  <a:schemeClr val="tx1">
                    <a:alpha val="7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12" name="그룹 11">
                  <a:extLst>
                    <a:ext uri="{FF2B5EF4-FFF2-40B4-BE49-F238E27FC236}">
                      <a16:creationId xmlns:a16="http://schemas.microsoft.com/office/drawing/2014/main" id="{FA473433-AF70-4129-A019-80281174F0B6}"/>
                    </a:ext>
                  </a:extLst>
                </p:cNvPr>
                <p:cNvGrpSpPr/>
                <p:nvPr/>
              </p:nvGrpSpPr>
              <p:grpSpPr>
                <a:xfrm>
                  <a:off x="411162" y="132080"/>
                  <a:ext cx="11368918" cy="6593840"/>
                  <a:chOff x="411162" y="132080"/>
                  <a:chExt cx="11368918" cy="6593840"/>
                </a:xfrm>
              </p:grpSpPr>
              <p:sp>
                <p:nvSpPr>
                  <p:cNvPr id="13" name="직사각형 12">
                    <a:extLst>
                      <a:ext uri="{FF2B5EF4-FFF2-40B4-BE49-F238E27FC236}">
                        <a16:creationId xmlns:a16="http://schemas.microsoft.com/office/drawing/2014/main" id="{D543CCF1-8745-43FB-AC8D-A8856ACD91A1}"/>
                      </a:ext>
                    </a:extLst>
                  </p:cNvPr>
                  <p:cNvSpPr/>
                  <p:nvPr/>
                </p:nvSpPr>
                <p:spPr>
                  <a:xfrm>
                    <a:off x="411162" y="132080"/>
                    <a:ext cx="11368918" cy="6593840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E75B6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b="1"/>
                  </a:p>
                </p:txBody>
              </p:sp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5F7F3C35-E202-45D4-AEBA-C4EE5BEA2D65}"/>
                      </a:ext>
                    </a:extLst>
                  </p:cNvPr>
                  <p:cNvSpPr txBox="1"/>
                  <p:nvPr/>
                </p:nvSpPr>
                <p:spPr>
                  <a:xfrm>
                    <a:off x="1003667" y="4460025"/>
                    <a:ext cx="10444261" cy="45653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>
                      <a:lnSpc>
                        <a:spcPct val="150000"/>
                      </a:lnSpc>
                    </a:pPr>
                    <a:r>
                      <a:rPr lang="en-US" altLang="ko-KR" b="1">
                        <a:solidFill>
                          <a:srgbClr val="2E75B6"/>
                        </a:solidFill>
                      </a:rPr>
                      <a:t> </a:t>
                    </a:r>
                    <a:endParaRPr lang="ko-KR" altLang="en-US">
                      <a:solidFill>
                        <a:srgbClr val="2E75B6"/>
                      </a:solidFill>
                    </a:endParaRPr>
                  </a:p>
                </p:txBody>
              </p:sp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93066774-431C-48AD-B731-C4C7E42D72F5}"/>
                      </a:ext>
                    </a:extLst>
                  </p:cNvPr>
                  <p:cNvSpPr txBox="1"/>
                  <p:nvPr/>
                </p:nvSpPr>
                <p:spPr>
                  <a:xfrm>
                    <a:off x="793283" y="470205"/>
                    <a:ext cx="10444261" cy="496546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>
                      <a:lnSpc>
                        <a:spcPct val="150000"/>
                      </a:lnSpc>
                    </a:pPr>
                    <a:r>
                      <a:rPr lang="en-US" altLang="ko-KR" sz="2000" b="1">
                        <a:solidFill>
                          <a:srgbClr val="2E75B6"/>
                        </a:solidFill>
                      </a:rPr>
                      <a:t>α</a:t>
                    </a:r>
                    <a:r>
                      <a:rPr lang="ko-KR" altLang="en-US" sz="2000" b="1">
                        <a:solidFill>
                          <a:srgbClr val="2E75B6"/>
                        </a:solidFill>
                      </a:rPr>
                      <a:t> 쌍</a:t>
                    </a:r>
                  </a:p>
                </p:txBody>
              </p:sp>
            </p:grpSp>
          </p:grpSp>
          <p:sp>
            <p:nvSpPr>
              <p:cNvPr id="10" name="직사각형 9">
                <a:extLst>
                  <a:ext uri="{FF2B5EF4-FFF2-40B4-BE49-F238E27FC236}">
                    <a16:creationId xmlns:a16="http://schemas.microsoft.com/office/drawing/2014/main" id="{BB3BE90F-E3FA-453A-9E99-8A0822C2ABC4}"/>
                  </a:ext>
                </a:extLst>
              </p:cNvPr>
              <p:cNvSpPr/>
              <p:nvPr/>
            </p:nvSpPr>
            <p:spPr>
              <a:xfrm>
                <a:off x="617123" y="762163"/>
                <a:ext cx="11368917" cy="66890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/>
                  <a:t>p = 7, α</a:t>
                </a:r>
                <a:r>
                  <a:rPr lang="ko-KR" altLang="en-US"/>
                  <a:t>⋅</a:t>
                </a:r>
                <a:r>
                  <a:rPr lang="en-US" altLang="ko-KR"/>
                  <a:t>g </a:t>
                </a:r>
                <a:r>
                  <a:rPr lang="ko-KR" altLang="en-US"/>
                  <a:t>≡ </a:t>
                </a:r>
                <a:r>
                  <a:rPr lang="en-US" altLang="ko-KR"/>
                  <a:t>1 mod 7 </a:t>
                </a:r>
                <a:r>
                  <a:rPr lang="ko-KR" altLang="en-US"/>
                  <a:t>일 때</a:t>
                </a:r>
                <a:r>
                  <a:rPr lang="en-US" altLang="ko-KR"/>
                  <a:t>,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/>
                  <a:t>g</a:t>
                </a:r>
                <a:r>
                  <a:rPr lang="ko-KR" altLang="en-US"/>
                  <a:t>의 위수 </a:t>
                </a:r>
                <a:r>
                  <a:rPr lang="en-US" altLang="ko-KR"/>
                  <a:t>= α  </a:t>
                </a:r>
                <a:r>
                  <a:rPr lang="en-US" altLang="ko-KR">
                    <a:sym typeface="Wingdings" panose="05000000000000000000" pitchFamily="2" charset="2"/>
                  </a:rPr>
                  <a:t></a:t>
                </a:r>
                <a:r>
                  <a:rPr lang="en-US" altLang="ko-KR"/>
                  <a:t> g = 1, α = 1 / g = 2, α = 4 / g = 3, α = 5 / g = 4, α  = 2 / g = 5, α = 3 / g = 6, α = 6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/>
                  <a:t>Generator g = 6</a:t>
                </a:r>
              </a:p>
              <a:p>
                <a:pPr>
                  <a:lnSpc>
                    <a:spcPct val="150000"/>
                  </a:lnSpc>
                </a:pPr>
                <a:r>
                  <a:rPr lang="ko-KR" altLang="en-US"/>
                  <a:t>    </a:t>
                </a:r>
                <a:r>
                  <a:rPr lang="en-US" altLang="ko-KR"/>
                  <a:t>α</a:t>
                </a:r>
                <a:r>
                  <a:rPr lang="ko-KR" altLang="en-US"/>
                  <a:t>⋅</a:t>
                </a:r>
                <a:r>
                  <a:rPr lang="en-US" altLang="ko-KR"/>
                  <a:t>g </a:t>
                </a:r>
                <a:r>
                  <a:rPr lang="en-US" altLang="ko-KR">
                    <a:sym typeface="Wingdings" panose="05000000000000000000" pitchFamily="2" charset="2"/>
                  </a:rPr>
                  <a:t></a:t>
                </a:r>
                <a:r>
                  <a:rPr lang="en-US" altLang="ko-KR"/>
                  <a:t> 1</a:t>
                </a:r>
                <a:r>
                  <a:rPr lang="ko-KR" altLang="en-US"/>
                  <a:t>*</a:t>
                </a:r>
                <a:r>
                  <a:rPr lang="en-US" altLang="ko-KR"/>
                  <a:t>6   2</a:t>
                </a:r>
                <a:r>
                  <a:rPr lang="ko-KR" altLang="en-US"/>
                  <a:t>*</a:t>
                </a:r>
                <a:r>
                  <a:rPr lang="en-US" altLang="ko-KR"/>
                  <a:t>6  3</a:t>
                </a:r>
                <a:r>
                  <a:rPr lang="ko-KR" altLang="en-US"/>
                  <a:t>*</a:t>
                </a:r>
                <a:r>
                  <a:rPr lang="en-US" altLang="ko-KR"/>
                  <a:t>6  4</a:t>
                </a:r>
                <a:r>
                  <a:rPr lang="ko-KR" altLang="en-US"/>
                  <a:t>*</a:t>
                </a:r>
                <a:r>
                  <a:rPr lang="en-US" altLang="ko-KR"/>
                  <a:t>6  5</a:t>
                </a:r>
                <a:r>
                  <a:rPr lang="ko-KR" altLang="en-US"/>
                  <a:t>*</a:t>
                </a:r>
                <a:r>
                  <a:rPr lang="en-US" altLang="ko-KR"/>
                  <a:t>6  6</a:t>
                </a:r>
                <a:r>
                  <a:rPr lang="ko-KR" altLang="en-US"/>
                  <a:t>*</a:t>
                </a:r>
                <a:r>
                  <a:rPr lang="en-US" altLang="ko-KR"/>
                  <a:t>6 </a:t>
                </a:r>
                <a:r>
                  <a:rPr lang="en-US" altLang="ko-KR">
                    <a:sym typeface="Wingdings" panose="05000000000000000000" pitchFamily="2" charset="2"/>
                  </a:rPr>
                  <a:t></a:t>
                </a:r>
                <a:r>
                  <a:rPr lang="en-US" altLang="ko-KR"/>
                  <a:t> mod 7 </a:t>
                </a:r>
                <a:r>
                  <a:rPr lang="en-US" altLang="ko-KR">
                    <a:sym typeface="Wingdings" panose="05000000000000000000" pitchFamily="2" charset="2"/>
                  </a:rPr>
                  <a:t> 6  5  4  3  2  1  : G</a:t>
                </a:r>
                <a:r>
                  <a:rPr lang="ko-KR" altLang="en-US">
                    <a:sym typeface="Wingdings" panose="05000000000000000000" pitchFamily="2" charset="2"/>
                  </a:rPr>
                  <a:t>의 모든 원소 표현 가능</a:t>
                </a:r>
                <a:endParaRPr lang="en-US" altLang="ko-KR">
                  <a:sym typeface="Wingdings" panose="05000000000000000000" pitchFamily="2" charset="2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/>
                  <a:t>α</a:t>
                </a:r>
                <a:r>
                  <a:rPr lang="ko-KR" altLang="en-US"/>
                  <a:t>쌍 </a:t>
                </a:r>
                <a:r>
                  <a:rPr lang="en-US" altLang="ko-KR"/>
                  <a:t>:</a:t>
                </a:r>
                <a:r>
                  <a:rPr lang="en-US" altLang="ko-KR">
                    <a:sym typeface="Wingdings" panose="05000000000000000000" pitchFamily="2" charset="2"/>
                  </a:rPr>
                  <a:t> b = </a:t>
                </a:r>
                <a:r>
                  <a:rPr lang="ko-KR" altLang="en-US"/>
                  <a:t> </a:t>
                </a:r>
                <a:r>
                  <a:rPr lang="en-US" altLang="ko-KR"/>
                  <a:t>α</a:t>
                </a:r>
                <a:r>
                  <a:rPr lang="ko-KR" altLang="en-US"/>
                  <a:t> ⋅ </a:t>
                </a:r>
                <a:r>
                  <a:rPr lang="en-US" altLang="ko-KR"/>
                  <a:t>a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/>
                  <a:t>   1      2       3      4       5      6 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/>
                  <a:t>(1,1) (1,2) (1,3) (1,4) (1,5) (1,6)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/>
                  <a:t>(2,2) (2,4) (2,6) (2,1) (2,3) (2,5)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/>
                  <a:t>(3,3) (3,6) (3,2) (3,5) (3,1) (3,4)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/>
                  <a:t>(4,4) (4,1) (4,5) (4,2) (4,6) (4,3)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/>
                  <a:t>(5,5) (5,3) (5,1) (5,6) (5,4) (5,2)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/>
                  <a:t>(6,6) (6,5) (6,4) (6,3) (6,2) (6,1)</a:t>
                </a: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/>
                  <a:t>B</a:t>
                </a:r>
                <a:r>
                  <a:rPr lang="ko-KR" altLang="en-US"/>
                  <a:t>가 </a:t>
                </a:r>
                <a:r>
                  <a:rPr lang="en-US" altLang="ko-KR"/>
                  <a:t>A</a:t>
                </a:r>
                <a:r>
                  <a:rPr lang="ko-KR" altLang="en-US"/>
                  <a:t>에게</a:t>
                </a:r>
                <a:r>
                  <a:rPr lang="en-US" altLang="ko-KR"/>
                  <a:t> α</a:t>
                </a:r>
                <a:r>
                  <a:rPr lang="ko-KR" altLang="en-US"/>
                  <a:t>쌍 </a:t>
                </a:r>
                <a:r>
                  <a:rPr lang="en-US" altLang="ko-KR"/>
                  <a:t>(4,5) </a:t>
                </a:r>
                <a:r>
                  <a:rPr lang="ko-KR" altLang="en-US"/>
                  <a:t>전송</a:t>
                </a:r>
                <a:r>
                  <a:rPr lang="en-US" altLang="ko-KR"/>
                  <a:t> </a:t>
                </a:r>
                <a:r>
                  <a:rPr lang="en-US" altLang="ko-KR">
                    <a:sym typeface="Wingdings" panose="05000000000000000000" pitchFamily="2" charset="2"/>
                  </a:rPr>
                  <a:t> </a:t>
                </a:r>
                <a:r>
                  <a:rPr lang="en-US" altLang="ko-KR"/>
                  <a:t>A</a:t>
                </a:r>
                <a:r>
                  <a:rPr lang="ko-KR" altLang="en-US"/>
                  <a:t>는 </a:t>
                </a:r>
                <a:r>
                  <a:rPr lang="en-US" altLang="ko-KR"/>
                  <a:t>γ=2 </a:t>
                </a:r>
                <a:r>
                  <a:rPr lang="ko-KR" altLang="en-US"/>
                  <a:t>선택 </a:t>
                </a:r>
                <a:r>
                  <a:rPr lang="en-US" altLang="ko-KR">
                    <a:sym typeface="Wingdings" panose="05000000000000000000" pitchFamily="2" charset="2"/>
                  </a:rPr>
                  <a:t></a:t>
                </a:r>
                <a:r>
                  <a:rPr lang="en-US" altLang="ko-KR"/>
                  <a:t> (a′,b′) = (2</a:t>
                </a:r>
                <a:r>
                  <a:rPr lang="ko-KR" altLang="en-US"/>
                  <a:t>⋅</a:t>
                </a:r>
                <a:r>
                  <a:rPr lang="en-US" altLang="ko-KR"/>
                  <a:t>4,2</a:t>
                </a:r>
                <a:r>
                  <a:rPr lang="ko-KR" altLang="en-US"/>
                  <a:t>⋅</a:t>
                </a:r>
                <a:r>
                  <a:rPr lang="en-US" altLang="ko-KR"/>
                  <a:t>5) = (8,10) = (1,3) 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/>
                  <a:t>(4,5)</a:t>
                </a:r>
                <a:r>
                  <a:rPr lang="ko-KR" altLang="en-US"/>
                  <a:t>와 </a:t>
                </a:r>
                <a:r>
                  <a:rPr lang="en-US" altLang="ko-KR"/>
                  <a:t>(1,3)</a:t>
                </a:r>
                <a:r>
                  <a:rPr lang="ko-KR" altLang="en-US"/>
                  <a:t>은 </a:t>
                </a:r>
                <a:r>
                  <a:rPr lang="en-US" altLang="ko-KR"/>
                  <a:t>α</a:t>
                </a:r>
                <a:r>
                  <a:rPr lang="ko-KR" altLang="en-US"/>
                  <a:t>쌍</a:t>
                </a:r>
                <a:r>
                  <a:rPr lang="en-US" altLang="ko-KR"/>
                  <a:t> (γ </a:t>
                </a:r>
                <a:r>
                  <a:rPr lang="ko-KR" altLang="en-US"/>
                  <a:t>를 곱한 값이 </a:t>
                </a:r>
                <a:r>
                  <a:rPr lang="en-US" altLang="ko-KR"/>
                  <a:t>α</a:t>
                </a:r>
                <a:r>
                  <a:rPr lang="ko-KR" altLang="en-US"/>
                  <a:t>쌍이 됨</a:t>
                </a:r>
                <a:r>
                  <a:rPr lang="en-US" altLang="ko-KR"/>
                  <a:t>) </a:t>
                </a:r>
              </a:p>
              <a:p>
                <a:pPr>
                  <a:lnSpc>
                    <a:spcPct val="150000"/>
                  </a:lnSpc>
                </a:pPr>
                <a:endParaRPr lang="en-US" altLang="ko-KR"/>
              </a:p>
              <a:p>
                <a:pPr>
                  <a:lnSpc>
                    <a:spcPct val="150000"/>
                  </a:lnSpc>
                </a:pPr>
                <a:r>
                  <a:rPr lang="en-US" altLang="ko-KR"/>
                  <a:t> </a:t>
                </a:r>
                <a:endParaRPr lang="ko-KR" altLang="en-US"/>
              </a:p>
            </p:txBody>
          </p:sp>
        </p:grpSp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9F7AD6AC-22D4-4D7E-A022-BCEC9DC50759}"/>
                </a:ext>
              </a:extLst>
            </p:cNvPr>
            <p:cNvSpPr/>
            <p:nvPr/>
          </p:nvSpPr>
          <p:spPr>
            <a:xfrm>
              <a:off x="1088510" y="3318563"/>
              <a:ext cx="3323235" cy="2460068"/>
            </a:xfrm>
            <a:prstGeom prst="frame">
              <a:avLst>
                <a:gd name="adj1" fmla="val 506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8426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>
                <a:solidFill>
                  <a:srgbClr val="2E75B6"/>
                </a:solidFill>
              </a:rPr>
              <a:t>KC </a:t>
            </a:r>
            <a:r>
              <a:rPr lang="ko-KR" altLang="en-US" sz="3200" b="1">
                <a:solidFill>
                  <a:srgbClr val="2E75B6"/>
                </a:solidFill>
              </a:rPr>
              <a:t>테스트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5733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>
                <a:solidFill>
                  <a:srgbClr val="2E75B6"/>
                </a:solidFill>
              </a:rPr>
              <a:t> </a:t>
            </a:r>
            <a:r>
              <a:rPr lang="en-US" altLang="ko-KR" sz="2000" b="1">
                <a:solidFill>
                  <a:srgbClr val="2E75B6"/>
                </a:solidFill>
              </a:rPr>
              <a:t>KC Assumption (KCA)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/>
              <a:t>A</a:t>
            </a:r>
            <a:r>
              <a:rPr lang="ko-KR" altLang="en-US" sz="1800"/>
              <a:t>가 </a:t>
            </a:r>
            <a:r>
              <a:rPr lang="en-US" altLang="ko-KR" sz="1800"/>
              <a:t>B</a:t>
            </a:r>
            <a:r>
              <a:rPr lang="ko-KR" altLang="en-US" sz="1800"/>
              <a:t>의 </a:t>
            </a:r>
            <a:r>
              <a:rPr lang="en-US" altLang="ko-KR" sz="1800"/>
              <a:t>(a,b)</a:t>
            </a:r>
            <a:r>
              <a:rPr lang="ko-KR" altLang="en-US" sz="1800"/>
              <a:t> 에 대해 올바른 </a:t>
            </a:r>
            <a:r>
              <a:rPr lang="en-US" altLang="ko-KR" sz="1800"/>
              <a:t>α</a:t>
            </a:r>
            <a:r>
              <a:rPr lang="ko-KR" altLang="en-US" sz="1800"/>
              <a:t> 쌍 </a:t>
            </a:r>
            <a:r>
              <a:rPr lang="en-US" altLang="ko-KR" sz="1800"/>
              <a:t>(a′,b′)</a:t>
            </a:r>
            <a:r>
              <a:rPr lang="ko-KR" altLang="en-US" sz="1800"/>
              <a:t> 을 응답했다면 </a:t>
            </a:r>
            <a:r>
              <a:rPr lang="en-US" altLang="ko-KR" sz="1800"/>
              <a:t>A</a:t>
            </a:r>
            <a:r>
              <a:rPr lang="ko-KR" altLang="en-US" sz="1800"/>
              <a:t>는 </a:t>
            </a:r>
            <a:r>
              <a:rPr lang="en-US" altLang="ko-KR" sz="1800"/>
              <a:t>a′=γ</a:t>
            </a:r>
            <a:r>
              <a:rPr lang="ko-KR" altLang="en-US" sz="1800"/>
              <a:t>⋅</a:t>
            </a:r>
            <a:r>
              <a:rPr lang="en-US" altLang="ko-KR" sz="1800"/>
              <a:t>a</a:t>
            </a:r>
            <a:r>
              <a:rPr lang="ko-KR" altLang="en-US" sz="1800"/>
              <a:t> 를 만족하는 </a:t>
            </a:r>
            <a:r>
              <a:rPr lang="en-US" altLang="ko-KR" sz="1800"/>
              <a:t>γ</a:t>
            </a:r>
            <a:r>
              <a:rPr lang="ko-KR" altLang="en-US" sz="1800"/>
              <a:t> 를 알고 있다고 가정</a:t>
            </a:r>
            <a:endParaRPr lang="en-US" altLang="ko-KR" sz="180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/>
              <a:t>   이 때</a:t>
            </a:r>
            <a:r>
              <a:rPr lang="en-US" altLang="ko-KR" sz="1800"/>
              <a:t>, A</a:t>
            </a:r>
            <a:r>
              <a:rPr lang="ko-KR" altLang="en-US" sz="1800"/>
              <a:t>의 추출기는 </a:t>
            </a:r>
            <a:r>
              <a:rPr lang="en-US" altLang="ko-KR" sz="1800"/>
              <a:t>a′=γ</a:t>
            </a:r>
            <a:r>
              <a:rPr lang="ko-KR" altLang="en-US" sz="1800"/>
              <a:t>⋅</a:t>
            </a:r>
            <a:r>
              <a:rPr lang="en-US" altLang="ko-KR" sz="1800"/>
              <a:t>a</a:t>
            </a:r>
            <a:r>
              <a:rPr lang="ko-KR" altLang="en-US" sz="1800"/>
              <a:t>를 만족하는 </a:t>
            </a:r>
            <a:r>
              <a:rPr lang="en-US" altLang="ko-KR" sz="1800"/>
              <a:t>γ</a:t>
            </a:r>
            <a:r>
              <a:rPr lang="ko-KR" altLang="en-US" sz="1800"/>
              <a:t>를 내어놓음 </a:t>
            </a:r>
            <a:endParaRPr lang="en-US" altLang="ko-KR" sz="140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800">
                <a:sym typeface="Wingdings" panose="05000000000000000000" pitchFamily="2" charset="2"/>
              </a:rPr>
              <a:t>    A</a:t>
            </a:r>
            <a:r>
              <a:rPr lang="ko-KR" altLang="en-US" sz="1800">
                <a:sym typeface="Wingdings" panose="05000000000000000000" pitchFamily="2" charset="2"/>
              </a:rPr>
              <a:t>의 추출기가 내어놓는 </a:t>
            </a:r>
            <a:r>
              <a:rPr lang="en-US" altLang="ko-KR" sz="1800"/>
              <a:t>γ</a:t>
            </a:r>
            <a:r>
              <a:rPr lang="ko-KR" altLang="en-US" sz="1800"/>
              <a:t>는 모두 </a:t>
            </a:r>
            <a:r>
              <a:rPr lang="en-US" altLang="ko-KR" sz="1800"/>
              <a:t>α</a:t>
            </a:r>
            <a:r>
              <a:rPr lang="ko-KR" altLang="en-US" sz="1800"/>
              <a:t>쌍을 만족 </a:t>
            </a:r>
            <a:r>
              <a:rPr lang="en-US" altLang="ko-KR" sz="1800"/>
              <a:t>: </a:t>
            </a:r>
            <a:r>
              <a:rPr lang="ko-KR" altLang="en-US" sz="1800"/>
              <a:t>올바른 값을 사용</a:t>
            </a:r>
            <a:endParaRPr lang="en-US" altLang="ko-KR" sz="1800"/>
          </a:p>
          <a:p>
            <a:pPr>
              <a:buFont typeface="Wingdings" panose="05000000000000000000" pitchFamily="2" charset="2"/>
              <a:buChar char="v"/>
            </a:pPr>
            <a:r>
              <a:rPr lang="en-US" altLang="ko-KR" sz="2000" b="1">
                <a:solidFill>
                  <a:srgbClr val="2E75B6"/>
                </a:solidFill>
              </a:rPr>
              <a:t> Verifiable Blind Evaluation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/>
              <a:t>Blindness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600"/>
              <a:t>A</a:t>
            </a:r>
            <a:r>
              <a:rPr lang="ko-KR" altLang="en-US" sz="1600"/>
              <a:t>는 </a:t>
            </a:r>
            <a:r>
              <a:rPr lang="en-US" altLang="ko-KR" sz="1600"/>
              <a:t>s</a:t>
            </a:r>
            <a:r>
              <a:rPr lang="ko-KR" altLang="en-US" sz="1600"/>
              <a:t> 값을 모르고</a:t>
            </a:r>
            <a:r>
              <a:rPr lang="en-US" altLang="ko-KR" sz="1600"/>
              <a:t>, B</a:t>
            </a:r>
            <a:r>
              <a:rPr lang="ko-KR" altLang="en-US" sz="1600"/>
              <a:t>는 </a:t>
            </a:r>
            <a:r>
              <a:rPr lang="en-US" altLang="ko-KR" sz="1600"/>
              <a:t>P(x)</a:t>
            </a:r>
            <a:r>
              <a:rPr lang="ko-KR" altLang="en-US" sz="1600"/>
              <a:t> 를 모름</a:t>
            </a:r>
            <a:endParaRPr lang="en-US" altLang="ko-KR" sz="16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/>
              <a:t>Verifiability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600"/>
              <a:t>A</a:t>
            </a:r>
            <a:r>
              <a:rPr lang="ko-KR" altLang="en-US" sz="1600"/>
              <a:t>가 </a:t>
            </a:r>
            <a:r>
              <a:rPr lang="en-US" altLang="ko-KR" sz="1600"/>
              <a:t>d</a:t>
            </a:r>
            <a:r>
              <a:rPr lang="ko-KR" altLang="en-US" sz="1600"/>
              <a:t>차수의 특정 다항식 </a:t>
            </a:r>
            <a:r>
              <a:rPr lang="en-US" altLang="ko-KR" sz="1600"/>
              <a:t>P(x)</a:t>
            </a:r>
            <a:r>
              <a:rPr lang="ko-KR" altLang="en-US" sz="1600"/>
              <a:t>를 사용하지 않고 </a:t>
            </a:r>
            <a:r>
              <a:rPr lang="en-US" altLang="ko-KR" sz="1600"/>
              <a:t>E(P(S))</a:t>
            </a:r>
            <a:r>
              <a:rPr lang="ko-KR" altLang="en-US" sz="1600"/>
              <a:t> 를 만들어 보냈을 때</a:t>
            </a:r>
            <a:r>
              <a:rPr lang="en-US" altLang="ko-KR" sz="1600"/>
              <a:t>(</a:t>
            </a:r>
            <a:r>
              <a:rPr lang="ko-KR" altLang="en-US" sz="1600"/>
              <a:t>다른 다항식 사용</a:t>
            </a:r>
            <a:r>
              <a:rPr lang="en-US" altLang="ko-KR" sz="1600"/>
              <a:t>),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600"/>
              <a:t>B</a:t>
            </a:r>
            <a:r>
              <a:rPr lang="ko-KR" altLang="en-US" sz="1600"/>
              <a:t>가 수용하는 상황은 매우 드물다</a:t>
            </a:r>
            <a:endParaRPr lang="en-US" altLang="ko-KR" sz="140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/>
              <a:t>서로 다른 다항식은 거의 모든 점이 겹치지 않음 </a:t>
            </a: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ko-KR" altLang="en-US" sz="1600">
                <a:sym typeface="Wingdings" panose="05000000000000000000" pitchFamily="2" charset="2"/>
              </a:rPr>
              <a:t>제출하는 증명도 다를 것 </a:t>
            </a:r>
            <a:endParaRPr lang="en-US" altLang="ko-KR" sz="16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200"/>
          </a:p>
        </p:txBody>
      </p:sp>
      <p:sp>
        <p:nvSpPr>
          <p:cNvPr id="5" name="AutoShape 4" descr="\because ">
            <a:extLst>
              <a:ext uri="{FF2B5EF4-FFF2-40B4-BE49-F238E27FC236}">
                <a16:creationId xmlns:a16="http://schemas.microsoft.com/office/drawing/2014/main" id="{7EFDCAD3-7B95-460A-AC02-BDE2869155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46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b="1">
                <a:solidFill>
                  <a:srgbClr val="2E75B6"/>
                </a:solidFill>
              </a:rPr>
              <a:t>Extended KCA</a:t>
            </a:r>
            <a:endParaRPr lang="ko-KR" altLang="en-US" sz="3200" b="1">
              <a:solidFill>
                <a:srgbClr val="2E75B6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5733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>
                <a:solidFill>
                  <a:srgbClr val="2E75B6"/>
                </a:solidFill>
              </a:rPr>
              <a:t> </a:t>
            </a:r>
            <a:r>
              <a:rPr lang="en-US" altLang="ko-KR" sz="2000" b="1">
                <a:solidFill>
                  <a:srgbClr val="2E75B6"/>
                </a:solidFill>
              </a:rPr>
              <a:t>d</a:t>
            </a:r>
            <a:r>
              <a:rPr lang="ko-KR" altLang="en-US" sz="2000" b="1">
                <a:solidFill>
                  <a:srgbClr val="2E75B6"/>
                </a:solidFill>
              </a:rPr>
              <a:t>차 다항식 계수에 대한 </a:t>
            </a:r>
            <a:r>
              <a:rPr lang="en-US" altLang="ko-KR" sz="2000" b="1">
                <a:solidFill>
                  <a:srgbClr val="2E75B6"/>
                </a:solidFill>
              </a:rPr>
              <a:t>Extended KCA</a:t>
            </a:r>
            <a:endParaRPr lang="en-US" altLang="ko-KR" sz="18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/>
              <a:t>총 </a:t>
            </a:r>
            <a:r>
              <a:rPr lang="en-US" altLang="ko-KR" sz="1800"/>
              <a:t>d</a:t>
            </a:r>
            <a:r>
              <a:rPr lang="ko-KR" altLang="en-US" sz="1800"/>
              <a:t>개의 </a:t>
            </a:r>
            <a:r>
              <a:rPr lang="en-US" altLang="ko-KR" sz="1800"/>
              <a:t>α</a:t>
            </a:r>
            <a:r>
              <a:rPr lang="ko-KR" altLang="en-US" sz="1800"/>
              <a:t> 쌍 </a:t>
            </a:r>
            <a:r>
              <a:rPr lang="en-US" altLang="ko-KR" sz="1800"/>
              <a:t>(a</a:t>
            </a:r>
            <a:r>
              <a:rPr lang="en-US" altLang="ko-KR" sz="1800" baseline="-25000"/>
              <a:t>1</a:t>
            </a:r>
            <a:r>
              <a:rPr lang="en-US" altLang="ko-KR" sz="1800"/>
              <a:t>,b</a:t>
            </a:r>
            <a:r>
              <a:rPr lang="en-US" altLang="ko-KR" sz="1800" baseline="-25000"/>
              <a:t>1</a:t>
            </a:r>
            <a:r>
              <a:rPr lang="en-US" altLang="ko-KR" sz="1800"/>
              <a:t>),...,(a</a:t>
            </a:r>
            <a:r>
              <a:rPr lang="en-US" altLang="ko-KR" sz="1800" baseline="-25000"/>
              <a:t>d</a:t>
            </a:r>
            <a:r>
              <a:rPr lang="en-US" altLang="ko-KR" sz="1800"/>
              <a:t>,b</a:t>
            </a:r>
            <a:r>
              <a:rPr lang="en-US" altLang="ko-KR" sz="1800" baseline="-25000"/>
              <a:t>d</a:t>
            </a:r>
            <a:r>
              <a:rPr lang="en-US" altLang="ko-KR" sz="1800"/>
              <a:t>)</a:t>
            </a:r>
            <a:r>
              <a:rPr lang="ko-KR" altLang="en-US" sz="1800"/>
              <a:t> 을 만들어서 </a:t>
            </a:r>
            <a:r>
              <a:rPr lang="en-US" altLang="ko-KR" sz="1800"/>
              <a:t>A</a:t>
            </a:r>
            <a:r>
              <a:rPr lang="ko-KR" altLang="en-US" sz="1800"/>
              <a:t>에게 전송</a:t>
            </a:r>
            <a:endParaRPr lang="en-US" altLang="ko-KR" sz="18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/>
              <a:t>여러개의 </a:t>
            </a:r>
            <a:r>
              <a:rPr lang="en-US" altLang="ko-KR" sz="1800"/>
              <a:t>α</a:t>
            </a:r>
            <a:r>
              <a:rPr lang="ko-KR" altLang="en-US" sz="1800"/>
              <a:t> 쌍 </a:t>
            </a:r>
            <a:r>
              <a:rPr lang="en-US" altLang="ko-KR" sz="1800">
                <a:sym typeface="Wingdings" panose="05000000000000000000" pitchFamily="2" charset="2"/>
              </a:rPr>
              <a:t> </a:t>
            </a:r>
            <a:r>
              <a:rPr lang="ko-KR" altLang="en-US" sz="1800"/>
              <a:t>여러개의 </a:t>
            </a:r>
            <a:r>
              <a:rPr lang="en-US" altLang="ko-KR" sz="1800"/>
              <a:t>γ</a:t>
            </a:r>
            <a:r>
              <a:rPr lang="ko-KR" altLang="en-US" sz="1800"/>
              <a:t> 사용</a:t>
            </a:r>
            <a:r>
              <a:rPr lang="en-US" altLang="ko-KR" sz="1800"/>
              <a:t>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/>
              <a:t>ex)</a:t>
            </a:r>
            <a:r>
              <a:rPr lang="ko-KR" altLang="en-US" sz="1800"/>
              <a:t> </a:t>
            </a:r>
            <a:r>
              <a:rPr lang="en-US" altLang="ko-KR" sz="1800"/>
              <a:t>c</a:t>
            </a:r>
            <a:r>
              <a:rPr lang="en-US" altLang="ko-KR" sz="1800" baseline="-25000"/>
              <a:t>1</a:t>
            </a:r>
            <a:r>
              <a:rPr lang="en-US" altLang="ko-KR" sz="1800"/>
              <a:t>,c</a:t>
            </a:r>
            <a:r>
              <a:rPr lang="en-US" altLang="ko-KR" sz="1800" baseline="-25000"/>
              <a:t>2</a:t>
            </a:r>
            <a:r>
              <a:rPr lang="en-US" altLang="ko-KR" sz="1800"/>
              <a:t>∈F</a:t>
            </a:r>
            <a:r>
              <a:rPr lang="ko-KR" altLang="en-US" sz="1800" baseline="30000"/>
              <a:t>∗</a:t>
            </a:r>
            <a:r>
              <a:rPr lang="en-US" altLang="ko-KR" sz="1800" baseline="-25000"/>
              <a:t>p</a:t>
            </a:r>
            <a:r>
              <a:rPr lang="ko-KR" altLang="en-US" sz="1800"/>
              <a:t> 인 두 개의 </a:t>
            </a:r>
            <a:r>
              <a:rPr lang="en-US" altLang="ko-KR" sz="1800"/>
              <a:t>γ </a:t>
            </a:r>
            <a:r>
              <a:rPr lang="ko-KR" altLang="en-US" sz="1800"/>
              <a:t>선택 시</a:t>
            </a:r>
            <a:r>
              <a:rPr lang="en-US" altLang="ko-KR" sz="1800"/>
              <a:t>, </a:t>
            </a:r>
            <a:r>
              <a:rPr lang="ko-KR" altLang="en-US" sz="1800"/>
              <a:t> </a:t>
            </a:r>
            <a:r>
              <a:rPr lang="en-US" altLang="ko-KR" sz="1800"/>
              <a:t>(a′,b′)=(c</a:t>
            </a:r>
            <a:r>
              <a:rPr lang="en-US" altLang="ko-KR" sz="1800" baseline="-25000"/>
              <a:t>1</a:t>
            </a:r>
            <a:r>
              <a:rPr lang="en-US" altLang="ko-KR" sz="1800"/>
              <a:t>⋅a</a:t>
            </a:r>
            <a:r>
              <a:rPr lang="en-US" altLang="ko-KR" sz="1800" baseline="-25000"/>
              <a:t>1</a:t>
            </a:r>
            <a:r>
              <a:rPr lang="en-US" altLang="ko-KR" sz="1800"/>
              <a:t>+c</a:t>
            </a:r>
            <a:r>
              <a:rPr lang="en-US" altLang="ko-KR" sz="1800" baseline="-25000"/>
              <a:t>2</a:t>
            </a:r>
            <a:r>
              <a:rPr lang="en-US" altLang="ko-KR" sz="1800"/>
              <a:t>⋅a</a:t>
            </a:r>
            <a:r>
              <a:rPr lang="en-US" altLang="ko-KR" sz="1800" baseline="-25000"/>
              <a:t>2</a:t>
            </a:r>
            <a:r>
              <a:rPr lang="en-US" altLang="ko-KR" sz="1800"/>
              <a:t>,c</a:t>
            </a:r>
            <a:r>
              <a:rPr lang="en-US" altLang="ko-KR" sz="1800" baseline="-25000"/>
              <a:t>1</a:t>
            </a:r>
            <a:r>
              <a:rPr lang="en-US" altLang="ko-KR" sz="1800"/>
              <a:t>⋅b</a:t>
            </a:r>
            <a:r>
              <a:rPr lang="en-US" altLang="ko-KR" sz="1800" baseline="-25000"/>
              <a:t>1</a:t>
            </a:r>
            <a:r>
              <a:rPr lang="en-US" altLang="ko-KR" sz="1800"/>
              <a:t>+c</a:t>
            </a:r>
            <a:r>
              <a:rPr lang="en-US" altLang="ko-KR" sz="1800" baseline="-25000"/>
              <a:t>2</a:t>
            </a:r>
            <a:r>
              <a:rPr lang="en-US" altLang="ko-KR" sz="1800"/>
              <a:t>⋅b</a:t>
            </a:r>
            <a:r>
              <a:rPr lang="en-US" altLang="ko-KR" sz="1800" baseline="-25000"/>
              <a:t>2</a:t>
            </a:r>
            <a:r>
              <a:rPr lang="en-US" altLang="ko-KR" sz="1800"/>
              <a:t>)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600">
                <a:sym typeface="Wingdings" panose="05000000000000000000" pitchFamily="2" charset="2"/>
              </a:rPr>
              <a:t></a:t>
            </a:r>
            <a:r>
              <a:rPr lang="en-US" altLang="ko-KR" sz="1600"/>
              <a:t>b′ = c</a:t>
            </a:r>
            <a:r>
              <a:rPr lang="en-US" altLang="ko-KR" sz="1600" baseline="-25000"/>
              <a:t>1</a:t>
            </a:r>
            <a:r>
              <a:rPr lang="en-US" altLang="ko-KR" sz="1600"/>
              <a:t>⋅b</a:t>
            </a:r>
            <a:r>
              <a:rPr lang="en-US" altLang="ko-KR" sz="1600" baseline="-25000"/>
              <a:t>1</a:t>
            </a:r>
            <a:r>
              <a:rPr lang="en-US" altLang="ko-KR" sz="1600"/>
              <a:t>+c</a:t>
            </a:r>
            <a:r>
              <a:rPr lang="en-US" altLang="ko-KR" sz="1600" baseline="-25000"/>
              <a:t>2</a:t>
            </a:r>
            <a:r>
              <a:rPr lang="en-US" altLang="ko-KR" sz="1600"/>
              <a:t>⋅b</a:t>
            </a:r>
            <a:r>
              <a:rPr lang="en-US" altLang="ko-KR" sz="1600" baseline="-25000"/>
              <a:t>2 </a:t>
            </a:r>
            <a:r>
              <a:rPr lang="en-US" altLang="ko-KR" sz="1600"/>
              <a:t>= c</a:t>
            </a:r>
            <a:r>
              <a:rPr lang="en-US" altLang="ko-KR" sz="1600" baseline="-25000"/>
              <a:t>1</a:t>
            </a:r>
            <a:r>
              <a:rPr lang="el-GR" altLang="ko-KR" sz="1600"/>
              <a:t>⋅α⋅</a:t>
            </a:r>
            <a:r>
              <a:rPr lang="en-US" altLang="ko-KR" sz="1600"/>
              <a:t>a</a:t>
            </a:r>
            <a:r>
              <a:rPr lang="en-US" altLang="ko-KR" sz="1600" baseline="-25000"/>
              <a:t>1 </a:t>
            </a:r>
            <a:r>
              <a:rPr lang="en-US" altLang="ko-KR" sz="1600"/>
              <a:t>+ c</a:t>
            </a:r>
            <a:r>
              <a:rPr lang="en-US" altLang="ko-KR" sz="1600" baseline="-25000"/>
              <a:t>2</a:t>
            </a:r>
            <a:r>
              <a:rPr lang="el-GR" altLang="ko-KR" sz="1600"/>
              <a:t>⋅α⋅</a:t>
            </a:r>
            <a:r>
              <a:rPr lang="en-US" altLang="ko-KR" sz="1600"/>
              <a:t>a</a:t>
            </a:r>
            <a:r>
              <a:rPr lang="en-US" altLang="ko-KR" sz="1600" baseline="-25000"/>
              <a:t>2 </a:t>
            </a:r>
            <a:r>
              <a:rPr lang="en-US" altLang="ko-KR" sz="1600"/>
              <a:t>= </a:t>
            </a:r>
            <a:r>
              <a:rPr lang="el-GR" altLang="ko-KR" sz="1600"/>
              <a:t>α(</a:t>
            </a:r>
            <a:r>
              <a:rPr lang="en-US" altLang="ko-KR" sz="1600"/>
              <a:t>c</a:t>
            </a:r>
            <a:r>
              <a:rPr lang="en-US" altLang="ko-KR" sz="1600" baseline="-25000"/>
              <a:t>1</a:t>
            </a:r>
            <a:r>
              <a:rPr lang="en-US" altLang="ko-KR" sz="1600"/>
              <a:t>⋅a</a:t>
            </a:r>
            <a:r>
              <a:rPr lang="en-US" altLang="ko-KR" sz="1600" baseline="-25000"/>
              <a:t>1</a:t>
            </a:r>
            <a:r>
              <a:rPr lang="en-US" altLang="ko-KR" sz="1600"/>
              <a:t>+c</a:t>
            </a:r>
            <a:r>
              <a:rPr lang="en-US" altLang="ko-KR" sz="1600" baseline="-25000"/>
              <a:t>2</a:t>
            </a:r>
            <a:r>
              <a:rPr lang="en-US" altLang="ko-KR" sz="1600"/>
              <a:t>⋅a</a:t>
            </a:r>
            <a:r>
              <a:rPr lang="en-US" altLang="ko-KR" sz="1600" baseline="-25000"/>
              <a:t>2</a:t>
            </a:r>
            <a:r>
              <a:rPr lang="en-US" altLang="ko-KR" sz="1600"/>
              <a:t>) = </a:t>
            </a:r>
            <a:r>
              <a:rPr lang="el-GR" altLang="ko-KR" sz="1600"/>
              <a:t>α⋅</a:t>
            </a:r>
            <a:r>
              <a:rPr lang="en-US" altLang="ko-KR" sz="1600"/>
              <a:t>a′  : </a:t>
            </a:r>
            <a:r>
              <a:rPr lang="el-GR" altLang="ko-KR" sz="1600"/>
              <a:t>α</a:t>
            </a:r>
            <a:r>
              <a:rPr lang="ko-KR" altLang="en-US" sz="1600"/>
              <a:t>쌍</a:t>
            </a:r>
            <a:endParaRPr lang="en-US" altLang="ko-KR" sz="1600">
              <a:latin typeface="+mj-lt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>
                <a:latin typeface="+mj-lt"/>
              </a:rPr>
              <a:t>d</a:t>
            </a:r>
            <a:r>
              <a:rPr lang="ko-KR" altLang="en-US" sz="1800">
                <a:latin typeface="+mj-lt"/>
              </a:rPr>
              <a:t>개의 </a:t>
            </a:r>
            <a:r>
              <a:rPr lang="en-US" altLang="ko-KR" sz="1800">
                <a:latin typeface="+mj-lt"/>
              </a:rPr>
              <a:t>c</a:t>
            </a:r>
            <a:r>
              <a:rPr lang="en-US" altLang="ko-KR" sz="1800" baseline="-25000">
                <a:latin typeface="+mj-lt"/>
              </a:rPr>
              <a:t>1</a:t>
            </a:r>
            <a:r>
              <a:rPr lang="en-US" altLang="ko-KR" sz="1800">
                <a:latin typeface="+mj-lt"/>
              </a:rPr>
              <a:t>,…, c</a:t>
            </a:r>
            <a:r>
              <a:rPr lang="en-US" altLang="ko-KR" sz="1800" baseline="-25000">
                <a:latin typeface="+mj-lt"/>
              </a:rPr>
              <a:t>d</a:t>
            </a:r>
            <a:r>
              <a:rPr lang="en-US" altLang="ko-KR" sz="1800">
                <a:latin typeface="+mj-lt"/>
              </a:rPr>
              <a:t> </a:t>
            </a:r>
            <a:r>
              <a:rPr lang="ko-KR" altLang="en-US" sz="1800">
                <a:solidFill>
                  <a:srgbClr val="222222"/>
                </a:solidFill>
                <a:latin typeface="+mj-lt"/>
              </a:rPr>
              <a:t>∈</a:t>
            </a:r>
            <a:r>
              <a:rPr lang="en-US" altLang="ko-KR" sz="1800">
                <a:solidFill>
                  <a:srgbClr val="222222"/>
                </a:solidFill>
                <a:latin typeface="+mj-lt"/>
              </a:rPr>
              <a:t>F</a:t>
            </a:r>
            <a:r>
              <a:rPr lang="en-US" altLang="ko-KR" sz="1800" baseline="-25000">
                <a:solidFill>
                  <a:srgbClr val="222222"/>
                </a:solidFill>
                <a:latin typeface="+mj-lt"/>
              </a:rPr>
              <a:t>p</a:t>
            </a:r>
            <a:r>
              <a:rPr lang="en-US" altLang="ko-KR" sz="1800">
                <a:solidFill>
                  <a:srgbClr val="222222"/>
                </a:solidFill>
                <a:latin typeface="+mj-lt"/>
              </a:rPr>
              <a:t> </a:t>
            </a:r>
            <a:r>
              <a:rPr lang="ko-KR" altLang="en-US" sz="1800">
                <a:solidFill>
                  <a:srgbClr val="222222"/>
                </a:solidFill>
                <a:latin typeface="+mj-lt"/>
              </a:rPr>
              <a:t>선택 후 </a:t>
            </a:r>
            <a:r>
              <a:rPr lang="en-US" altLang="ko-KR" sz="1800">
                <a:solidFill>
                  <a:srgbClr val="222222"/>
                </a:solidFill>
                <a:latin typeface="+mj-lt"/>
              </a:rPr>
              <a:t>(a’,b’) </a:t>
            </a:r>
            <a:r>
              <a:rPr lang="ko-KR" altLang="en-US" sz="1800">
                <a:solidFill>
                  <a:srgbClr val="222222"/>
                </a:solidFill>
                <a:latin typeface="+mj-lt"/>
              </a:rPr>
              <a:t>계산 </a:t>
            </a:r>
            <a:r>
              <a:rPr lang="en-US" altLang="ko-KR" sz="1800">
                <a:solidFill>
                  <a:srgbClr val="222222"/>
                </a:solidFill>
                <a:latin typeface="+mj-lt"/>
                <a:sym typeface="Wingdings" panose="05000000000000000000" pitchFamily="2" charset="2"/>
              </a:rPr>
              <a:t> </a:t>
            </a:r>
            <a:r>
              <a:rPr lang="en-US" altLang="ko-KR" sz="2000">
                <a:solidFill>
                  <a:srgbClr val="222222"/>
                </a:solidFill>
                <a:latin typeface="MJXc-TeX-main-R"/>
              </a:rPr>
              <a:t>(</a:t>
            </a:r>
            <a:r>
              <a:rPr lang="en-US" altLang="ko-KR" sz="2000">
                <a:solidFill>
                  <a:srgbClr val="222222"/>
                </a:solidFill>
                <a:latin typeface="MJXc-TeX-math-I"/>
              </a:rPr>
              <a:t>a</a:t>
            </a:r>
            <a:r>
              <a:rPr lang="en-US" altLang="ko-KR" sz="2000">
                <a:solidFill>
                  <a:srgbClr val="222222"/>
                </a:solidFill>
                <a:latin typeface="MJXc-TeX-main-R"/>
              </a:rPr>
              <a:t>′,</a:t>
            </a:r>
            <a:r>
              <a:rPr lang="en-US" altLang="ko-KR" sz="2000">
                <a:solidFill>
                  <a:srgbClr val="222222"/>
                </a:solidFill>
                <a:latin typeface="MJXc-TeX-math-I"/>
              </a:rPr>
              <a:t>b</a:t>
            </a:r>
            <a:r>
              <a:rPr lang="en-US" altLang="ko-KR" sz="2000">
                <a:solidFill>
                  <a:srgbClr val="222222"/>
                </a:solidFill>
                <a:latin typeface="MJXc-TeX-main-R"/>
              </a:rPr>
              <a:t>′)=(Σ</a:t>
            </a:r>
            <a:r>
              <a:rPr lang="en-US" altLang="ko-KR" sz="2000" baseline="30000">
                <a:solidFill>
                  <a:srgbClr val="222222"/>
                </a:solidFill>
                <a:latin typeface="MJXc-TeX-math-I"/>
              </a:rPr>
              <a:t>d</a:t>
            </a:r>
            <a:r>
              <a:rPr lang="en-US" altLang="ko-KR" sz="2000" baseline="-25000">
                <a:solidFill>
                  <a:srgbClr val="222222"/>
                </a:solidFill>
                <a:latin typeface="MJXc-TeX-math-I"/>
              </a:rPr>
              <a:t>i</a:t>
            </a:r>
            <a:r>
              <a:rPr lang="en-US" altLang="ko-KR" sz="2000" baseline="-25000">
                <a:solidFill>
                  <a:srgbClr val="222222"/>
                </a:solidFill>
                <a:latin typeface="MJXc-TeX-main-R"/>
              </a:rPr>
              <a:t>=1</a:t>
            </a:r>
            <a:r>
              <a:rPr lang="en-US" altLang="ko-KR" sz="2000">
                <a:solidFill>
                  <a:srgbClr val="222222"/>
                </a:solidFill>
                <a:latin typeface="MJXc-TeX-math-I"/>
              </a:rPr>
              <a:t>c</a:t>
            </a:r>
            <a:r>
              <a:rPr lang="en-US" altLang="ko-KR" sz="2000" baseline="-25000">
                <a:solidFill>
                  <a:srgbClr val="222222"/>
                </a:solidFill>
                <a:latin typeface="MJXc-TeX-math-I"/>
              </a:rPr>
              <a:t>i</a:t>
            </a:r>
            <a:r>
              <a:rPr lang="en-US" altLang="ko-KR" sz="2000">
                <a:solidFill>
                  <a:srgbClr val="222222"/>
                </a:solidFill>
                <a:latin typeface="MJXc-TeX-math-I"/>
              </a:rPr>
              <a:t>a</a:t>
            </a:r>
            <a:r>
              <a:rPr lang="en-US" altLang="ko-KR" sz="2000" baseline="-25000">
                <a:solidFill>
                  <a:srgbClr val="222222"/>
                </a:solidFill>
                <a:latin typeface="MJXc-TeX-math-I"/>
              </a:rPr>
              <a:t>i</a:t>
            </a:r>
            <a:r>
              <a:rPr lang="en-US" altLang="ko-KR" sz="2000">
                <a:solidFill>
                  <a:srgbClr val="222222"/>
                </a:solidFill>
                <a:latin typeface="MJXc-TeX-main-R"/>
              </a:rPr>
              <a:t>, Σ</a:t>
            </a:r>
            <a:r>
              <a:rPr lang="en-US" altLang="ko-KR" sz="2000" baseline="30000">
                <a:solidFill>
                  <a:srgbClr val="222222"/>
                </a:solidFill>
                <a:latin typeface="MJXc-TeX-math-I"/>
              </a:rPr>
              <a:t>d</a:t>
            </a:r>
            <a:r>
              <a:rPr lang="en-US" altLang="ko-KR" sz="2000" baseline="-25000">
                <a:solidFill>
                  <a:srgbClr val="222222"/>
                </a:solidFill>
                <a:latin typeface="MJXc-TeX-math-I"/>
              </a:rPr>
              <a:t>i</a:t>
            </a:r>
            <a:r>
              <a:rPr lang="en-US" altLang="ko-KR" sz="2000" baseline="-25000">
                <a:solidFill>
                  <a:srgbClr val="222222"/>
                </a:solidFill>
                <a:latin typeface="MJXc-TeX-main-R"/>
              </a:rPr>
              <a:t>=1</a:t>
            </a:r>
            <a:r>
              <a:rPr lang="en-US" altLang="ko-KR" sz="2000">
                <a:solidFill>
                  <a:srgbClr val="222222"/>
                </a:solidFill>
                <a:latin typeface="MJXc-TeX-math-I"/>
              </a:rPr>
              <a:t>c</a:t>
            </a:r>
            <a:r>
              <a:rPr lang="en-US" altLang="ko-KR" sz="2000" baseline="-25000">
                <a:solidFill>
                  <a:srgbClr val="222222"/>
                </a:solidFill>
                <a:latin typeface="MJXc-TeX-math-I"/>
              </a:rPr>
              <a:t>i</a:t>
            </a:r>
            <a:r>
              <a:rPr lang="en-US" altLang="ko-KR" sz="2000">
                <a:solidFill>
                  <a:srgbClr val="222222"/>
                </a:solidFill>
                <a:latin typeface="MJXc-TeX-math-I"/>
              </a:rPr>
              <a:t>b</a:t>
            </a:r>
            <a:r>
              <a:rPr lang="en-US" altLang="ko-KR" sz="2000" baseline="-25000">
                <a:solidFill>
                  <a:srgbClr val="222222"/>
                </a:solidFill>
                <a:latin typeface="MJXc-TeX-math-I"/>
              </a:rPr>
              <a:t>i</a:t>
            </a:r>
            <a:r>
              <a:rPr lang="en-US" altLang="ko-KR" sz="2000">
                <a:solidFill>
                  <a:srgbClr val="222222"/>
                </a:solidFill>
                <a:latin typeface="MJXc-TeX-main-R"/>
              </a:rPr>
              <a:t>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>
              <a:solidFill>
                <a:srgbClr val="222222"/>
              </a:solidFill>
              <a:latin typeface="MJXc-TeX-main-R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2000">
                <a:solidFill>
                  <a:srgbClr val="222222"/>
                </a:solidFill>
                <a:latin typeface="Helvetica" panose="020B0604020202020204" pitchFamily="34" charset="0"/>
              </a:rPr>
              <a:t>A</a:t>
            </a:r>
            <a:r>
              <a:rPr lang="ko-KR" altLang="en-US" sz="2000">
                <a:solidFill>
                  <a:srgbClr val="222222"/>
                </a:solidFill>
                <a:latin typeface="Helvetica" panose="020B0604020202020204" pitchFamily="34" charset="0"/>
              </a:rPr>
              <a:t>가 </a:t>
            </a:r>
            <a:r>
              <a:rPr lang="en-US" altLang="ko-KR" sz="2000">
                <a:solidFill>
                  <a:srgbClr val="222222"/>
                </a:solidFill>
                <a:latin typeface="Helvetica" panose="020B0604020202020204" pitchFamily="34" charset="0"/>
              </a:rPr>
              <a:t>a'</a:t>
            </a:r>
            <a:r>
              <a:rPr lang="ko-KR" altLang="en-US" sz="2000"/>
              <a:t>을 만들기 위해 사용한 </a:t>
            </a:r>
            <a:r>
              <a:rPr lang="en-US" altLang="ko-KR" sz="2000"/>
              <a:t>c</a:t>
            </a:r>
            <a:r>
              <a:rPr lang="en-US" altLang="ko-KR" sz="2000" baseline="-25000"/>
              <a:t>i </a:t>
            </a:r>
            <a:r>
              <a:rPr lang="ko-KR" altLang="en-US" sz="2000"/>
              <a:t>를 알고 있다고 가정 가능</a:t>
            </a:r>
            <a:endParaRPr lang="ko-KR" altLang="en-US" sz="2000">
              <a:solidFill>
                <a:srgbClr val="222222"/>
              </a:solidFill>
              <a:latin typeface="Helvetica" panose="020B0604020202020204" pitchFamily="34" charset="0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800">
              <a:latin typeface="+mj-lt"/>
            </a:endParaRPr>
          </a:p>
        </p:txBody>
      </p:sp>
      <p:sp>
        <p:nvSpPr>
          <p:cNvPr id="5" name="AutoShape 4" descr="\because ">
            <a:extLst>
              <a:ext uri="{FF2B5EF4-FFF2-40B4-BE49-F238E27FC236}">
                <a16:creationId xmlns:a16="http://schemas.microsoft.com/office/drawing/2014/main" id="{7EFDCAD3-7B95-460A-AC02-BDE2869155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7442802-40BB-46CC-89F1-D4DFB13E05AB}"/>
              </a:ext>
            </a:extLst>
          </p:cNvPr>
          <p:cNvGrpSpPr/>
          <p:nvPr/>
        </p:nvGrpSpPr>
        <p:grpSpPr>
          <a:xfrm>
            <a:off x="-193290" y="0"/>
            <a:ext cx="12385290" cy="6858000"/>
            <a:chOff x="-193290" y="0"/>
            <a:chExt cx="12385290" cy="685800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AB6AB648-DDB8-4679-86F3-3EBBE183CCBD}"/>
                </a:ext>
              </a:extLst>
            </p:cNvPr>
            <p:cNvGrpSpPr/>
            <p:nvPr/>
          </p:nvGrpSpPr>
          <p:grpSpPr>
            <a:xfrm>
              <a:off x="0" y="0"/>
              <a:ext cx="12192000" cy="6858000"/>
              <a:chOff x="0" y="0"/>
              <a:chExt cx="12192000" cy="6858000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92254929-DADA-4E30-8E1D-B67C507A23D8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tx1">
                  <a:alpha val="7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DAA64D16-35B7-4635-B6B2-AE253E09B554}"/>
                  </a:ext>
                </a:extLst>
              </p:cNvPr>
              <p:cNvGrpSpPr/>
              <p:nvPr/>
            </p:nvGrpSpPr>
            <p:grpSpPr>
              <a:xfrm>
                <a:off x="192532" y="176493"/>
                <a:ext cx="11806178" cy="6473760"/>
                <a:chOff x="192532" y="176493"/>
                <a:chExt cx="11806178" cy="6473760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446E5D93-CE96-4C88-BBA2-E83AA0056C0B}"/>
                    </a:ext>
                  </a:extLst>
                </p:cNvPr>
                <p:cNvSpPr/>
                <p:nvPr/>
              </p:nvSpPr>
              <p:spPr>
                <a:xfrm>
                  <a:off x="192532" y="176493"/>
                  <a:ext cx="11806178" cy="6473760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rgbClr val="2E75B6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57AB0B5-367F-4501-9993-00DF15721907}"/>
                    </a:ext>
                  </a:extLst>
                </p:cNvPr>
                <p:cNvSpPr txBox="1"/>
                <p:nvPr/>
              </p:nvSpPr>
              <p:spPr>
                <a:xfrm>
                  <a:off x="1003667" y="4460025"/>
                  <a:ext cx="10444261" cy="45653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:r>
                    <a:rPr lang="en-US" altLang="ko-KR" b="1">
                      <a:solidFill>
                        <a:srgbClr val="2E75B6"/>
                      </a:solidFill>
                    </a:rPr>
                    <a:t> </a:t>
                  </a:r>
                  <a:endParaRPr lang="ko-KR" altLang="en-US">
                    <a:solidFill>
                      <a:srgbClr val="2E75B6"/>
                    </a:solidFill>
                  </a:endParaRPr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8D8B171-69A2-4394-96A2-1DADAEC6486E}"/>
                    </a:ext>
                  </a:extLst>
                </p:cNvPr>
                <p:cNvSpPr txBox="1"/>
                <p:nvPr/>
              </p:nvSpPr>
              <p:spPr>
                <a:xfrm>
                  <a:off x="721469" y="812945"/>
                  <a:ext cx="10444261" cy="4965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>
                    <a:lnSpc>
                      <a:spcPct val="150000"/>
                    </a:lnSpc>
                  </a:pPr>
                  <a:r>
                    <a:rPr lang="en-US" altLang="ko-KR" sz="2000" b="1">
                      <a:solidFill>
                        <a:srgbClr val="2E75B6"/>
                      </a:solidFill>
                    </a:rPr>
                    <a:t>Extended KCA</a:t>
                  </a:r>
                  <a:endParaRPr lang="ko-KR" altLang="en-US" sz="2000" b="1">
                    <a:solidFill>
                      <a:srgbClr val="2E75B6"/>
                    </a:solidFill>
                  </a:endParaRPr>
                </a:p>
              </p:txBody>
            </p:sp>
          </p:grp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C9F0F70-15A4-4A9A-BDB2-C87EA5375EC7}"/>
                </a:ext>
              </a:extLst>
            </p:cNvPr>
            <p:cNvSpPr/>
            <p:nvPr/>
          </p:nvSpPr>
          <p:spPr>
            <a:xfrm>
              <a:off x="-193290" y="1452275"/>
              <a:ext cx="12192000" cy="47900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1">
                <a:lnSpc>
                  <a:spcPct val="150000"/>
                </a:lnSpc>
              </a:pPr>
              <a:r>
                <a:rPr lang="en-US" altLang="ko-KR" sz="2000">
                  <a:solidFill>
                    <a:srgbClr val="222222"/>
                  </a:solidFill>
                  <a:latin typeface="MJXc-TeX-main-R"/>
                </a:rPr>
                <a:t>ex)</a:t>
              </a:r>
              <a:r>
                <a:rPr lang="en-US" altLang="ko-KR" sz="2000">
                  <a:solidFill>
                    <a:srgbClr val="2E75B6"/>
                  </a:solidFill>
                  <a:latin typeface="MJXc-TeX-main-R"/>
                </a:rPr>
                <a:t> mod 7</a:t>
              </a:r>
              <a:r>
                <a:rPr lang="ko-KR" altLang="en-US" sz="2000">
                  <a:solidFill>
                    <a:srgbClr val="2E75B6"/>
                  </a:solidFill>
                  <a:latin typeface="MJXc-TeX-main-R"/>
                </a:rPr>
                <a:t>의 경우 </a:t>
              </a:r>
              <a:r>
                <a:rPr lang="en-US" altLang="ko-KR" sz="2000">
                  <a:solidFill>
                    <a:srgbClr val="2E75B6"/>
                  </a:solidFill>
                  <a:latin typeface="MJXc-TeX-main-R"/>
                </a:rPr>
                <a:t>: </a:t>
              </a:r>
              <a:r>
                <a:rPr lang="el-GR" altLang="ko-KR" sz="2000">
                  <a:solidFill>
                    <a:srgbClr val="2E75B6"/>
                  </a:solidFill>
                </a:rPr>
                <a:t>α</a:t>
              </a:r>
              <a:r>
                <a:rPr lang="ko-KR" altLang="en-US" sz="2000">
                  <a:solidFill>
                    <a:srgbClr val="2E75B6"/>
                  </a:solidFill>
                  <a:latin typeface="MJXc-TeX-main-R"/>
                </a:rPr>
                <a:t>쌍</a:t>
              </a:r>
              <a:r>
                <a:rPr lang="en-US" altLang="ko-KR" sz="2000">
                  <a:solidFill>
                    <a:srgbClr val="2E75B6"/>
                  </a:solidFill>
                  <a:latin typeface="MJXc-TeX-main-R"/>
                </a:rPr>
                <a:t> </a:t>
              </a:r>
              <a:r>
                <a:rPr lang="en-US" altLang="ko-KR" sz="2000">
                  <a:solidFill>
                    <a:srgbClr val="222222"/>
                  </a:solidFill>
                  <a:latin typeface="MJXc-TeX-main-R"/>
                </a:rPr>
                <a:t>(1,3), (5,4), (2,4), (3,2) </a:t>
              </a:r>
              <a:r>
                <a:rPr lang="ko-KR" altLang="en-US" sz="2000">
                  <a:solidFill>
                    <a:srgbClr val="222222"/>
                  </a:solidFill>
                  <a:latin typeface="MJXc-TeX-main-R"/>
                </a:rPr>
                <a:t>받고 </a:t>
              </a:r>
              <a:r>
                <a:rPr lang="en-US" altLang="ko-KR" sz="2000"/>
                <a:t>γ = 1,2,5,6 </a:t>
              </a:r>
              <a:r>
                <a:rPr lang="ko-KR" altLang="en-US" sz="2000"/>
                <a:t>선택했을 때</a:t>
              </a:r>
              <a:r>
                <a:rPr lang="en-US" altLang="ko-KR" sz="2000"/>
                <a:t>,</a:t>
              </a:r>
              <a:endParaRPr lang="en-US" altLang="ko-KR" sz="2000">
                <a:solidFill>
                  <a:srgbClr val="222222"/>
                </a:solidFill>
                <a:latin typeface="MJXc-TeX-main-R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2000">
                  <a:solidFill>
                    <a:srgbClr val="222222"/>
                  </a:solidFill>
                  <a:latin typeface="MJXc-TeX-main-R"/>
                </a:rPr>
                <a:t>       (a’,b’) = (39,43) </a:t>
              </a:r>
              <a:r>
                <a:rPr lang="en-US" altLang="ko-KR" sz="2000">
                  <a:solidFill>
                    <a:srgbClr val="222222"/>
                  </a:solidFill>
                  <a:latin typeface="MJXc-TeX-main-R"/>
                  <a:sym typeface="Wingdings" panose="05000000000000000000" pitchFamily="2" charset="2"/>
                </a:rPr>
                <a:t> mod 7  </a:t>
              </a:r>
              <a:r>
                <a:rPr lang="en-US" altLang="ko-KR" sz="2000">
                  <a:solidFill>
                    <a:srgbClr val="2E75B6"/>
                  </a:solidFill>
                  <a:latin typeface="MJXc-TeX-main-R"/>
                </a:rPr>
                <a:t>(4,1) </a:t>
              </a:r>
              <a:br>
                <a:rPr lang="en-US" altLang="ko-KR" sz="2000">
                  <a:solidFill>
                    <a:srgbClr val="222222"/>
                  </a:solidFill>
                  <a:latin typeface="MJXc-TeX-main-R"/>
                </a:rPr>
              </a:br>
              <a:r>
                <a:rPr lang="en-US" altLang="ko-KR" sz="2000">
                  <a:solidFill>
                    <a:srgbClr val="222222"/>
                  </a:solidFill>
                  <a:latin typeface="MJXc-TeX-main-R"/>
                </a:rPr>
                <a:t>       </a:t>
              </a:r>
              <a:r>
                <a:rPr lang="en-US" altLang="ko-KR" sz="2000">
                  <a:solidFill>
                    <a:srgbClr val="222222"/>
                  </a:solidFill>
                  <a:latin typeface="MJXc-TeX-main-R"/>
                  <a:sym typeface="Wingdings" panose="05000000000000000000" pitchFamily="2" charset="2"/>
                </a:rPr>
                <a:t> </a:t>
              </a:r>
              <a:r>
                <a:rPr lang="el-GR" altLang="ko-KR" sz="2000">
                  <a:solidFill>
                    <a:srgbClr val="2E75B6"/>
                  </a:solidFill>
                </a:rPr>
                <a:t>α</a:t>
              </a:r>
              <a:r>
                <a:rPr lang="ko-KR" altLang="en-US" sz="2000">
                  <a:solidFill>
                    <a:srgbClr val="2E75B6"/>
                  </a:solidFill>
                </a:rPr>
                <a:t>쌍 만족 </a:t>
              </a:r>
              <a:r>
                <a:rPr lang="en-US" altLang="ko-KR" sz="2000"/>
                <a:t>(</a:t>
              </a:r>
              <a:r>
                <a:rPr lang="el-GR" altLang="ko-KR" sz="2000"/>
                <a:t>α</a:t>
              </a:r>
              <a:r>
                <a:rPr lang="en-US" altLang="ko-KR" sz="2000"/>
                <a:t> = 2)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2000">
                  <a:solidFill>
                    <a:srgbClr val="222222"/>
                  </a:solidFill>
                  <a:latin typeface="MJXc-TeX-main-R"/>
                  <a:sym typeface="Wingdings" panose="05000000000000000000" pitchFamily="2" charset="2"/>
                </a:rPr>
                <a:t>       </a:t>
              </a:r>
              <a:r>
                <a:rPr lang="en-US" altLang="ko-KR" sz="2000">
                  <a:solidFill>
                    <a:srgbClr val="222222"/>
                  </a:solidFill>
                  <a:latin typeface="MJXc-TeX-main-R"/>
                </a:rPr>
                <a:t> B</a:t>
              </a:r>
              <a:r>
                <a:rPr lang="ko-KR" altLang="en-US" sz="2000">
                  <a:solidFill>
                    <a:srgbClr val="222222"/>
                  </a:solidFill>
                  <a:latin typeface="MJXc-TeX-main-R"/>
                </a:rPr>
                <a:t>는 </a:t>
              </a:r>
              <a:r>
                <a:rPr lang="el-GR" altLang="ko-KR" sz="2000"/>
                <a:t>α</a:t>
              </a:r>
              <a:r>
                <a:rPr lang="ko-KR" altLang="en-US" sz="2000">
                  <a:solidFill>
                    <a:srgbClr val="222222"/>
                  </a:solidFill>
                  <a:latin typeface="MJXc-TeX-main-R"/>
                </a:rPr>
                <a:t>를 통해 </a:t>
              </a:r>
              <a:r>
                <a:rPr lang="en-US" altLang="ko-KR" sz="2000">
                  <a:solidFill>
                    <a:srgbClr val="222222"/>
                  </a:solidFill>
                  <a:latin typeface="MJXc-TeX-main-R"/>
                </a:rPr>
                <a:t>A</a:t>
              </a:r>
              <a:r>
                <a:rPr lang="ko-KR" altLang="en-US" sz="2000">
                  <a:solidFill>
                    <a:srgbClr val="222222"/>
                  </a:solidFill>
                  <a:latin typeface="MJXc-TeX-main-R"/>
                </a:rPr>
                <a:t>가 올바른 </a:t>
              </a:r>
              <a:r>
                <a:rPr lang="ko-KR" altLang="en-US" sz="2000"/>
                <a:t>값을 사용하여 결과 값을 만들 수 있다고 생각하게 됨</a:t>
              </a:r>
              <a:endParaRPr lang="en-US" altLang="ko-KR" sz="2000"/>
            </a:p>
            <a:p>
              <a:pPr lvl="1">
                <a:lnSpc>
                  <a:spcPct val="150000"/>
                </a:lnSpc>
              </a:pPr>
              <a:endParaRPr lang="en-US" altLang="ko-KR" sz="2000">
                <a:solidFill>
                  <a:srgbClr val="C00000"/>
                </a:solidFill>
                <a:latin typeface="MJXc-TeX-main-R"/>
              </a:endParaRPr>
            </a:p>
            <a:p>
              <a:pPr lvl="1">
                <a:lnSpc>
                  <a:spcPct val="150000"/>
                </a:lnSpc>
              </a:pPr>
              <a:r>
                <a:rPr lang="en-US" altLang="ko-KR" sz="2000"/>
                <a:t>ex)  </a:t>
              </a:r>
              <a:r>
                <a:rPr lang="en-US" altLang="ko-KR" sz="2000">
                  <a:solidFill>
                    <a:srgbClr val="2E75B6"/>
                  </a:solidFill>
                </a:rPr>
                <a:t>mod</a:t>
              </a:r>
              <a:r>
                <a:rPr lang="en-US" altLang="ko-KR" sz="2000">
                  <a:solidFill>
                    <a:srgbClr val="2E75B6"/>
                  </a:solidFill>
                  <a:latin typeface="MJXc-TeX-main-R"/>
                </a:rPr>
                <a:t> 11</a:t>
              </a:r>
              <a:r>
                <a:rPr lang="ko-KR" altLang="en-US" sz="2000">
                  <a:solidFill>
                    <a:srgbClr val="2E75B6"/>
                  </a:solidFill>
                  <a:latin typeface="MJXc-TeX-main-R"/>
                </a:rPr>
                <a:t>의 경우 </a:t>
              </a:r>
              <a:r>
                <a:rPr lang="en-US" altLang="ko-KR" sz="2000">
                  <a:solidFill>
                    <a:srgbClr val="2E75B6"/>
                  </a:solidFill>
                  <a:latin typeface="MJXc-TeX-main-R"/>
                </a:rPr>
                <a:t>: </a:t>
              </a:r>
              <a:r>
                <a:rPr lang="ko-KR" altLang="en-US" sz="2000">
                  <a:solidFill>
                    <a:srgbClr val="2E75B6"/>
                  </a:solidFill>
                  <a:latin typeface="MJXc-TeX-main-R"/>
                </a:rPr>
                <a:t> </a:t>
              </a:r>
              <a:r>
                <a:rPr lang="el-GR" altLang="ko-KR" sz="2000">
                  <a:solidFill>
                    <a:srgbClr val="2E75B6"/>
                  </a:solidFill>
                </a:rPr>
                <a:t>α</a:t>
              </a:r>
              <a:r>
                <a:rPr lang="ko-KR" altLang="en-US" sz="2000">
                  <a:solidFill>
                    <a:srgbClr val="2E75B6"/>
                  </a:solidFill>
                  <a:latin typeface="MJXc-TeX-main-R"/>
                </a:rPr>
                <a:t>쌍</a:t>
              </a:r>
              <a:r>
                <a:rPr lang="en-US" altLang="ko-KR" sz="2000">
                  <a:solidFill>
                    <a:srgbClr val="2E75B6"/>
                  </a:solidFill>
                  <a:latin typeface="MJXc-TeX-main-R"/>
                </a:rPr>
                <a:t> </a:t>
              </a:r>
              <a:r>
                <a:rPr lang="en-US" altLang="ko-KR" sz="2000">
                  <a:solidFill>
                    <a:srgbClr val="222222"/>
                  </a:solidFill>
                  <a:latin typeface="MJXc-TeX-main-R"/>
                </a:rPr>
                <a:t>(1,3), (5,4), (2,4), (3,2) </a:t>
              </a:r>
              <a:r>
                <a:rPr lang="ko-KR" altLang="en-US" sz="2000">
                  <a:solidFill>
                    <a:srgbClr val="222222"/>
                  </a:solidFill>
                  <a:latin typeface="MJXc-TeX-main-R"/>
                </a:rPr>
                <a:t>받고 </a:t>
              </a:r>
              <a:r>
                <a:rPr lang="en-US" altLang="ko-KR" sz="2000"/>
                <a:t>γ = 1,2,8,9 </a:t>
              </a:r>
              <a:r>
                <a:rPr lang="ko-KR" altLang="en-US" sz="2000"/>
                <a:t>선택했을 때</a:t>
              </a:r>
              <a:r>
                <a:rPr lang="en-US" altLang="ko-KR" sz="2000"/>
                <a:t>,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2000"/>
                <a:t>      </a:t>
              </a:r>
              <a:r>
                <a:rPr lang="en-US" altLang="ko-KR" sz="2000">
                  <a:solidFill>
                    <a:srgbClr val="222222"/>
                  </a:solidFill>
                  <a:latin typeface="MJXc-TeX-main-R"/>
                </a:rPr>
                <a:t> (a’,b’) = (54,61) </a:t>
              </a:r>
              <a:r>
                <a:rPr lang="en-US" altLang="ko-KR" sz="2000">
                  <a:solidFill>
                    <a:srgbClr val="222222"/>
                  </a:solidFill>
                  <a:latin typeface="MJXc-TeX-main-R"/>
                  <a:sym typeface="Wingdings" panose="05000000000000000000" pitchFamily="2" charset="2"/>
                </a:rPr>
                <a:t> mod 11  </a:t>
              </a:r>
              <a:r>
                <a:rPr lang="en-US" altLang="ko-KR" sz="2000">
                  <a:solidFill>
                    <a:srgbClr val="2E75B6"/>
                  </a:solidFill>
                  <a:latin typeface="MJXc-TeX-main-R"/>
                </a:rPr>
                <a:t>(10,6)</a:t>
              </a:r>
            </a:p>
            <a:p>
              <a:pPr lvl="1">
                <a:lnSpc>
                  <a:spcPct val="150000"/>
                </a:lnSpc>
              </a:pPr>
              <a:r>
                <a:rPr lang="en-US" altLang="ko-KR" sz="2000">
                  <a:solidFill>
                    <a:srgbClr val="222222"/>
                  </a:solidFill>
                  <a:latin typeface="MJXc-TeX-main-R"/>
                </a:rPr>
                <a:t>        </a:t>
              </a:r>
              <a:r>
                <a:rPr lang="en-US" altLang="ko-KR" sz="2000">
                  <a:solidFill>
                    <a:srgbClr val="222222"/>
                  </a:solidFill>
                  <a:latin typeface="MJXc-TeX-main-R"/>
                  <a:sym typeface="Wingdings" panose="05000000000000000000" pitchFamily="2" charset="2"/>
                </a:rPr>
                <a:t> </a:t>
              </a:r>
              <a:r>
                <a:rPr lang="el-GR" altLang="ko-KR" sz="2000">
                  <a:solidFill>
                    <a:srgbClr val="2E75B6"/>
                  </a:solidFill>
                </a:rPr>
                <a:t>α</a:t>
              </a:r>
              <a:r>
                <a:rPr lang="ko-KR" altLang="en-US" sz="2000">
                  <a:solidFill>
                    <a:srgbClr val="2E75B6"/>
                  </a:solidFill>
                </a:rPr>
                <a:t>쌍 불만족 </a:t>
              </a:r>
              <a:endParaRPr lang="en-US" altLang="ko-KR" sz="2000"/>
            </a:p>
            <a:p>
              <a:pPr lvl="2">
                <a:lnSpc>
                  <a:spcPct val="150000"/>
                </a:lnSpc>
              </a:pPr>
              <a:r>
                <a:rPr lang="en-US" altLang="ko-KR" sz="2000">
                  <a:sym typeface="Wingdings" panose="05000000000000000000" pitchFamily="2" charset="2"/>
                </a:rPr>
                <a:t> </a:t>
              </a:r>
              <a:r>
                <a:rPr lang="el-GR" altLang="ko-KR" sz="2000"/>
                <a:t>α</a:t>
              </a:r>
              <a:r>
                <a:rPr lang="ko-KR" altLang="en-US" sz="2000"/>
                <a:t>쌍이어야 </a:t>
              </a:r>
              <a:r>
                <a:rPr lang="en-US" altLang="ko-KR" sz="2000"/>
                <a:t>C</a:t>
              </a:r>
              <a:r>
                <a:rPr lang="en-US" altLang="ko-KR" sz="2000" baseline="-25000"/>
                <a:t>i</a:t>
              </a:r>
              <a:r>
                <a:rPr lang="ko-KR" altLang="en-US" sz="2000"/>
                <a:t>를</a:t>
              </a:r>
              <a:r>
                <a:rPr lang="en-US" altLang="ko-KR" sz="2000"/>
                <a:t> </a:t>
              </a:r>
              <a:r>
                <a:rPr lang="ko-KR" altLang="en-US" sz="2000"/>
                <a:t>알고있음을 증명 가능</a:t>
              </a:r>
              <a:endParaRPr lang="en-US" altLang="ko-KR" sz="2000"/>
            </a:p>
            <a:p>
              <a:pPr lvl="2">
                <a:lnSpc>
                  <a:spcPct val="150000"/>
                </a:lnSpc>
              </a:pPr>
              <a:endParaRPr lang="en-US" altLang="ko-KR" sz="600"/>
            </a:p>
            <a:p>
              <a:pPr marL="800100" lvl="1" indent="-342900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el-GR" altLang="ko-KR" sz="2000" b="1">
                  <a:solidFill>
                    <a:srgbClr val="2E75B6"/>
                  </a:solidFill>
                </a:rPr>
                <a:t>α</a:t>
              </a:r>
              <a:r>
                <a:rPr lang="ko-KR" altLang="en-US" sz="2000" b="1">
                  <a:solidFill>
                    <a:srgbClr val="2E75B6"/>
                  </a:solidFill>
                </a:rPr>
                <a:t>쌍이 나오는 경우도 있지만 </a:t>
              </a:r>
              <a:r>
                <a:rPr lang="en-US" altLang="ko-KR" sz="2000" b="1">
                  <a:solidFill>
                    <a:srgbClr val="2E75B6"/>
                  </a:solidFill>
                </a:rPr>
                <a:t>p</a:t>
              </a:r>
              <a:r>
                <a:rPr lang="ko-KR" altLang="en-US" sz="2000" b="1">
                  <a:solidFill>
                    <a:srgbClr val="2E75B6"/>
                  </a:solidFill>
                </a:rPr>
                <a:t>가 커질수록 </a:t>
              </a:r>
              <a:r>
                <a:rPr lang="en-US" altLang="ko-KR" sz="2000" b="1">
                  <a:solidFill>
                    <a:srgbClr val="2E75B6"/>
                  </a:solidFill>
                </a:rPr>
                <a:t>d</a:t>
              </a:r>
              <a:r>
                <a:rPr lang="ko-KR" altLang="en-US" sz="2000" b="1">
                  <a:solidFill>
                    <a:srgbClr val="2E75B6"/>
                  </a:solidFill>
                </a:rPr>
                <a:t>차 다항식 </a:t>
              </a:r>
              <a:r>
                <a:rPr lang="en-US" altLang="ko-KR" sz="2000" b="1">
                  <a:solidFill>
                    <a:srgbClr val="2E75B6"/>
                  </a:solidFill>
                </a:rPr>
                <a:t>P(x)</a:t>
              </a:r>
              <a:r>
                <a:rPr lang="ko-KR" altLang="en-US" sz="2000" b="1">
                  <a:solidFill>
                    <a:srgbClr val="2E75B6"/>
                  </a:solidFill>
                </a:rPr>
                <a:t>에 대해 </a:t>
              </a:r>
              <a:r>
                <a:rPr lang="el-GR" altLang="ko-KR" sz="2000" b="1">
                  <a:solidFill>
                    <a:srgbClr val="2E75B6"/>
                  </a:solidFill>
                </a:rPr>
                <a:t>α</a:t>
              </a:r>
              <a:r>
                <a:rPr lang="ko-KR" altLang="en-US" sz="2000" b="1">
                  <a:solidFill>
                    <a:srgbClr val="2E75B6"/>
                  </a:solidFill>
                </a:rPr>
                <a:t>쌍을 만족하기는 어려워짐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711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800" b="1">
                <a:solidFill>
                  <a:srgbClr val="2E75B6"/>
                </a:solidFill>
              </a:rPr>
              <a:t>d-</a:t>
            </a:r>
            <a:r>
              <a:rPr lang="ko-KR" altLang="en-US" sz="2800" b="1">
                <a:solidFill>
                  <a:srgbClr val="2E75B6"/>
                </a:solidFill>
              </a:rPr>
              <a:t>급수에 대한 </a:t>
            </a:r>
            <a:r>
              <a:rPr lang="en-US" altLang="ko-KR" sz="2800" b="1">
                <a:solidFill>
                  <a:srgbClr val="2E75B6"/>
                </a:solidFill>
              </a:rPr>
              <a:t>KCA : Verifiable Blind Evaluation Protocol</a:t>
            </a:r>
            <a:endParaRPr lang="ko-KR" altLang="en-US" sz="3200" b="1">
              <a:solidFill>
                <a:srgbClr val="2E75B6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5733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>
                <a:solidFill>
                  <a:srgbClr val="2E75B6"/>
                </a:solidFill>
              </a:rPr>
              <a:t>생성자 </a:t>
            </a:r>
            <a:r>
              <a:rPr lang="en-US" altLang="ko-KR" sz="2000" b="1">
                <a:solidFill>
                  <a:srgbClr val="2E75B6"/>
                </a:solidFill>
              </a:rPr>
              <a:t>g</a:t>
            </a:r>
            <a:r>
              <a:rPr lang="ko-KR" altLang="en-US" sz="2000" b="1">
                <a:solidFill>
                  <a:srgbClr val="2E75B6"/>
                </a:solidFill>
              </a:rPr>
              <a:t>에 대한 동형암호함수 </a:t>
            </a:r>
            <a:r>
              <a:rPr lang="en-US" altLang="ko-KR" sz="2000" b="1">
                <a:solidFill>
                  <a:srgbClr val="2E75B6"/>
                </a:solidFill>
              </a:rPr>
              <a:t>E(x) = x</a:t>
            </a:r>
            <a:r>
              <a:rPr lang="en-US" altLang="ko-KR" sz="2000"/>
              <a:t> </a:t>
            </a:r>
            <a:r>
              <a:rPr lang="en-US" altLang="ko-KR" sz="2000">
                <a:solidFill>
                  <a:srgbClr val="2E75B6"/>
                </a:solidFill>
              </a:rPr>
              <a:t>⋅</a:t>
            </a:r>
            <a:r>
              <a:rPr lang="en-US" altLang="ko-KR" sz="2000"/>
              <a:t> </a:t>
            </a:r>
            <a:r>
              <a:rPr lang="en-US" altLang="ko-KR" sz="2000" b="1">
                <a:solidFill>
                  <a:srgbClr val="2E75B6"/>
                </a:solidFill>
              </a:rPr>
              <a:t>g</a:t>
            </a:r>
            <a:endParaRPr lang="en-US" altLang="ko-KR" sz="18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/>
              <a:t>B</a:t>
            </a:r>
            <a:r>
              <a:rPr lang="ko-KR" altLang="en-US" sz="1800"/>
              <a:t>는 </a:t>
            </a:r>
            <a:r>
              <a:rPr lang="en-US" altLang="ko-KR" sz="1800"/>
              <a:t> α</a:t>
            </a:r>
            <a:r>
              <a:rPr lang="ko-KR" altLang="en-US" sz="1800"/>
              <a:t> ∈ </a:t>
            </a:r>
            <a:r>
              <a:rPr lang="en-US" altLang="ko-KR" sz="1800"/>
              <a:t>F</a:t>
            </a:r>
            <a:r>
              <a:rPr lang="ko-KR" altLang="en-US" sz="1800" baseline="30000"/>
              <a:t>∗</a:t>
            </a:r>
            <a:r>
              <a:rPr lang="en-US" altLang="ko-KR" sz="1800" baseline="-25000"/>
              <a:t>p</a:t>
            </a:r>
            <a:r>
              <a:rPr lang="ko-KR" altLang="en-US" sz="1800"/>
              <a:t> 와 </a:t>
            </a:r>
            <a:r>
              <a:rPr lang="en-US" altLang="ko-KR" sz="1800"/>
              <a:t>s </a:t>
            </a:r>
            <a:r>
              <a:rPr lang="ko-KR" altLang="en-US" sz="1800"/>
              <a:t>∈ </a:t>
            </a:r>
            <a:r>
              <a:rPr lang="en-US" altLang="ko-KR" sz="1800"/>
              <a:t>F</a:t>
            </a:r>
            <a:r>
              <a:rPr lang="en-US" altLang="ko-KR" sz="1800" baseline="-25000"/>
              <a:t>p</a:t>
            </a:r>
            <a:r>
              <a:rPr lang="ko-KR" altLang="en-US" sz="1800"/>
              <a:t>  를 선택하여 </a:t>
            </a:r>
            <a:r>
              <a:rPr lang="en-US" altLang="ko-KR" sz="1800"/>
              <a:t>α</a:t>
            </a:r>
            <a:r>
              <a:rPr lang="ko-KR" altLang="en-US" sz="1800"/>
              <a:t>쌍 생성 후  </a:t>
            </a:r>
            <a:r>
              <a:rPr lang="en-US" altLang="ko-KR" sz="1800"/>
              <a:t>A</a:t>
            </a:r>
            <a:r>
              <a:rPr lang="ko-KR" altLang="en-US" sz="1800"/>
              <a:t>에게 전송</a:t>
            </a: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600"/>
              <a:t>S</a:t>
            </a:r>
            <a:r>
              <a:rPr lang="ko-KR" altLang="en-US" sz="1600"/>
              <a:t>값</a:t>
            </a:r>
            <a:r>
              <a:rPr lang="en-US" altLang="ko-KR" sz="1600"/>
              <a:t> </a:t>
            </a:r>
            <a:r>
              <a:rPr lang="ko-KR" altLang="en-US" sz="1600"/>
              <a:t>그대로 주지 않고 은닉값 </a:t>
            </a:r>
            <a:r>
              <a:rPr lang="en-US" altLang="ko-KR" sz="1600"/>
              <a:t>E(s)</a:t>
            </a:r>
            <a:r>
              <a:rPr lang="ko-KR" altLang="en-US" sz="1600"/>
              <a:t>과 </a:t>
            </a:r>
            <a:r>
              <a:rPr lang="en-US" altLang="ko-KR" sz="1600"/>
              <a:t>α</a:t>
            </a:r>
            <a:r>
              <a:rPr lang="ko-KR" altLang="en-US" sz="1600"/>
              <a:t>쌍 전송 </a:t>
            </a:r>
            <a:r>
              <a:rPr lang="en-US" altLang="ko-KR" sz="1600"/>
              <a:t>: (s</a:t>
            </a:r>
            <a:r>
              <a:rPr lang="en-US" altLang="ko-KR" sz="1600" baseline="30000"/>
              <a:t>0</a:t>
            </a:r>
            <a:r>
              <a:rPr lang="en-US" altLang="ko-KR" sz="1600"/>
              <a:t>⋅g, αs</a:t>
            </a:r>
            <a:r>
              <a:rPr lang="en-US" altLang="ko-KR" sz="1600" baseline="30000"/>
              <a:t>0</a:t>
            </a:r>
            <a:r>
              <a:rPr lang="en-US" altLang="ko-KR" sz="1600"/>
              <a:t>⋅g), (s</a:t>
            </a:r>
            <a:r>
              <a:rPr lang="en-US" altLang="ko-KR" sz="1600" baseline="30000"/>
              <a:t>1</a:t>
            </a:r>
            <a:r>
              <a:rPr lang="en-US" altLang="ko-KR" sz="1600"/>
              <a:t>⋅g, αs</a:t>
            </a:r>
            <a:r>
              <a:rPr lang="en-US" altLang="ko-KR" sz="1600" baseline="30000"/>
              <a:t>1</a:t>
            </a:r>
            <a:r>
              <a:rPr lang="en-US" altLang="ko-KR" sz="1600"/>
              <a:t>⋅g), …, (s</a:t>
            </a:r>
            <a:r>
              <a:rPr lang="en-US" altLang="ko-KR" sz="1600" baseline="30000"/>
              <a:t>d</a:t>
            </a:r>
            <a:r>
              <a:rPr lang="ko-KR" altLang="en-US" sz="1600"/>
              <a:t>⋅</a:t>
            </a:r>
            <a:r>
              <a:rPr lang="en-US" altLang="ko-KR" sz="1600"/>
              <a:t>g, αs</a:t>
            </a:r>
            <a:r>
              <a:rPr lang="en-US" altLang="ko-KR" sz="1600" baseline="30000"/>
              <a:t>d</a:t>
            </a:r>
            <a:r>
              <a:rPr lang="ko-KR" altLang="en-US" sz="1600"/>
              <a:t>⋅</a:t>
            </a:r>
            <a:r>
              <a:rPr lang="en-US" altLang="ko-KR" sz="1600"/>
              <a:t>g) : α</a:t>
            </a:r>
            <a:r>
              <a:rPr lang="ko-KR" altLang="en-US" sz="1600"/>
              <a:t>쌍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/>
              <a:t>A</a:t>
            </a:r>
            <a:r>
              <a:rPr lang="ko-KR" altLang="en-US" sz="1800"/>
              <a:t>는 </a:t>
            </a:r>
            <a:r>
              <a:rPr lang="en-US" altLang="ko-KR" sz="1800"/>
              <a:t>B</a:t>
            </a:r>
            <a:r>
              <a:rPr lang="ko-KR" altLang="en-US" sz="1800"/>
              <a:t>에게 새로운 </a:t>
            </a:r>
            <a:r>
              <a:rPr lang="en-US" altLang="ko-KR" sz="1800"/>
              <a:t>α</a:t>
            </a:r>
            <a:r>
              <a:rPr lang="ko-KR" altLang="en-US" sz="1800"/>
              <a:t>쌍 전송 </a:t>
            </a:r>
            <a:r>
              <a:rPr lang="en-US" altLang="ko-KR" sz="1200"/>
              <a:t>with </a:t>
            </a:r>
            <a:r>
              <a:rPr lang="ko-KR" altLang="en-US" sz="1200"/>
              <a:t>선형결합</a:t>
            </a:r>
            <a:endParaRPr lang="en-US" altLang="ko-KR" sz="120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600"/>
              <a:t>C</a:t>
            </a:r>
            <a:r>
              <a:rPr lang="en-US" altLang="ko-KR" sz="1600" baseline="-25000"/>
              <a:t>0</a:t>
            </a:r>
            <a:r>
              <a:rPr lang="en-US" altLang="ko-KR" sz="1600"/>
              <a:t>⋅s</a:t>
            </a:r>
            <a:r>
              <a:rPr lang="en-US" altLang="ko-KR" sz="1600" baseline="30000"/>
              <a:t>0</a:t>
            </a:r>
            <a:r>
              <a:rPr lang="en-US" altLang="ko-KR" sz="1600"/>
              <a:t>⋅g + C</a:t>
            </a:r>
            <a:r>
              <a:rPr lang="en-US" altLang="ko-KR" sz="1600" baseline="-25000"/>
              <a:t>1</a:t>
            </a:r>
            <a:r>
              <a:rPr lang="en-US" altLang="ko-KR" sz="1600"/>
              <a:t>⋅s</a:t>
            </a:r>
            <a:r>
              <a:rPr lang="en-US" altLang="ko-KR" sz="1600" baseline="30000"/>
              <a:t>1</a:t>
            </a:r>
            <a:r>
              <a:rPr lang="en-US" altLang="ko-KR" sz="1600"/>
              <a:t>⋅g + .. + C</a:t>
            </a:r>
            <a:r>
              <a:rPr lang="en-US" altLang="ko-KR" sz="1600" baseline="-25000"/>
              <a:t>d</a:t>
            </a:r>
            <a:r>
              <a:rPr lang="en-US" altLang="ko-KR" sz="1600"/>
              <a:t>⋅s</a:t>
            </a:r>
            <a:r>
              <a:rPr lang="en-US" altLang="ko-KR" sz="1600" baseline="30000"/>
              <a:t>d</a:t>
            </a:r>
            <a:r>
              <a:rPr lang="en-US" altLang="ko-KR" sz="1600"/>
              <a:t>⋅g = a’ </a:t>
            </a:r>
            <a:r>
              <a:rPr lang="ko-KR" altLang="en-US" sz="1600"/>
              <a:t>∈ </a:t>
            </a:r>
            <a:r>
              <a:rPr lang="en-US" altLang="ko-KR" sz="1600"/>
              <a:t>F</a:t>
            </a:r>
            <a:r>
              <a:rPr lang="ko-KR" altLang="en-US" sz="1600" baseline="30000"/>
              <a:t>∗</a:t>
            </a:r>
            <a:r>
              <a:rPr lang="en-US" altLang="ko-KR" sz="1600" baseline="-25000"/>
              <a:t>p</a:t>
            </a:r>
            <a:endParaRPr lang="en-US" altLang="ko-KR" sz="160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600"/>
              <a:t>b’ = C</a:t>
            </a:r>
            <a:r>
              <a:rPr lang="en-US" altLang="ko-KR" sz="1600" baseline="-25000"/>
              <a:t>0</a:t>
            </a:r>
            <a:r>
              <a:rPr lang="en-US" altLang="ko-KR" sz="1600"/>
              <a:t>⋅α⋅s</a:t>
            </a:r>
            <a:r>
              <a:rPr lang="en-US" altLang="ko-KR" sz="1600" baseline="30000"/>
              <a:t>0</a:t>
            </a:r>
            <a:r>
              <a:rPr lang="en-US" altLang="ko-KR" sz="1600"/>
              <a:t>⋅g + C</a:t>
            </a:r>
            <a:r>
              <a:rPr lang="en-US" altLang="ko-KR" sz="1600" baseline="-25000"/>
              <a:t>1</a:t>
            </a:r>
            <a:r>
              <a:rPr lang="en-US" altLang="ko-KR" sz="1600"/>
              <a:t>⋅α⋅s</a:t>
            </a:r>
            <a:r>
              <a:rPr lang="en-US" altLang="ko-KR" sz="1600" baseline="30000"/>
              <a:t>1</a:t>
            </a:r>
            <a:r>
              <a:rPr lang="en-US" altLang="ko-KR" sz="1600"/>
              <a:t>⋅g + .. + C</a:t>
            </a:r>
            <a:r>
              <a:rPr lang="en-US" altLang="ko-KR" sz="1600" baseline="-25000"/>
              <a:t>d</a:t>
            </a:r>
            <a:r>
              <a:rPr lang="en-US" altLang="ko-KR" sz="1600"/>
              <a:t>⋅α⋅s</a:t>
            </a:r>
            <a:r>
              <a:rPr lang="en-US" altLang="ko-KR" sz="1600" baseline="30000"/>
              <a:t>d</a:t>
            </a:r>
            <a:r>
              <a:rPr lang="en-US" altLang="ko-KR" sz="1600"/>
              <a:t>⋅g = α(C</a:t>
            </a:r>
            <a:r>
              <a:rPr lang="en-US" altLang="ko-KR" sz="1600" baseline="-25000"/>
              <a:t>0</a:t>
            </a:r>
            <a:r>
              <a:rPr lang="en-US" altLang="ko-KR" sz="1600"/>
              <a:t>⋅s</a:t>
            </a:r>
            <a:r>
              <a:rPr lang="en-US" altLang="ko-KR" sz="1600" baseline="30000"/>
              <a:t>0</a:t>
            </a:r>
            <a:r>
              <a:rPr lang="en-US" altLang="ko-KR" sz="1600"/>
              <a:t>⋅g + C</a:t>
            </a:r>
            <a:r>
              <a:rPr lang="en-US" altLang="ko-KR" sz="1600" baseline="-25000"/>
              <a:t>1</a:t>
            </a:r>
            <a:r>
              <a:rPr lang="en-US" altLang="ko-KR" sz="1600"/>
              <a:t>⋅s</a:t>
            </a:r>
            <a:r>
              <a:rPr lang="en-US" altLang="ko-KR" sz="1600" baseline="30000"/>
              <a:t>1</a:t>
            </a:r>
            <a:r>
              <a:rPr lang="en-US" altLang="ko-KR" sz="1600"/>
              <a:t>⋅g + C</a:t>
            </a:r>
            <a:r>
              <a:rPr lang="en-US" altLang="ko-KR" sz="1600" baseline="-25000"/>
              <a:t>d</a:t>
            </a:r>
            <a:r>
              <a:rPr lang="en-US" altLang="ko-KR" sz="1600"/>
              <a:t>⋅s</a:t>
            </a:r>
            <a:r>
              <a:rPr lang="en-US" altLang="ko-KR" sz="1600" baseline="30000"/>
              <a:t>d</a:t>
            </a:r>
            <a:r>
              <a:rPr lang="en-US" altLang="ko-KR" sz="1600"/>
              <a:t>⋅g ) = α⋅a’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en-US" altLang="ko-KR" sz="1600"/>
              <a:t>α⋅g(C</a:t>
            </a:r>
            <a:r>
              <a:rPr lang="en-US" altLang="ko-KR" sz="1600" baseline="-25000"/>
              <a:t>0</a:t>
            </a:r>
            <a:r>
              <a:rPr lang="en-US" altLang="ko-KR" sz="1600"/>
              <a:t>⋅s</a:t>
            </a:r>
            <a:r>
              <a:rPr lang="en-US" altLang="ko-KR" sz="1600" baseline="30000"/>
              <a:t>0</a:t>
            </a:r>
            <a:r>
              <a:rPr lang="en-US" altLang="ko-KR" sz="1600"/>
              <a:t> + C</a:t>
            </a:r>
            <a:r>
              <a:rPr lang="en-US" altLang="ko-KR" sz="1600" baseline="-25000"/>
              <a:t>1</a:t>
            </a:r>
            <a:r>
              <a:rPr lang="en-US" altLang="ko-KR" sz="1600"/>
              <a:t>⋅s</a:t>
            </a:r>
            <a:r>
              <a:rPr lang="en-US" altLang="ko-KR" sz="1600" baseline="30000"/>
              <a:t>1</a:t>
            </a:r>
            <a:r>
              <a:rPr lang="en-US" altLang="ko-KR" sz="1600"/>
              <a:t> + C</a:t>
            </a:r>
            <a:r>
              <a:rPr lang="en-US" altLang="ko-KR" sz="1600" baseline="-25000"/>
              <a:t>d</a:t>
            </a:r>
            <a:r>
              <a:rPr lang="en-US" altLang="ko-KR" sz="1600"/>
              <a:t>⋅s</a:t>
            </a:r>
            <a:r>
              <a:rPr lang="en-US" altLang="ko-KR" sz="1600" baseline="30000"/>
              <a:t>d</a:t>
            </a:r>
            <a:r>
              <a:rPr lang="en-US" altLang="ko-KR" sz="1600"/>
              <a:t>) = α⋅g⋅P(s) : </a:t>
            </a:r>
            <a:r>
              <a:rPr lang="en-US" altLang="ko-KR" sz="1400"/>
              <a:t>A</a:t>
            </a:r>
            <a:r>
              <a:rPr lang="ko-KR" altLang="en-US" sz="1400"/>
              <a:t>가 고른 </a:t>
            </a:r>
            <a:r>
              <a:rPr lang="en-US" altLang="ko-KR" sz="1400"/>
              <a:t>C</a:t>
            </a:r>
            <a:r>
              <a:rPr lang="en-US" altLang="ko-KR" sz="1400" baseline="-25000"/>
              <a:t>i</a:t>
            </a:r>
            <a:r>
              <a:rPr lang="ko-KR" altLang="en-US" sz="1400"/>
              <a:t>는 다항식 </a:t>
            </a:r>
            <a:r>
              <a:rPr lang="en-US" altLang="ko-KR" sz="1400"/>
              <a:t>P</a:t>
            </a:r>
            <a:r>
              <a:rPr lang="ko-KR" altLang="en-US" sz="1400"/>
              <a:t>의 각 항의 계수가 됨</a:t>
            </a:r>
            <a:endParaRPr lang="en-US" altLang="ko-KR" sz="14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900"/>
              <a:t>B</a:t>
            </a:r>
            <a:r>
              <a:rPr lang="ko-KR" altLang="en-US" sz="1900"/>
              <a:t>는 </a:t>
            </a:r>
            <a:r>
              <a:rPr lang="en-US" altLang="ko-KR" sz="1900"/>
              <a:t>b’ = α⋅a’ </a:t>
            </a:r>
            <a:r>
              <a:rPr lang="ko-KR" altLang="en-US" sz="1900"/>
              <a:t>인지 확인</a:t>
            </a:r>
            <a:endParaRPr lang="en-US" altLang="ko-KR" sz="190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700"/>
              <a:t>α</a:t>
            </a:r>
            <a:r>
              <a:rPr lang="ko-KR" altLang="en-US" sz="1700">
                <a:sym typeface="Wingdings" panose="05000000000000000000" pitchFamily="2" charset="2"/>
              </a:rPr>
              <a:t>쌍이라면 </a:t>
            </a:r>
            <a:r>
              <a:rPr lang="en-US" altLang="ko-KR" sz="1700">
                <a:sym typeface="Wingdings" panose="05000000000000000000" pitchFamily="2" charset="2"/>
              </a:rPr>
              <a:t>A</a:t>
            </a:r>
            <a:r>
              <a:rPr lang="ko-KR" altLang="en-US" sz="1700">
                <a:sym typeface="Wingdings" panose="05000000000000000000" pitchFamily="2" charset="2"/>
              </a:rPr>
              <a:t>가 다항식 </a:t>
            </a:r>
            <a:r>
              <a:rPr lang="en-US" altLang="ko-KR" sz="1700">
                <a:sym typeface="Wingdings" panose="05000000000000000000" pitchFamily="2" charset="2"/>
              </a:rPr>
              <a:t>P</a:t>
            </a:r>
            <a:r>
              <a:rPr lang="ko-KR" altLang="en-US" sz="1700">
                <a:sym typeface="Wingdings" panose="05000000000000000000" pitchFamily="2" charset="2"/>
              </a:rPr>
              <a:t>의 모든 계수</a:t>
            </a:r>
            <a:r>
              <a:rPr lang="en-US" altLang="ko-KR" sz="1700">
                <a:sym typeface="Wingdings" panose="05000000000000000000" pitchFamily="2" charset="2"/>
              </a:rPr>
              <a:t>(C</a:t>
            </a:r>
            <a:r>
              <a:rPr lang="en-US" altLang="ko-KR" sz="1700" baseline="-25000">
                <a:sym typeface="Wingdings" panose="05000000000000000000" pitchFamily="2" charset="2"/>
              </a:rPr>
              <a:t>i</a:t>
            </a:r>
            <a:r>
              <a:rPr lang="en-US" altLang="ko-KR" sz="1700">
                <a:sym typeface="Wingdings" panose="05000000000000000000" pitchFamily="2" charset="2"/>
              </a:rPr>
              <a:t>)</a:t>
            </a:r>
            <a:r>
              <a:rPr lang="ko-KR" altLang="en-US" sz="1700">
                <a:sym typeface="Wingdings" panose="05000000000000000000" pitchFamily="2" charset="2"/>
              </a:rPr>
              <a:t>를 알고 있고 올바른 다항식을 사용했음을 검증</a:t>
            </a:r>
            <a:endParaRPr lang="en-US" altLang="ko-KR" sz="1700">
              <a:sym typeface="Wingdings" panose="05000000000000000000" pitchFamily="2" charset="2"/>
            </a:endParaRPr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sz="600"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800" b="1">
                <a:solidFill>
                  <a:srgbClr val="2E75B6"/>
                </a:solidFill>
              </a:rPr>
              <a:t>S</a:t>
            </a:r>
            <a:r>
              <a:rPr lang="ko-KR" altLang="en-US" sz="1800" b="1">
                <a:solidFill>
                  <a:srgbClr val="2E75B6"/>
                </a:solidFill>
              </a:rPr>
              <a:t>에 대한 정보를 주지 않고도 </a:t>
            </a:r>
            <a:r>
              <a:rPr lang="en-US" altLang="ko-KR" sz="1800" b="1">
                <a:solidFill>
                  <a:srgbClr val="2E75B6"/>
                </a:solidFill>
              </a:rPr>
              <a:t>E(P(s))</a:t>
            </a:r>
            <a:r>
              <a:rPr lang="ko-KR" altLang="en-US" sz="1800" b="1">
                <a:solidFill>
                  <a:srgbClr val="2E75B6"/>
                </a:solidFill>
              </a:rPr>
              <a:t>를 얻을 수 있으며</a:t>
            </a:r>
            <a:r>
              <a:rPr lang="en-US" altLang="ko-KR" sz="1800" b="1">
                <a:solidFill>
                  <a:srgbClr val="2E75B6"/>
                </a:solidFill>
              </a:rPr>
              <a:t>, </a:t>
            </a:r>
            <a:r>
              <a:rPr lang="ko-KR" altLang="en-US" sz="1800" b="1">
                <a:solidFill>
                  <a:srgbClr val="2E75B6"/>
                </a:solidFill>
              </a:rPr>
              <a:t>은닉 값 </a:t>
            </a:r>
            <a:r>
              <a:rPr lang="en-US" altLang="ko-KR" sz="1800" b="1">
                <a:solidFill>
                  <a:srgbClr val="2E75B6"/>
                </a:solidFill>
              </a:rPr>
              <a:t>E(s)</a:t>
            </a:r>
            <a:r>
              <a:rPr lang="ko-KR" altLang="en-US" sz="1800" b="1">
                <a:solidFill>
                  <a:srgbClr val="2E75B6"/>
                </a:solidFill>
              </a:rPr>
              <a:t>에 대해 옳은 결과 값임을 검증</a:t>
            </a:r>
            <a:endParaRPr lang="en-US" altLang="ko-KR" sz="1800" b="1">
              <a:solidFill>
                <a:srgbClr val="2E75B6"/>
              </a:solidFill>
            </a:endParaRPr>
          </a:p>
        </p:txBody>
      </p:sp>
      <p:sp>
        <p:nvSpPr>
          <p:cNvPr id="5" name="AutoShape 4" descr="\because ">
            <a:extLst>
              <a:ext uri="{FF2B5EF4-FFF2-40B4-BE49-F238E27FC236}">
                <a16:creationId xmlns:a16="http://schemas.microsoft.com/office/drawing/2014/main" id="{7EFDCAD3-7B95-460A-AC02-BDE2869155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318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b="1">
                <a:ln>
                  <a:noFill/>
                </a:ln>
                <a:solidFill>
                  <a:srgbClr val="2E75B6"/>
                </a:solidFill>
                <a:latin typeface="+mj-lt"/>
              </a:rPr>
              <a:t>01. </a:t>
            </a:r>
            <a:r>
              <a:rPr lang="ko-KR" altLang="en-US" b="1">
                <a:ln>
                  <a:noFill/>
                </a:ln>
                <a:solidFill>
                  <a:srgbClr val="2E75B6"/>
                </a:solidFill>
                <a:latin typeface="+mj-lt"/>
              </a:rPr>
              <a:t>동형암호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b="1">
                <a:ln>
                  <a:noFill/>
                </a:ln>
                <a:solidFill>
                  <a:srgbClr val="2E75B6"/>
                </a:solidFill>
                <a:latin typeface="+mj-lt"/>
              </a:rPr>
              <a:t>02. </a:t>
            </a:r>
            <a:r>
              <a:rPr lang="en-US" altLang="ko-KR" b="1">
                <a:ln>
                  <a:noFill/>
                </a:ln>
                <a:solidFill>
                  <a:srgbClr val="2E75B6"/>
                </a:solidFill>
              </a:rPr>
              <a:t>Blind Evaluation of polynomial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>
            <a:normAutofit/>
          </a:bodyPr>
          <a:lstStyle/>
          <a:p>
            <a:r>
              <a:rPr lang="en-US" altLang="ko-KR" b="1">
                <a:ln>
                  <a:noFill/>
                </a:ln>
                <a:solidFill>
                  <a:srgbClr val="2E75B6"/>
                </a:solidFill>
                <a:latin typeface="+mj-lt"/>
              </a:rPr>
              <a:t>03. </a:t>
            </a:r>
            <a:r>
              <a:rPr lang="en-US" altLang="ko-KR" b="1">
                <a:ln>
                  <a:noFill/>
                </a:ln>
                <a:solidFill>
                  <a:srgbClr val="2E75B6"/>
                </a:solidFill>
              </a:rPr>
              <a:t>Verifiable Blind Evaluation Protocol</a:t>
            </a:r>
            <a:endParaRPr lang="ko-KR" altLang="en-US" b="1">
              <a:ln>
                <a:noFill/>
              </a:ln>
              <a:solidFill>
                <a:srgbClr val="2E75B6"/>
              </a:solidFill>
              <a:latin typeface="+mj-lt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6BB4F54-9487-4650-9B54-8BE3759B6D23}"/>
              </a:ext>
            </a:extLst>
          </p:cNvPr>
          <p:cNvSpPr/>
          <p:nvPr/>
        </p:nvSpPr>
        <p:spPr>
          <a:xfrm>
            <a:off x="3657600" y="3900668"/>
            <a:ext cx="7685590" cy="21413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>
                <a:solidFill>
                  <a:srgbClr val="2E75B6"/>
                </a:solidFill>
              </a:rPr>
              <a:t>동형암호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400" b="1">
                <a:solidFill>
                  <a:srgbClr val="2E75B6"/>
                </a:solidFill>
              </a:rPr>
              <a:t> </a:t>
            </a:r>
            <a:r>
              <a:rPr lang="ko-KR" altLang="en-US" sz="2000" b="1">
                <a:solidFill>
                  <a:srgbClr val="2E75B6"/>
                </a:solidFill>
              </a:rPr>
              <a:t>동형암호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/>
              <a:t>데이터를 암호화한 상태에서 각종 연산 작업 수행 가능</a:t>
            </a:r>
            <a:endParaRPr lang="en-US" altLang="ko-KR" sz="20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000"/>
              <a:t>빅데이터</a:t>
            </a:r>
            <a:r>
              <a:rPr lang="en-US" altLang="ko-KR" sz="2000"/>
              <a:t>, </a:t>
            </a:r>
            <a:r>
              <a:rPr lang="ko-KR" altLang="en-US" sz="2000"/>
              <a:t>인공지능</a:t>
            </a:r>
            <a:r>
              <a:rPr lang="en-US" altLang="ko-KR" sz="2000"/>
              <a:t>, </a:t>
            </a:r>
            <a:r>
              <a:rPr lang="ko-KR" altLang="en-US" sz="2000"/>
              <a:t>블록체인 등의 분야 활용</a:t>
            </a:r>
            <a:endParaRPr lang="en-US" altLang="ko-KR" sz="20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2000" b="1">
              <a:solidFill>
                <a:srgbClr val="2E75B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5331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>
                <a:solidFill>
                  <a:srgbClr val="2E75B6"/>
                </a:solidFill>
              </a:rPr>
              <a:t>동형암호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altLang="ko-KR" sz="2400" b="1">
                <a:solidFill>
                  <a:srgbClr val="2E75B6"/>
                </a:solidFill>
              </a:rPr>
              <a:t> </a:t>
            </a:r>
            <a:r>
              <a:rPr lang="ko-KR" altLang="en-US" sz="2000" b="1">
                <a:solidFill>
                  <a:srgbClr val="2E75B6"/>
                </a:solidFill>
              </a:rPr>
              <a:t>특성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/>
              <a:t>x = E</a:t>
            </a:r>
            <a:r>
              <a:rPr lang="en-US" altLang="ko-KR" sz="2000" baseline="30000"/>
              <a:t>-1</a:t>
            </a:r>
            <a:r>
              <a:rPr lang="en-US" altLang="ko-KR" sz="2000"/>
              <a:t>(y) </a:t>
            </a:r>
            <a:r>
              <a:rPr lang="ko-KR" altLang="en-US" sz="2000"/>
              <a:t>연산이 어려움</a:t>
            </a:r>
            <a:endParaRPr lang="en-US" altLang="ko-KR" sz="20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/>
              <a:t>x </a:t>
            </a:r>
            <a:r>
              <a:rPr lang="ko-KR" altLang="en-US" sz="2000"/>
              <a:t>≠ </a:t>
            </a:r>
            <a:r>
              <a:rPr lang="en-US" altLang="ko-KR" sz="2000"/>
              <a:t>y </a:t>
            </a:r>
            <a:r>
              <a:rPr lang="ko-KR" altLang="en-US" sz="2000"/>
              <a:t>라면 </a:t>
            </a:r>
            <a:r>
              <a:rPr lang="en-US" altLang="ko-KR" sz="2000"/>
              <a:t>E(x) </a:t>
            </a:r>
            <a:r>
              <a:rPr lang="ko-KR" altLang="en-US" sz="2000"/>
              <a:t>≠ </a:t>
            </a:r>
            <a:r>
              <a:rPr lang="en-US" altLang="ko-KR" sz="2000"/>
              <a:t>E(y)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000"/>
              <a:t>E(x) </a:t>
            </a:r>
            <a:r>
              <a:rPr lang="ko-KR" altLang="en-US" sz="2000"/>
              <a:t>와 </a:t>
            </a:r>
            <a:r>
              <a:rPr lang="en-US" altLang="ko-KR" sz="2000"/>
              <a:t>E(y)</a:t>
            </a:r>
            <a:r>
              <a:rPr lang="ko-KR" altLang="en-US" sz="2000"/>
              <a:t>를 알고 있다면</a:t>
            </a:r>
            <a:r>
              <a:rPr lang="en-US" altLang="ko-KR" sz="2000"/>
              <a:t>, x</a:t>
            </a:r>
            <a:r>
              <a:rPr lang="ko-KR" altLang="en-US" sz="2000"/>
              <a:t>와 </a:t>
            </a:r>
            <a:r>
              <a:rPr lang="en-US" altLang="ko-KR" sz="2000"/>
              <a:t>y</a:t>
            </a:r>
            <a:r>
              <a:rPr lang="ko-KR" altLang="en-US" sz="2000"/>
              <a:t>를 모르더라도 </a:t>
            </a:r>
            <a:r>
              <a:rPr lang="en-US" altLang="ko-KR" sz="2000"/>
              <a:t>E(x) + E(y)</a:t>
            </a:r>
            <a:r>
              <a:rPr lang="ko-KR" altLang="en-US" sz="2000"/>
              <a:t> </a:t>
            </a:r>
            <a:r>
              <a:rPr lang="en-US" altLang="ko-KR" sz="2000"/>
              <a:t>= E(x+y)</a:t>
            </a:r>
            <a:r>
              <a:rPr lang="ko-KR" altLang="en-US" sz="2000"/>
              <a:t>를 만들어낼 수 있음 </a:t>
            </a:r>
            <a:endParaRPr lang="en-US" altLang="ko-KR" sz="20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2000" b="1">
                <a:solidFill>
                  <a:srgbClr val="2E75B6"/>
                </a:solidFill>
              </a:rPr>
              <a:t>비밀 정보인 </a:t>
            </a:r>
            <a:r>
              <a:rPr lang="en-US" altLang="ko-KR" sz="2000" b="1">
                <a:solidFill>
                  <a:srgbClr val="2E75B6"/>
                </a:solidFill>
              </a:rPr>
              <a:t>x</a:t>
            </a:r>
            <a:r>
              <a:rPr lang="ko-KR" altLang="en-US" sz="2000" b="1">
                <a:solidFill>
                  <a:srgbClr val="2E75B6"/>
                </a:solidFill>
              </a:rPr>
              <a:t>와 </a:t>
            </a:r>
            <a:r>
              <a:rPr lang="en-US" altLang="ko-KR" sz="2000" b="1">
                <a:solidFill>
                  <a:srgbClr val="2E75B6"/>
                </a:solidFill>
              </a:rPr>
              <a:t>y</a:t>
            </a:r>
            <a:r>
              <a:rPr lang="ko-KR" altLang="en-US" sz="2000" b="1">
                <a:solidFill>
                  <a:srgbClr val="2E75B6"/>
                </a:solidFill>
              </a:rPr>
              <a:t>의 값을 노출하지 않으면서</a:t>
            </a:r>
            <a:r>
              <a:rPr lang="en-US" altLang="ko-KR" sz="2000" b="1">
                <a:solidFill>
                  <a:srgbClr val="2E75B6"/>
                </a:solidFill>
              </a:rPr>
              <a:t> </a:t>
            </a:r>
            <a:r>
              <a:rPr lang="ko-KR" altLang="en-US" sz="2000" b="1">
                <a:solidFill>
                  <a:srgbClr val="2E75B6"/>
                </a:solidFill>
              </a:rPr>
              <a:t>암호화된 상태로 올바른 연산 가능</a:t>
            </a: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>
                <a:solidFill>
                  <a:srgbClr val="2E75B6"/>
                </a:solidFill>
              </a:rPr>
              <a:t>동형암호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>
                <a:solidFill>
                  <a:srgbClr val="2E75B6"/>
                </a:solidFill>
              </a:rPr>
              <a:t> 나머지 연산</a:t>
            </a:r>
            <a:endParaRPr lang="en-US" altLang="ko-KR" sz="2000" b="1">
              <a:solidFill>
                <a:srgbClr val="2E75B6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/>
              <a:t>특정한 유한 정수군 내에서 만들 수 있음 </a:t>
            </a:r>
            <a:r>
              <a:rPr lang="en-US" altLang="ko-KR" sz="1800">
                <a:sym typeface="Wingdings" panose="05000000000000000000" pitchFamily="2" charset="2"/>
              </a:rPr>
              <a:t></a:t>
            </a:r>
            <a:r>
              <a:rPr lang="en-US" altLang="ko-KR" sz="1800"/>
              <a:t> </a:t>
            </a:r>
            <a:r>
              <a:rPr lang="ko-KR" altLang="en-US" sz="1800"/>
              <a:t>나머지 연산</a:t>
            </a: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600"/>
              <a:t>1 % 7 = 1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600"/>
              <a:t>    …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600"/>
              <a:t>7 % 7 = 0   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600"/>
              <a:t>8 % 7 = 1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600"/>
              <a:t>9 % 7 = 2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sz="1600"/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sz="160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600"/>
              <a:t>정수 </a:t>
            </a:r>
            <a:r>
              <a:rPr lang="en-US" altLang="ko-KR" sz="1600"/>
              <a:t>n</a:t>
            </a:r>
            <a:r>
              <a:rPr lang="ko-KR" altLang="en-US" sz="1600"/>
              <a:t>에 대한 나머지 연산의 결과 </a:t>
            </a:r>
            <a:r>
              <a:rPr lang="en-US" altLang="ko-KR" sz="1600"/>
              <a:t>: {0,1, …, n-1}</a:t>
            </a:r>
            <a:endParaRPr lang="en-US" altLang="ko-KR" sz="18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2000"/>
          </a:p>
        </p:txBody>
      </p:sp>
      <p:sp>
        <p:nvSpPr>
          <p:cNvPr id="5" name="AutoShape 4" descr="\because ">
            <a:extLst>
              <a:ext uri="{FF2B5EF4-FFF2-40B4-BE49-F238E27FC236}">
                <a16:creationId xmlns:a16="http://schemas.microsoft.com/office/drawing/2014/main" id="{7EFDCAD3-7B95-460A-AC02-BDE2869155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7F3E06A-933E-4DA3-9F42-B4E6EE4E27EC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2380441-F400-47DE-ACE8-61C3D238710B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01DC1EB-62E6-49A2-8AFD-F27256B9A639}"/>
                </a:ext>
              </a:extLst>
            </p:cNvPr>
            <p:cNvGrpSpPr/>
            <p:nvPr/>
          </p:nvGrpSpPr>
          <p:grpSpPr>
            <a:xfrm>
              <a:off x="411162" y="176493"/>
              <a:ext cx="11368918" cy="6473760"/>
              <a:chOff x="411162" y="176493"/>
              <a:chExt cx="11368918" cy="6473760"/>
            </a:xfrm>
          </p:grpSpPr>
          <p:sp>
            <p:nvSpPr>
              <p:cNvPr id="7" name="직사각형 6">
                <a:extLst>
                  <a:ext uri="{FF2B5EF4-FFF2-40B4-BE49-F238E27FC236}">
                    <a16:creationId xmlns:a16="http://schemas.microsoft.com/office/drawing/2014/main" id="{FD668D75-5FB4-43DB-8ECC-D2A646C066C3}"/>
                  </a:ext>
                </a:extLst>
              </p:cNvPr>
              <p:cNvSpPr/>
              <p:nvPr/>
            </p:nvSpPr>
            <p:spPr>
              <a:xfrm>
                <a:off x="411162" y="176493"/>
                <a:ext cx="11368918" cy="6473760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rgbClr val="2E75B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8D1B78C-E6DE-4AED-96CB-FF89CA6A2F1C}"/>
                  </a:ext>
                </a:extLst>
              </p:cNvPr>
              <p:cNvSpPr txBox="1"/>
              <p:nvPr/>
            </p:nvSpPr>
            <p:spPr>
              <a:xfrm>
                <a:off x="1003667" y="4460025"/>
                <a:ext cx="10444261" cy="12870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/>
                  <a:t>10 + 15 </a:t>
                </a:r>
                <a:r>
                  <a:rPr lang="en-US" altLang="ko-KR">
                    <a:sym typeface="Wingdings" panose="05000000000000000000" pitchFamily="2" charset="2"/>
                  </a:rPr>
                  <a:t> E(x) + E(y),  25  E(x+y)  :  </a:t>
                </a:r>
                <a:r>
                  <a:rPr lang="en-US" altLang="ko-KR">
                    <a:solidFill>
                      <a:srgbClr val="2E75B6"/>
                    </a:solidFill>
                    <a:sym typeface="Wingdings" panose="05000000000000000000" pitchFamily="2" charset="2"/>
                  </a:rPr>
                  <a:t>E(x) + E(y) = E(x+y) </a:t>
                </a:r>
                <a:endParaRPr lang="en-US" altLang="ko-KR">
                  <a:solidFill>
                    <a:srgbClr val="2E75B6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/>
                  <a:t>10 + 15</a:t>
                </a:r>
                <a:r>
                  <a:rPr lang="ko-KR" altLang="en-US"/>
                  <a:t>와 </a:t>
                </a:r>
                <a:r>
                  <a:rPr lang="en-US" altLang="ko-KR"/>
                  <a:t>12 + 13</a:t>
                </a:r>
                <a:r>
                  <a:rPr lang="ko-KR" altLang="en-US"/>
                  <a:t>의 연산 결과 값은 </a:t>
                </a:r>
                <a:r>
                  <a:rPr lang="en-US" altLang="ko-KR"/>
                  <a:t>25</a:t>
                </a:r>
                <a:r>
                  <a:rPr lang="ko-KR" altLang="en-US"/>
                  <a:t>로 같지만</a:t>
                </a:r>
                <a:r>
                  <a:rPr lang="en-US" altLang="ko-KR"/>
                  <a:t> 10 </a:t>
                </a:r>
                <a:r>
                  <a:rPr lang="ko-KR" altLang="en-US"/>
                  <a:t>≠ </a:t>
                </a:r>
                <a:r>
                  <a:rPr lang="en-US" altLang="ko-KR"/>
                  <a:t>12,  15 </a:t>
                </a:r>
                <a:r>
                  <a:rPr lang="ko-KR" altLang="en-US"/>
                  <a:t>≠ </a:t>
                </a:r>
                <a:r>
                  <a:rPr lang="en-US" altLang="ko-KR"/>
                  <a:t>13 </a:t>
                </a:r>
                <a:r>
                  <a:rPr lang="en-US" altLang="ko-KR">
                    <a:sym typeface="Wingdings" panose="05000000000000000000" pitchFamily="2" charset="2"/>
                  </a:rPr>
                  <a:t></a:t>
                </a:r>
                <a:r>
                  <a:rPr lang="ko-KR" altLang="en-US"/>
                  <a:t> </a:t>
                </a:r>
                <a:r>
                  <a:rPr lang="ko-KR" altLang="en-US">
                    <a:solidFill>
                      <a:srgbClr val="2E75B6"/>
                    </a:solidFill>
                  </a:rPr>
                  <a:t>두 경우의 </a:t>
                </a:r>
                <a:r>
                  <a:rPr lang="en-US" altLang="ko-KR">
                    <a:solidFill>
                      <a:srgbClr val="2E75B6"/>
                    </a:solidFill>
                  </a:rPr>
                  <a:t>x</a:t>
                </a:r>
                <a:r>
                  <a:rPr lang="ko-KR" altLang="en-US">
                    <a:solidFill>
                      <a:srgbClr val="2E75B6"/>
                    </a:solidFill>
                  </a:rPr>
                  <a:t>와 </a:t>
                </a:r>
                <a:r>
                  <a:rPr lang="en-US" altLang="ko-KR">
                    <a:solidFill>
                      <a:srgbClr val="2E75B6"/>
                    </a:solidFill>
                  </a:rPr>
                  <a:t>y</a:t>
                </a:r>
                <a:r>
                  <a:rPr lang="ko-KR" altLang="en-US">
                    <a:solidFill>
                      <a:srgbClr val="2E75B6"/>
                    </a:solidFill>
                  </a:rPr>
                  <a:t>의 값은 다름</a:t>
                </a:r>
                <a:endParaRPr lang="en-US" altLang="ko-KR">
                  <a:solidFill>
                    <a:srgbClr val="2E75B6"/>
                  </a:solidFill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altLang="ko-KR"/>
                  <a:t>X</a:t>
                </a:r>
                <a:r>
                  <a:rPr lang="ko-KR" altLang="en-US"/>
                  <a:t>와 </a:t>
                </a:r>
                <a:r>
                  <a:rPr lang="en-US" altLang="ko-KR"/>
                  <a:t>y</a:t>
                </a:r>
                <a:r>
                  <a:rPr lang="ko-KR" altLang="en-US"/>
                  <a:t>의 </a:t>
                </a:r>
                <a:r>
                  <a:rPr lang="ko-KR" altLang="en-US">
                    <a:solidFill>
                      <a:srgbClr val="2E75B6"/>
                    </a:solidFill>
                  </a:rPr>
                  <a:t>값을 숨긴 채로 덧셈 연산 가능 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9BDC177-B182-4C45-B551-5A295EA71172}"/>
                  </a:ext>
                </a:extLst>
              </p:cNvPr>
              <p:cNvSpPr txBox="1"/>
              <p:nvPr/>
            </p:nvSpPr>
            <p:spPr>
              <a:xfrm>
                <a:off x="764608" y="1037691"/>
                <a:ext cx="10444261" cy="4965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ko-KR" altLang="en-US" sz="2000" b="1">
                    <a:solidFill>
                      <a:srgbClr val="2E75B6"/>
                    </a:solidFill>
                  </a:rPr>
                  <a:t>나머지 연산 활용하여 동형암호 함수 만드는 법</a:t>
                </a:r>
              </a:p>
            </p:txBody>
          </p:sp>
        </p:grpSp>
      </p:grpSp>
      <p:graphicFrame>
        <p:nvGraphicFramePr>
          <p:cNvPr id="11" name="표 11">
            <a:extLst>
              <a:ext uri="{FF2B5EF4-FFF2-40B4-BE49-F238E27FC236}">
                <a16:creationId xmlns:a16="http://schemas.microsoft.com/office/drawing/2014/main" id="{E90B14C0-57B1-455E-BDE3-D21622881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027342"/>
              </p:ext>
            </p:extLst>
          </p:nvPr>
        </p:nvGraphicFramePr>
        <p:xfrm>
          <a:off x="1076164" y="2198321"/>
          <a:ext cx="4583952" cy="15784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3992">
                  <a:extLst>
                    <a:ext uri="{9D8B030D-6E8A-4147-A177-3AD203B41FA5}">
                      <a16:colId xmlns:a16="http://schemas.microsoft.com/office/drawing/2014/main" val="1759857711"/>
                    </a:ext>
                  </a:extLst>
                </a:gridCol>
                <a:gridCol w="763992">
                  <a:extLst>
                    <a:ext uri="{9D8B030D-6E8A-4147-A177-3AD203B41FA5}">
                      <a16:colId xmlns:a16="http://schemas.microsoft.com/office/drawing/2014/main" val="4153601709"/>
                    </a:ext>
                  </a:extLst>
                </a:gridCol>
                <a:gridCol w="763992">
                  <a:extLst>
                    <a:ext uri="{9D8B030D-6E8A-4147-A177-3AD203B41FA5}">
                      <a16:colId xmlns:a16="http://schemas.microsoft.com/office/drawing/2014/main" val="1556050148"/>
                    </a:ext>
                  </a:extLst>
                </a:gridCol>
                <a:gridCol w="763992">
                  <a:extLst>
                    <a:ext uri="{9D8B030D-6E8A-4147-A177-3AD203B41FA5}">
                      <a16:colId xmlns:a16="http://schemas.microsoft.com/office/drawing/2014/main" val="980654758"/>
                    </a:ext>
                  </a:extLst>
                </a:gridCol>
                <a:gridCol w="763992">
                  <a:extLst>
                    <a:ext uri="{9D8B030D-6E8A-4147-A177-3AD203B41FA5}">
                      <a16:colId xmlns:a16="http://schemas.microsoft.com/office/drawing/2014/main" val="214550824"/>
                    </a:ext>
                  </a:extLst>
                </a:gridCol>
                <a:gridCol w="763992">
                  <a:extLst>
                    <a:ext uri="{9D8B030D-6E8A-4147-A177-3AD203B41FA5}">
                      <a16:colId xmlns:a16="http://schemas.microsoft.com/office/drawing/2014/main" val="3829514964"/>
                    </a:ext>
                  </a:extLst>
                </a:gridCol>
              </a:tblGrid>
              <a:tr h="5261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+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=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25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39499"/>
                  </a:ext>
                </a:extLst>
              </a:tr>
              <a:tr h="526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% 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+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= 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2403584"/>
                  </a:ext>
                </a:extLst>
              </a:tr>
              <a:tr h="526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% 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+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= 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0405421"/>
                  </a:ext>
                </a:extLst>
              </a:tr>
            </a:tbl>
          </a:graphicData>
        </a:graphic>
      </p:graphicFrame>
      <p:graphicFrame>
        <p:nvGraphicFramePr>
          <p:cNvPr id="13" name="표 11">
            <a:extLst>
              <a:ext uri="{FF2B5EF4-FFF2-40B4-BE49-F238E27FC236}">
                <a16:creationId xmlns:a16="http://schemas.microsoft.com/office/drawing/2014/main" id="{55810799-4B42-447A-AF6A-7D04401C57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0972481"/>
              </p:ext>
            </p:extLst>
          </p:nvPr>
        </p:nvGraphicFramePr>
        <p:xfrm>
          <a:off x="6624917" y="2217470"/>
          <a:ext cx="4583952" cy="157847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63992">
                  <a:extLst>
                    <a:ext uri="{9D8B030D-6E8A-4147-A177-3AD203B41FA5}">
                      <a16:colId xmlns:a16="http://schemas.microsoft.com/office/drawing/2014/main" val="1759857711"/>
                    </a:ext>
                  </a:extLst>
                </a:gridCol>
                <a:gridCol w="763992">
                  <a:extLst>
                    <a:ext uri="{9D8B030D-6E8A-4147-A177-3AD203B41FA5}">
                      <a16:colId xmlns:a16="http://schemas.microsoft.com/office/drawing/2014/main" val="4153601709"/>
                    </a:ext>
                  </a:extLst>
                </a:gridCol>
                <a:gridCol w="763992">
                  <a:extLst>
                    <a:ext uri="{9D8B030D-6E8A-4147-A177-3AD203B41FA5}">
                      <a16:colId xmlns:a16="http://schemas.microsoft.com/office/drawing/2014/main" val="1556050148"/>
                    </a:ext>
                  </a:extLst>
                </a:gridCol>
                <a:gridCol w="763992">
                  <a:extLst>
                    <a:ext uri="{9D8B030D-6E8A-4147-A177-3AD203B41FA5}">
                      <a16:colId xmlns:a16="http://schemas.microsoft.com/office/drawing/2014/main" val="980654758"/>
                    </a:ext>
                  </a:extLst>
                </a:gridCol>
                <a:gridCol w="763992">
                  <a:extLst>
                    <a:ext uri="{9D8B030D-6E8A-4147-A177-3AD203B41FA5}">
                      <a16:colId xmlns:a16="http://schemas.microsoft.com/office/drawing/2014/main" val="214550824"/>
                    </a:ext>
                  </a:extLst>
                </a:gridCol>
                <a:gridCol w="763992">
                  <a:extLst>
                    <a:ext uri="{9D8B030D-6E8A-4147-A177-3AD203B41FA5}">
                      <a16:colId xmlns:a16="http://schemas.microsoft.com/office/drawing/2014/main" val="3829514964"/>
                    </a:ext>
                  </a:extLst>
                </a:gridCol>
              </a:tblGrid>
              <a:tr h="526157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12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+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13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=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25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839499"/>
                  </a:ext>
                </a:extLst>
              </a:tr>
              <a:tr h="526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% 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0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+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= 1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1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2403584"/>
                  </a:ext>
                </a:extLst>
              </a:tr>
              <a:tr h="5261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% 7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5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+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6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= 4</a:t>
                      </a:r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/>
                        <a:t>4</a:t>
                      </a:r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04054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18393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>
                <a:solidFill>
                  <a:srgbClr val="2E75B6"/>
                </a:solidFill>
              </a:rPr>
              <a:t>동형암호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400" b="1">
                <a:solidFill>
                  <a:srgbClr val="2E75B6"/>
                </a:solidFill>
              </a:rPr>
              <a:t> </a:t>
            </a:r>
            <a:r>
              <a:rPr lang="ko-KR" altLang="en-US" sz="2000" b="1">
                <a:solidFill>
                  <a:srgbClr val="2E75B6"/>
                </a:solidFill>
              </a:rPr>
              <a:t>덧셈 및 곱셈 집합의 재정의</a:t>
            </a:r>
            <a:endParaRPr lang="en-US" altLang="ko-KR" sz="2000" b="1">
              <a:solidFill>
                <a:srgbClr val="2E75B6"/>
              </a:solidFill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/>
              <a:t>덧셈이 재정의된 집합 </a:t>
            </a:r>
            <a:r>
              <a:rPr lang="en-US" altLang="ko-KR" sz="1800"/>
              <a:t>Z</a:t>
            </a:r>
            <a:r>
              <a:rPr lang="en-US" altLang="ko-KR" sz="1800" baseline="-25000"/>
              <a:t>n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ko-KR" altLang="en-US" sz="1600"/>
              <a:t>덧셈의 결과를 나머지 연산하여 </a:t>
            </a:r>
            <a:r>
              <a:rPr lang="en-US" altLang="ko-KR" sz="1600"/>
              <a:t>Z</a:t>
            </a:r>
            <a:r>
              <a:rPr lang="en-US" altLang="ko-KR" sz="1600" baseline="-25000"/>
              <a:t>n</a:t>
            </a:r>
            <a:r>
              <a:rPr lang="ko-KR" altLang="en-US" sz="1600"/>
              <a:t>에 속하도록 함 </a:t>
            </a:r>
            <a:r>
              <a:rPr lang="en-US" altLang="ko-KR" sz="1600"/>
              <a:t>: Z</a:t>
            </a:r>
            <a:r>
              <a:rPr lang="en-US" altLang="ko-KR" sz="1600" baseline="-25000"/>
              <a:t>n</a:t>
            </a:r>
            <a:r>
              <a:rPr lang="en-US" altLang="ko-KR" sz="1600"/>
              <a:t> =  {0,1, …, n-1}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600"/>
              <a:t>ex) n = 7 : 4 + 6 = 10, 10 </a:t>
            </a:r>
            <a:r>
              <a:rPr lang="ko-KR" altLang="en-US" sz="1600"/>
              <a:t>≡</a:t>
            </a:r>
            <a:r>
              <a:rPr lang="en-US" altLang="ko-KR" sz="1600"/>
              <a:t> 3 mod 7 &gt;&gt; {0,1, … 6} </a:t>
            </a:r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sz="16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/>
              <a:t>곱셈이 재정의된 집합 </a:t>
            </a:r>
            <a:r>
              <a:rPr lang="en-US" altLang="ko-KR" sz="1800"/>
              <a:t>Z</a:t>
            </a:r>
            <a:r>
              <a:rPr lang="ko-KR" altLang="en-US" sz="1800" baseline="30000"/>
              <a:t> *</a:t>
            </a:r>
            <a:r>
              <a:rPr lang="en-US" altLang="ko-KR" sz="1800" baseline="-25000"/>
              <a:t>p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ko-KR" altLang="en-US" sz="1600"/>
              <a:t>제수를 소수로 가정 </a:t>
            </a: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en-US" altLang="ko-KR" sz="1600"/>
              <a:t>Z</a:t>
            </a:r>
            <a:r>
              <a:rPr lang="ko-KR" altLang="en-US" sz="1600" baseline="30000"/>
              <a:t>*</a:t>
            </a:r>
            <a:r>
              <a:rPr lang="en-US" altLang="ko-KR" sz="1600" baseline="-25000"/>
              <a:t>p </a:t>
            </a:r>
            <a:r>
              <a:rPr lang="en-US" altLang="ko-KR" sz="1600"/>
              <a:t>:  Z</a:t>
            </a:r>
            <a:r>
              <a:rPr lang="en-US" altLang="ko-KR" sz="1600" baseline="-25000"/>
              <a:t>n</a:t>
            </a:r>
            <a:r>
              <a:rPr lang="ko-KR" altLang="en-US" sz="1600"/>
              <a:t>에서 </a:t>
            </a:r>
            <a:r>
              <a:rPr lang="en-US" altLang="ko-KR" sz="1600"/>
              <a:t>0 </a:t>
            </a:r>
            <a:r>
              <a:rPr lang="ko-KR" altLang="en-US" sz="1600"/>
              <a:t>제외한 집합 </a:t>
            </a:r>
            <a:r>
              <a:rPr lang="en-US" altLang="ko-KR" sz="1600"/>
              <a:t>(</a:t>
            </a:r>
            <a:r>
              <a:rPr lang="ko-KR" altLang="en-US" sz="1600"/>
              <a:t>∵곱셈에 대한 역원</a:t>
            </a:r>
            <a:r>
              <a:rPr lang="en-US" altLang="ko-KR" sz="1600"/>
              <a:t>)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ko-KR" altLang="en-US" sz="1600"/>
              <a:t>곱셈의 결과를 나머지 연산하여 </a:t>
            </a:r>
            <a:r>
              <a:rPr lang="en-US" altLang="ko-KR" sz="1600"/>
              <a:t>Z</a:t>
            </a:r>
            <a:r>
              <a:rPr lang="ko-KR" altLang="en-US" sz="1600" baseline="30000"/>
              <a:t>*</a:t>
            </a:r>
            <a:r>
              <a:rPr lang="en-US" altLang="ko-KR" sz="1600" baseline="-25000"/>
              <a:t>p</a:t>
            </a:r>
            <a:r>
              <a:rPr lang="en-US" altLang="ko-KR" sz="1600"/>
              <a:t> </a:t>
            </a:r>
            <a:r>
              <a:rPr lang="ko-KR" altLang="en-US" sz="1600"/>
              <a:t>에 속하도록 함 </a:t>
            </a:r>
            <a:r>
              <a:rPr lang="en-US" altLang="ko-KR" sz="1600"/>
              <a:t>: Z</a:t>
            </a:r>
            <a:r>
              <a:rPr lang="ko-KR" altLang="en-US" sz="1600" baseline="30000"/>
              <a:t>*</a:t>
            </a:r>
            <a:r>
              <a:rPr lang="en-US" altLang="ko-KR" sz="1600" baseline="-25000"/>
              <a:t>p </a:t>
            </a:r>
            <a:r>
              <a:rPr lang="en-US" altLang="ko-KR" sz="1600"/>
              <a:t>= {1, … p-1}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600"/>
              <a:t>ex) p = 7 : 4 </a:t>
            </a:r>
            <a:r>
              <a:rPr lang="ko-KR" altLang="en-US" sz="1600"/>
              <a:t>* </a:t>
            </a:r>
            <a:r>
              <a:rPr lang="en-US" altLang="ko-KR" sz="1600"/>
              <a:t>6 = 24, 24 </a:t>
            </a:r>
            <a:r>
              <a:rPr lang="ko-KR" altLang="en-US" sz="1600"/>
              <a:t>≡ </a:t>
            </a:r>
            <a:r>
              <a:rPr lang="en-US" altLang="ko-KR" sz="1600"/>
              <a:t>3 mod 7 &gt;&gt; {1, 2, 3, … 6}</a:t>
            </a:r>
          </a:p>
        </p:txBody>
      </p:sp>
      <p:sp>
        <p:nvSpPr>
          <p:cNvPr id="5" name="AutoShape 4" descr="\because ">
            <a:extLst>
              <a:ext uri="{FF2B5EF4-FFF2-40B4-BE49-F238E27FC236}">
                <a16:creationId xmlns:a16="http://schemas.microsoft.com/office/drawing/2014/main" id="{7EFDCAD3-7B95-460A-AC02-BDE2869155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6887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>
                <a:solidFill>
                  <a:srgbClr val="2E75B6"/>
                </a:solidFill>
              </a:rPr>
              <a:t>동형암호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>
                <a:solidFill>
                  <a:srgbClr val="2E75B6"/>
                </a:solidFill>
              </a:rPr>
              <a:t> </a:t>
            </a:r>
            <a:r>
              <a:rPr lang="en-US" altLang="ko-KR" sz="2000" b="1">
                <a:solidFill>
                  <a:srgbClr val="2E75B6"/>
                </a:solidFill>
              </a:rPr>
              <a:t>Z</a:t>
            </a:r>
            <a:r>
              <a:rPr lang="ko-KR" altLang="en-US" sz="2000" b="1" baseline="30000">
                <a:solidFill>
                  <a:srgbClr val="2E75B6"/>
                </a:solidFill>
              </a:rPr>
              <a:t>*</a:t>
            </a:r>
            <a:r>
              <a:rPr lang="en-US" altLang="ko-KR" sz="2000" b="1">
                <a:solidFill>
                  <a:srgbClr val="2E75B6"/>
                </a:solidFill>
              </a:rPr>
              <a:t>p = {1, … , p-1}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/>
              <a:t>순환군</a:t>
            </a:r>
            <a:r>
              <a:rPr lang="en-US" altLang="ko-KR" sz="1800"/>
              <a:t>(Cyclic group)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ko-KR" altLang="en-US" sz="1600"/>
              <a:t>해당 집합의 모든 원소에 대해 </a:t>
            </a:r>
            <a:r>
              <a:rPr lang="en-US" altLang="ko-KR" sz="1600"/>
              <a:t>a </a:t>
            </a:r>
            <a:r>
              <a:rPr lang="ko-KR" altLang="en-US" sz="1800"/>
              <a:t>∈ </a:t>
            </a:r>
            <a:r>
              <a:rPr lang="en-US" altLang="ko-KR" sz="1800"/>
              <a:t>{0, … , p-2}</a:t>
            </a:r>
            <a:r>
              <a:rPr lang="ko-KR" altLang="en-US" sz="1600"/>
              <a:t>인 </a:t>
            </a:r>
            <a:r>
              <a:rPr lang="en-US" altLang="ko-KR" sz="1600"/>
              <a:t>a</a:t>
            </a:r>
            <a:r>
              <a:rPr lang="ko-KR" altLang="en-US" sz="1600"/>
              <a:t>를 사용하여 표현한 </a:t>
            </a:r>
            <a:r>
              <a:rPr lang="en-US" altLang="ko-KR" sz="1600"/>
              <a:t>g</a:t>
            </a:r>
            <a:r>
              <a:rPr lang="en-US" altLang="ko-KR" sz="1600" baseline="30000"/>
              <a:t>a</a:t>
            </a:r>
            <a:r>
              <a:rPr lang="ko-KR" altLang="en-US" sz="1600"/>
              <a:t> 가 집합</a:t>
            </a:r>
            <a:r>
              <a:rPr lang="en-US" altLang="ko-KR" sz="1600"/>
              <a:t> Z</a:t>
            </a:r>
            <a:r>
              <a:rPr lang="ko-KR" altLang="en-US" sz="1600" baseline="30000"/>
              <a:t>*</a:t>
            </a:r>
            <a:r>
              <a:rPr lang="en-US" altLang="ko-KR" sz="1600" baseline="-25000"/>
              <a:t>p </a:t>
            </a:r>
            <a:r>
              <a:rPr lang="ko-KR" altLang="en-US" sz="1600"/>
              <a:t>의 모든 원소를 표현</a:t>
            </a:r>
            <a:endParaRPr lang="en-US" altLang="ko-KR" sz="160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600"/>
              <a:t>g</a:t>
            </a:r>
            <a:r>
              <a:rPr lang="ko-KR" altLang="en-US" sz="1600"/>
              <a:t>는 생성자이며</a:t>
            </a:r>
            <a:r>
              <a:rPr lang="en-US" altLang="ko-KR" sz="1600"/>
              <a:t>, </a:t>
            </a:r>
            <a:r>
              <a:rPr lang="ko-KR" altLang="en-US" sz="1600"/>
              <a:t>이때의 </a:t>
            </a:r>
            <a:r>
              <a:rPr lang="en-US" altLang="ko-KR" sz="1600"/>
              <a:t>g</a:t>
            </a:r>
            <a:r>
              <a:rPr lang="en-US" altLang="ko-KR" sz="1600" baseline="30000"/>
              <a:t>a</a:t>
            </a:r>
            <a:r>
              <a:rPr lang="ko-KR" altLang="en-US" sz="1600"/>
              <a:t> 는 해당 집합의 모든 원소를 표현하게 됨 </a:t>
            </a:r>
            <a:r>
              <a:rPr lang="en-US" altLang="ko-KR" sz="1600"/>
              <a:t>: g</a:t>
            </a:r>
            <a:r>
              <a:rPr lang="ko-KR" altLang="en-US" sz="1600"/>
              <a:t> ∈</a:t>
            </a:r>
            <a:r>
              <a:rPr lang="en-US" altLang="ko-KR" sz="1600"/>
              <a:t> Z</a:t>
            </a:r>
            <a:r>
              <a:rPr lang="ko-KR" altLang="en-US" sz="1600" baseline="30000"/>
              <a:t>*</a:t>
            </a:r>
            <a:r>
              <a:rPr lang="en-US" altLang="ko-KR" sz="1600" baseline="-25000"/>
              <a:t>p , </a:t>
            </a:r>
            <a:r>
              <a:rPr lang="en-US" altLang="ko-KR" sz="1600"/>
              <a:t>g</a:t>
            </a:r>
            <a:r>
              <a:rPr lang="en-US" altLang="ko-KR" sz="1600" baseline="30000"/>
              <a:t>a</a:t>
            </a:r>
            <a:r>
              <a:rPr lang="ko-KR" altLang="en-US" sz="1600"/>
              <a:t> ∈</a:t>
            </a:r>
            <a:r>
              <a:rPr lang="en-US" altLang="ko-KR" sz="1600"/>
              <a:t> Z</a:t>
            </a:r>
            <a:r>
              <a:rPr lang="ko-KR" altLang="en-US" sz="1600" baseline="30000"/>
              <a:t>*</a:t>
            </a:r>
            <a:r>
              <a:rPr lang="en-US" altLang="ko-KR" sz="1600" baseline="-25000"/>
              <a:t>p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800" baseline="-2500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600"/>
              <a:t>Ex) p = 7, Z</a:t>
            </a:r>
            <a:r>
              <a:rPr lang="ko-KR" altLang="en-US" sz="1600" baseline="30000"/>
              <a:t>*</a:t>
            </a:r>
            <a:r>
              <a:rPr lang="en-US" altLang="ko-KR" sz="1600" baseline="-25000"/>
              <a:t>7 </a:t>
            </a:r>
            <a:r>
              <a:rPr lang="en-US" altLang="ko-KR" sz="1600"/>
              <a:t>= {1,2,3,4,5,6}, a = {0,1,2,3,4,5}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600"/>
              <a:t>      g : ‘ </a:t>
            </a:r>
            <a:r>
              <a:rPr lang="ko-KR" altLang="en-US" sz="1600"/>
              <a:t>군의 위수</a:t>
            </a:r>
            <a:r>
              <a:rPr lang="en-US" altLang="ko-KR" sz="1200"/>
              <a:t>(</a:t>
            </a:r>
            <a:r>
              <a:rPr lang="ko-KR" altLang="en-US" sz="1200"/>
              <a:t>군의 원소의 개수</a:t>
            </a:r>
            <a:r>
              <a:rPr lang="en-US" altLang="ko-KR" sz="1200"/>
              <a:t>(p-1)</a:t>
            </a:r>
            <a:r>
              <a:rPr lang="ko-KR" altLang="en-US" sz="1200"/>
              <a:t>와 같음</a:t>
            </a:r>
            <a:r>
              <a:rPr lang="en-US" altLang="ko-KR" sz="1200"/>
              <a:t>)</a:t>
            </a:r>
            <a:r>
              <a:rPr lang="ko-KR" altLang="en-US" sz="1200"/>
              <a:t> </a:t>
            </a:r>
            <a:r>
              <a:rPr lang="en-US" altLang="ko-KR" sz="1600"/>
              <a:t>= </a:t>
            </a:r>
            <a:r>
              <a:rPr lang="ko-KR" altLang="en-US" sz="1600"/>
              <a:t>원소의 위수 </a:t>
            </a:r>
            <a:r>
              <a:rPr lang="en-US" altLang="ko-KR" sz="1600"/>
              <a:t>’</a:t>
            </a:r>
            <a:r>
              <a:rPr lang="ko-KR" altLang="en-US" sz="1600"/>
              <a:t>를 만족하는 해당 집합 내의 원소</a:t>
            </a:r>
            <a:endParaRPr lang="en-US" altLang="ko-KR" sz="160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600"/>
              <a:t>      g</a:t>
            </a:r>
            <a:r>
              <a:rPr lang="ko-KR" altLang="en-US" sz="1600"/>
              <a:t> ∈</a:t>
            </a:r>
            <a:r>
              <a:rPr lang="en-US" altLang="ko-KR" sz="1600"/>
              <a:t> Z</a:t>
            </a:r>
            <a:r>
              <a:rPr lang="ko-KR" altLang="en-US" sz="1600" baseline="30000"/>
              <a:t>*</a:t>
            </a:r>
            <a:r>
              <a:rPr lang="en-US" altLang="ko-KR" sz="1600" baseline="-25000"/>
              <a:t>7 </a:t>
            </a:r>
            <a:r>
              <a:rPr lang="ko-KR" altLang="en-US" sz="1600"/>
              <a:t>인</a:t>
            </a:r>
            <a:r>
              <a:rPr lang="en-US" altLang="ko-KR" sz="1600"/>
              <a:t> g</a:t>
            </a:r>
            <a:r>
              <a:rPr lang="ko-KR" altLang="en-US" sz="1600"/>
              <a:t>에 대해</a:t>
            </a:r>
            <a:r>
              <a:rPr lang="en-US" altLang="ko-KR" sz="1600"/>
              <a:t> g</a:t>
            </a:r>
            <a:r>
              <a:rPr lang="en-US" altLang="ko-KR" sz="1600" baseline="30000"/>
              <a:t>a </a:t>
            </a:r>
            <a:r>
              <a:rPr lang="ko-KR" altLang="en-US" sz="1600"/>
              <a:t>≡ </a:t>
            </a:r>
            <a:r>
              <a:rPr lang="en-US" altLang="ko-KR" sz="1600"/>
              <a:t>1 mod 7 </a:t>
            </a:r>
            <a:r>
              <a:rPr lang="ko-KR" altLang="en-US" sz="1600"/>
              <a:t>일 때의 </a:t>
            </a:r>
            <a:r>
              <a:rPr lang="en-US" altLang="ko-KR" sz="1600"/>
              <a:t>a</a:t>
            </a:r>
            <a:r>
              <a:rPr lang="ko-KR" altLang="en-US" sz="1600"/>
              <a:t>가 해당 원소의 위수 </a:t>
            </a:r>
            <a:endParaRPr lang="en-US" altLang="ko-KR" sz="160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600"/>
              <a:t>     </a:t>
            </a:r>
            <a:r>
              <a:rPr lang="en-US" altLang="ko-KR" sz="1600">
                <a:sym typeface="Wingdings" panose="05000000000000000000" pitchFamily="2" charset="2"/>
              </a:rPr>
              <a:t> 1</a:t>
            </a:r>
            <a:r>
              <a:rPr lang="ko-KR" altLang="en-US" sz="1600">
                <a:sym typeface="Wingdings" panose="05000000000000000000" pitchFamily="2" charset="2"/>
              </a:rPr>
              <a:t>의 위수 </a:t>
            </a:r>
            <a:r>
              <a:rPr lang="en-US" altLang="ko-KR" sz="1600">
                <a:sym typeface="Wingdings" panose="05000000000000000000" pitchFamily="2" charset="2"/>
              </a:rPr>
              <a:t>: 1 / 2</a:t>
            </a:r>
            <a:r>
              <a:rPr lang="ko-KR" altLang="en-US" sz="1600">
                <a:sym typeface="Wingdings" panose="05000000000000000000" pitchFamily="2" charset="2"/>
              </a:rPr>
              <a:t>의 위수 </a:t>
            </a:r>
            <a:r>
              <a:rPr lang="en-US" altLang="ko-KR" sz="1600">
                <a:sym typeface="Wingdings" panose="05000000000000000000" pitchFamily="2" charset="2"/>
              </a:rPr>
              <a:t>: 3 / 3</a:t>
            </a:r>
            <a:r>
              <a:rPr lang="ko-KR" altLang="en-US" sz="1600">
                <a:sym typeface="Wingdings" panose="05000000000000000000" pitchFamily="2" charset="2"/>
              </a:rPr>
              <a:t>의 위수 </a:t>
            </a:r>
            <a:r>
              <a:rPr lang="en-US" altLang="ko-KR" sz="1600">
                <a:sym typeface="Wingdings" panose="05000000000000000000" pitchFamily="2" charset="2"/>
              </a:rPr>
              <a:t>: 6  / 4</a:t>
            </a:r>
            <a:r>
              <a:rPr lang="ko-KR" altLang="en-US" sz="1600">
                <a:sym typeface="Wingdings" panose="05000000000000000000" pitchFamily="2" charset="2"/>
              </a:rPr>
              <a:t>의 위수 </a:t>
            </a:r>
            <a:r>
              <a:rPr lang="en-US" altLang="ko-KR" sz="1600">
                <a:sym typeface="Wingdings" panose="05000000000000000000" pitchFamily="2" charset="2"/>
              </a:rPr>
              <a:t>: 3 / 5</a:t>
            </a:r>
            <a:r>
              <a:rPr lang="ko-KR" altLang="en-US" sz="1600">
                <a:sym typeface="Wingdings" panose="05000000000000000000" pitchFamily="2" charset="2"/>
              </a:rPr>
              <a:t>의 위수 </a:t>
            </a:r>
            <a:r>
              <a:rPr lang="en-US" altLang="ko-KR" sz="1600">
                <a:sym typeface="Wingdings" panose="05000000000000000000" pitchFamily="2" charset="2"/>
              </a:rPr>
              <a:t>: 6 / 6</a:t>
            </a:r>
            <a:r>
              <a:rPr lang="ko-KR" altLang="en-US" sz="1600">
                <a:sym typeface="Wingdings" panose="05000000000000000000" pitchFamily="2" charset="2"/>
              </a:rPr>
              <a:t>의 위수</a:t>
            </a:r>
            <a:r>
              <a:rPr lang="en-US" altLang="ko-KR" sz="1600">
                <a:sym typeface="Wingdings" panose="05000000000000000000" pitchFamily="2" charset="2"/>
              </a:rPr>
              <a:t> : 2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600">
                <a:sym typeface="Wingdings" panose="05000000000000000000" pitchFamily="2" charset="2"/>
              </a:rPr>
              <a:t>      g = 3 : a = {0,…, 5} : 3</a:t>
            </a:r>
            <a:r>
              <a:rPr lang="en-US" altLang="ko-KR" sz="1600" baseline="30000">
                <a:sym typeface="Wingdings" panose="05000000000000000000" pitchFamily="2" charset="2"/>
              </a:rPr>
              <a:t>0</a:t>
            </a:r>
            <a:r>
              <a:rPr lang="en-US" altLang="ko-KR" sz="1600">
                <a:sym typeface="Wingdings" panose="05000000000000000000" pitchFamily="2" charset="2"/>
              </a:rPr>
              <a:t> 3</a:t>
            </a:r>
            <a:r>
              <a:rPr lang="en-US" altLang="ko-KR" sz="1600" baseline="30000">
                <a:sym typeface="Wingdings" panose="05000000000000000000" pitchFamily="2" charset="2"/>
              </a:rPr>
              <a:t>1</a:t>
            </a:r>
            <a:r>
              <a:rPr lang="en-US" altLang="ko-KR" sz="1600">
                <a:sym typeface="Wingdings" panose="05000000000000000000" pitchFamily="2" charset="2"/>
              </a:rPr>
              <a:t> 3</a:t>
            </a:r>
            <a:r>
              <a:rPr lang="en-US" altLang="ko-KR" sz="1600" baseline="30000">
                <a:sym typeface="Wingdings" panose="05000000000000000000" pitchFamily="2" charset="2"/>
              </a:rPr>
              <a:t>2</a:t>
            </a:r>
            <a:r>
              <a:rPr lang="en-US" altLang="ko-KR" sz="1600">
                <a:sym typeface="Wingdings" panose="05000000000000000000" pitchFamily="2" charset="2"/>
              </a:rPr>
              <a:t> 3</a:t>
            </a:r>
            <a:r>
              <a:rPr lang="en-US" altLang="ko-KR" sz="1600" baseline="30000">
                <a:sym typeface="Wingdings" panose="05000000000000000000" pitchFamily="2" charset="2"/>
              </a:rPr>
              <a:t>3</a:t>
            </a:r>
            <a:r>
              <a:rPr lang="en-US" altLang="ko-KR" sz="1600">
                <a:sym typeface="Wingdings" panose="05000000000000000000" pitchFamily="2" charset="2"/>
              </a:rPr>
              <a:t> 3</a:t>
            </a:r>
            <a:r>
              <a:rPr lang="en-US" altLang="ko-KR" sz="1600" baseline="30000">
                <a:sym typeface="Wingdings" panose="05000000000000000000" pitchFamily="2" charset="2"/>
              </a:rPr>
              <a:t>4</a:t>
            </a:r>
            <a:r>
              <a:rPr lang="en-US" altLang="ko-KR" sz="1600">
                <a:sym typeface="Wingdings" panose="05000000000000000000" pitchFamily="2" charset="2"/>
              </a:rPr>
              <a:t> 3</a:t>
            </a:r>
            <a:r>
              <a:rPr lang="en-US" altLang="ko-KR" sz="1600" baseline="30000">
                <a:sym typeface="Wingdings" panose="05000000000000000000" pitchFamily="2" charset="2"/>
              </a:rPr>
              <a:t>5</a:t>
            </a:r>
            <a:r>
              <a:rPr lang="en-US" altLang="ko-KR" sz="1600">
                <a:sym typeface="Wingdings" panose="05000000000000000000" pitchFamily="2" charset="2"/>
              </a:rPr>
              <a:t>  1 3 2 6 4 5 : </a:t>
            </a:r>
            <a:r>
              <a:rPr lang="en-US" altLang="ko-KR" sz="1600"/>
              <a:t>Z</a:t>
            </a:r>
            <a:r>
              <a:rPr lang="ko-KR" altLang="en-US" sz="1600" baseline="30000"/>
              <a:t>*</a:t>
            </a:r>
            <a:r>
              <a:rPr lang="en-US" altLang="ko-KR" sz="1600" baseline="-25000"/>
              <a:t>7 </a:t>
            </a:r>
            <a:r>
              <a:rPr lang="ko-KR" altLang="en-US" sz="1600">
                <a:sym typeface="Wingdings" panose="05000000000000000000" pitchFamily="2" charset="2"/>
              </a:rPr>
              <a:t>의 모든 원소 표현 가능</a:t>
            </a:r>
            <a:r>
              <a:rPr lang="en-US" altLang="ko-KR" sz="1600">
                <a:sym typeface="Wingdings" panose="05000000000000000000" pitchFamily="2" charset="2"/>
              </a:rPr>
              <a:t> 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600">
                <a:sym typeface="Wingdings" panose="05000000000000000000" pitchFamily="2" charset="2"/>
              </a:rPr>
              <a:t>      g = 6 : a = {0, …,5} : 5</a:t>
            </a:r>
            <a:r>
              <a:rPr lang="en-US" altLang="ko-KR" sz="1600" baseline="30000">
                <a:sym typeface="Wingdings" panose="05000000000000000000" pitchFamily="2" charset="2"/>
              </a:rPr>
              <a:t>0</a:t>
            </a:r>
            <a:r>
              <a:rPr lang="en-US" altLang="ko-KR" sz="1600">
                <a:sym typeface="Wingdings" panose="05000000000000000000" pitchFamily="2" charset="2"/>
              </a:rPr>
              <a:t> 5</a:t>
            </a:r>
            <a:r>
              <a:rPr lang="en-US" altLang="ko-KR" sz="1600" baseline="30000">
                <a:sym typeface="Wingdings" panose="05000000000000000000" pitchFamily="2" charset="2"/>
              </a:rPr>
              <a:t>1</a:t>
            </a:r>
            <a:r>
              <a:rPr lang="en-US" altLang="ko-KR" sz="1600">
                <a:sym typeface="Wingdings" panose="05000000000000000000" pitchFamily="2" charset="2"/>
              </a:rPr>
              <a:t> 5</a:t>
            </a:r>
            <a:r>
              <a:rPr lang="en-US" altLang="ko-KR" sz="1600" baseline="30000">
                <a:sym typeface="Wingdings" panose="05000000000000000000" pitchFamily="2" charset="2"/>
              </a:rPr>
              <a:t>2</a:t>
            </a:r>
            <a:r>
              <a:rPr lang="en-US" altLang="ko-KR" sz="1600">
                <a:sym typeface="Wingdings" panose="05000000000000000000" pitchFamily="2" charset="2"/>
              </a:rPr>
              <a:t> 5</a:t>
            </a:r>
            <a:r>
              <a:rPr lang="en-US" altLang="ko-KR" sz="1600" baseline="30000">
                <a:sym typeface="Wingdings" panose="05000000000000000000" pitchFamily="2" charset="2"/>
              </a:rPr>
              <a:t>3</a:t>
            </a:r>
            <a:r>
              <a:rPr lang="en-US" altLang="ko-KR" sz="1600">
                <a:sym typeface="Wingdings" panose="05000000000000000000" pitchFamily="2" charset="2"/>
              </a:rPr>
              <a:t> 5</a:t>
            </a:r>
            <a:r>
              <a:rPr lang="en-US" altLang="ko-KR" sz="1600" baseline="30000">
                <a:sym typeface="Wingdings" panose="05000000000000000000" pitchFamily="2" charset="2"/>
              </a:rPr>
              <a:t>4</a:t>
            </a:r>
            <a:r>
              <a:rPr lang="en-US" altLang="ko-KR" sz="1600">
                <a:sym typeface="Wingdings" panose="05000000000000000000" pitchFamily="2" charset="2"/>
              </a:rPr>
              <a:t> 5</a:t>
            </a:r>
            <a:r>
              <a:rPr lang="en-US" altLang="ko-KR" sz="1600" baseline="30000">
                <a:sym typeface="Wingdings" panose="05000000000000000000" pitchFamily="2" charset="2"/>
              </a:rPr>
              <a:t>5</a:t>
            </a:r>
            <a:r>
              <a:rPr lang="en-US" altLang="ko-KR" sz="1600">
                <a:sym typeface="Wingdings" panose="05000000000000000000" pitchFamily="2" charset="2"/>
              </a:rPr>
              <a:t>  1 5 4 6 2 3 : </a:t>
            </a:r>
            <a:r>
              <a:rPr lang="en-US" altLang="ko-KR" sz="1600"/>
              <a:t>Z</a:t>
            </a:r>
            <a:r>
              <a:rPr lang="ko-KR" altLang="en-US" sz="1600" baseline="30000"/>
              <a:t>*</a:t>
            </a:r>
            <a:r>
              <a:rPr lang="en-US" altLang="ko-KR" sz="1600" baseline="-25000"/>
              <a:t>7 </a:t>
            </a:r>
            <a:r>
              <a:rPr lang="ko-KR" altLang="en-US" sz="1600">
                <a:sym typeface="Wingdings" panose="05000000000000000000" pitchFamily="2" charset="2"/>
              </a:rPr>
              <a:t>의 모든 원소 표현 가능</a:t>
            </a:r>
            <a:endParaRPr lang="en-US" altLang="ko-KR" sz="1600"/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sz="160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000"/>
          </a:p>
          <a:p>
            <a:pPr marL="914400" lvl="2" indent="0">
              <a:lnSpc>
                <a:spcPct val="150000"/>
              </a:lnSpc>
              <a:buNone/>
            </a:pPr>
            <a:endParaRPr lang="en-US" altLang="ko-KR" sz="12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600"/>
          </a:p>
        </p:txBody>
      </p:sp>
      <p:sp>
        <p:nvSpPr>
          <p:cNvPr id="5" name="AutoShape 4" descr="\because ">
            <a:extLst>
              <a:ext uri="{FF2B5EF4-FFF2-40B4-BE49-F238E27FC236}">
                <a16:creationId xmlns:a16="http://schemas.microsoft.com/office/drawing/2014/main" id="{7EFDCAD3-7B95-460A-AC02-BDE2869155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A16E884-17E7-434B-8EC7-88CFB3F34923}"/>
              </a:ext>
            </a:extLst>
          </p:cNvPr>
          <p:cNvSpPr/>
          <p:nvPr/>
        </p:nvSpPr>
        <p:spPr>
          <a:xfrm>
            <a:off x="81280" y="5987204"/>
            <a:ext cx="11247120" cy="375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2">
              <a:lnSpc>
                <a:spcPct val="150000"/>
              </a:lnSpc>
            </a:pPr>
            <a:r>
              <a:rPr lang="en-US" altLang="ko-KR" sz="1400"/>
              <a:t>* </a:t>
            </a:r>
            <a:r>
              <a:rPr lang="ko-KR" altLang="en-US" sz="1400"/>
              <a:t>위수 </a:t>
            </a:r>
            <a:r>
              <a:rPr lang="en-US" altLang="ko-KR" sz="1400"/>
              <a:t>: 2 </a:t>
            </a:r>
            <a:r>
              <a:rPr lang="ko-KR" altLang="en-US" sz="1400"/>
              <a:t>이상의 정수 </a:t>
            </a:r>
            <a:r>
              <a:rPr lang="en-US" altLang="ko-KR" sz="1400"/>
              <a:t>m</a:t>
            </a:r>
            <a:r>
              <a:rPr lang="ko-KR" altLang="en-US" sz="1400"/>
              <a:t>에 대해 </a:t>
            </a:r>
            <a:r>
              <a:rPr lang="en-US" altLang="ko-KR" sz="1400"/>
              <a:t>a</a:t>
            </a:r>
            <a:r>
              <a:rPr lang="ko-KR" altLang="en-US" sz="1400"/>
              <a:t>가 </a:t>
            </a:r>
            <a:r>
              <a:rPr lang="en-US" altLang="ko-KR" sz="1400"/>
              <a:t>(x,m) =</a:t>
            </a:r>
            <a:r>
              <a:rPr lang="ko-KR" altLang="en-US" sz="1400"/>
              <a:t>인 정수일 때</a:t>
            </a:r>
            <a:r>
              <a:rPr lang="en-US" altLang="ko-KR" sz="1400"/>
              <a:t>, x</a:t>
            </a:r>
            <a:r>
              <a:rPr lang="en-US" altLang="ko-KR" sz="1400" baseline="30000"/>
              <a:t>r</a:t>
            </a:r>
            <a:r>
              <a:rPr lang="en-US" altLang="ko-KR" sz="1400"/>
              <a:t> </a:t>
            </a:r>
            <a:r>
              <a:rPr lang="ko-KR" altLang="en-US" sz="1400"/>
              <a:t>≡ </a:t>
            </a:r>
            <a:r>
              <a:rPr lang="en-US" altLang="ko-KR" sz="1400"/>
              <a:t>1 mod m </a:t>
            </a:r>
            <a:r>
              <a:rPr lang="ko-KR" altLang="en-US" sz="1400"/>
              <a:t>인 가장 작은 양의 정수 </a:t>
            </a:r>
            <a:r>
              <a:rPr lang="en-US" altLang="ko-KR" sz="1400"/>
              <a:t>r</a:t>
            </a:r>
            <a:r>
              <a:rPr lang="ko-KR" altLang="en-US" sz="1400"/>
              <a:t>을 법 </a:t>
            </a:r>
            <a:r>
              <a:rPr lang="en-US" altLang="ko-KR" sz="1400"/>
              <a:t>m</a:t>
            </a:r>
            <a:r>
              <a:rPr lang="ko-KR" altLang="en-US" sz="1400"/>
              <a:t>에대한 </a:t>
            </a:r>
            <a:r>
              <a:rPr lang="en-US" altLang="ko-KR" sz="1400"/>
              <a:t>x</a:t>
            </a:r>
            <a:r>
              <a:rPr lang="ko-KR" altLang="en-US" sz="1400"/>
              <a:t>의 위수라고 함</a:t>
            </a:r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140821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>
                <a:solidFill>
                  <a:srgbClr val="2E75B6"/>
                </a:solidFill>
              </a:rPr>
              <a:t>동형암호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5733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>
                <a:solidFill>
                  <a:srgbClr val="2E75B6"/>
                </a:solidFill>
              </a:rPr>
              <a:t> </a:t>
            </a:r>
            <a:r>
              <a:rPr lang="en-US" altLang="ko-KR" sz="2000" b="1">
                <a:solidFill>
                  <a:srgbClr val="2E75B6"/>
                </a:solidFill>
              </a:rPr>
              <a:t>Z</a:t>
            </a:r>
            <a:r>
              <a:rPr lang="ko-KR" altLang="en-US" sz="2000" b="1" baseline="30000">
                <a:solidFill>
                  <a:srgbClr val="2E75B6"/>
                </a:solidFill>
              </a:rPr>
              <a:t>*</a:t>
            </a:r>
            <a:r>
              <a:rPr lang="en-US" altLang="ko-KR" sz="2000" b="1">
                <a:solidFill>
                  <a:srgbClr val="2E75B6"/>
                </a:solidFill>
              </a:rPr>
              <a:t>p = {1, … , p-1}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/>
              <a:t>p</a:t>
            </a:r>
            <a:r>
              <a:rPr lang="ko-KR" altLang="en-US" sz="1800"/>
              <a:t>가 충분히 크다면 </a:t>
            </a:r>
            <a:r>
              <a:rPr lang="en-US" altLang="ko-KR" sz="1800"/>
              <a:t>g</a:t>
            </a:r>
            <a:r>
              <a:rPr lang="en-US" altLang="ko-KR" sz="1800" baseline="30000"/>
              <a:t>a </a:t>
            </a:r>
            <a:r>
              <a:rPr lang="en-US" altLang="ko-KR" sz="1800"/>
              <a:t>= h</a:t>
            </a:r>
            <a:r>
              <a:rPr lang="ko-KR" altLang="en-US" sz="1800"/>
              <a:t>를 만족하는 </a:t>
            </a:r>
            <a:r>
              <a:rPr lang="en-US" altLang="ko-KR" sz="1800"/>
              <a:t>a </a:t>
            </a:r>
            <a:r>
              <a:rPr lang="ko-KR" altLang="en-US" sz="1800"/>
              <a:t>값을 찾기 어려워짐</a:t>
            </a:r>
            <a:endParaRPr lang="en-US" altLang="ko-KR" sz="1800"/>
          </a:p>
          <a:p>
            <a:pPr marL="914400" lvl="2" indent="0">
              <a:lnSpc>
                <a:spcPct val="150000"/>
              </a:lnSpc>
              <a:buNone/>
            </a:pPr>
            <a:r>
              <a:rPr lang="ko-KR" altLang="en-US" sz="1400"/>
              <a:t>이산로그 문제를 풀면 비밀값</a:t>
            </a:r>
            <a:r>
              <a:rPr lang="en-US" altLang="ko-KR" sz="1400"/>
              <a:t>(a)</a:t>
            </a:r>
            <a:r>
              <a:rPr lang="ko-KR" altLang="en-US" sz="1400"/>
              <a:t>을 알아낼 수 있음 </a:t>
            </a:r>
            <a:r>
              <a:rPr lang="en-US" altLang="ko-KR" sz="1400">
                <a:sym typeface="Wingdings" panose="05000000000000000000" pitchFamily="2" charset="2"/>
              </a:rPr>
              <a:t> </a:t>
            </a:r>
            <a:r>
              <a:rPr lang="ko-KR" altLang="en-US" sz="1400">
                <a:sym typeface="Wingdings" panose="05000000000000000000" pitchFamily="2" charset="2"/>
              </a:rPr>
              <a:t>이산로그의 효율성과 보안성은 반비례</a:t>
            </a:r>
            <a:endParaRPr lang="en-US" altLang="ko-KR" sz="140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400"/>
              <a:t>P</a:t>
            </a:r>
            <a:r>
              <a:rPr lang="ko-KR" altLang="en-US" sz="1400"/>
              <a:t>가 커질수록 만족하는 </a:t>
            </a:r>
            <a:r>
              <a:rPr lang="en-US" altLang="ko-KR" sz="1400"/>
              <a:t>a</a:t>
            </a:r>
            <a:r>
              <a:rPr lang="ko-KR" altLang="en-US" sz="1400"/>
              <a:t>값을 찾아야할 범위가 커지고 연산이 많아지며</a:t>
            </a:r>
            <a:r>
              <a:rPr lang="en-US" altLang="ko-KR" sz="1400"/>
              <a:t>, </a:t>
            </a:r>
            <a:r>
              <a:rPr lang="ko-KR" altLang="en-US" sz="1400"/>
              <a:t>시간복잡도는 군의 크기에 비례</a:t>
            </a:r>
            <a:endParaRPr lang="en-US" altLang="ko-KR" sz="140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o-KR" altLang="en-US" sz="1400"/>
              <a:t>이산로그 문제를 풀기 어려워짐 </a:t>
            </a:r>
            <a:endParaRPr lang="en-US" altLang="ko-KR" sz="140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6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1800"/>
              <a:t>곱셈시</a:t>
            </a:r>
            <a:r>
              <a:rPr lang="en-US" altLang="ko-KR" sz="1800"/>
              <a:t> </a:t>
            </a:r>
            <a:r>
              <a:rPr lang="ko-KR" altLang="en-US" sz="1800"/>
              <a:t>지수의 덧셈 적용 </a:t>
            </a:r>
            <a:endParaRPr lang="en-US" altLang="ko-KR" sz="180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2000"/>
              <a:t>	</a:t>
            </a:r>
            <a:r>
              <a:rPr lang="en-US" altLang="ko-KR" sz="1600"/>
              <a:t>g</a:t>
            </a:r>
            <a:r>
              <a:rPr lang="en-US" altLang="ko-KR" sz="1600" baseline="30000"/>
              <a:t>a</a:t>
            </a:r>
            <a:r>
              <a:rPr lang="en-US" altLang="ko-KR" sz="1600"/>
              <a:t> </a:t>
            </a:r>
            <a:r>
              <a:rPr lang="ko-KR" altLang="en-US" sz="1800"/>
              <a:t>⋅</a:t>
            </a:r>
            <a:r>
              <a:rPr lang="en-US" altLang="ko-KR" sz="1600"/>
              <a:t> g</a:t>
            </a:r>
            <a:r>
              <a:rPr lang="en-US" altLang="ko-KR" sz="1600" baseline="30000"/>
              <a:t>b</a:t>
            </a:r>
            <a:r>
              <a:rPr lang="en-US" altLang="ko-KR" sz="1600"/>
              <a:t> = g</a:t>
            </a:r>
            <a:r>
              <a:rPr lang="en-US" altLang="ko-KR" sz="1600" baseline="30000"/>
              <a:t>(a+b) mod p-1 </a:t>
            </a:r>
            <a:r>
              <a:rPr lang="ko-KR" altLang="en-US" sz="1600"/>
              <a:t> </a:t>
            </a:r>
            <a:endParaRPr lang="en-US" altLang="ko-KR" sz="160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600"/>
              <a:t>mod p-1 ? </a:t>
            </a:r>
            <a:r>
              <a:rPr lang="ko-KR" altLang="en-US" sz="1600"/>
              <a:t>곱셈 연산의 결과도 </a:t>
            </a:r>
            <a:r>
              <a:rPr lang="en-US" altLang="ko-KR" sz="1600"/>
              <a:t>Z</a:t>
            </a:r>
            <a:r>
              <a:rPr lang="ko-KR" altLang="en-US" sz="1600" baseline="30000"/>
              <a:t>*</a:t>
            </a:r>
            <a:r>
              <a:rPr lang="en-US" altLang="ko-KR" sz="1600" baseline="-25000"/>
              <a:t>p</a:t>
            </a:r>
            <a:r>
              <a:rPr lang="ko-KR" altLang="en-US" sz="1600"/>
              <a:t> 에 속해야하므로 </a:t>
            </a:r>
            <a:r>
              <a:rPr lang="en-US" altLang="ko-KR" sz="1600"/>
              <a:t>(a+b)mod(p-1)</a:t>
            </a:r>
            <a:r>
              <a:rPr lang="ko-KR" altLang="en-US" sz="1600"/>
              <a:t>도 </a:t>
            </a:r>
            <a:r>
              <a:rPr lang="en-US" altLang="ko-KR" sz="1600"/>
              <a:t>a</a:t>
            </a:r>
            <a:r>
              <a:rPr lang="ko-KR" altLang="en-US" sz="1600"/>
              <a:t>의 조건을 만족해야 함</a:t>
            </a:r>
            <a:endParaRPr lang="en-US" altLang="ko-KR" sz="1600"/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600"/>
              <a:t>                 </a:t>
            </a: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en-US" altLang="ko-KR" sz="1600"/>
              <a:t>a</a:t>
            </a:r>
            <a:r>
              <a:rPr lang="ko-KR" altLang="en-US" sz="1600"/>
              <a:t>의 범위 </a:t>
            </a:r>
            <a:r>
              <a:rPr lang="en-US" altLang="ko-KR" sz="1600"/>
              <a:t>{0, …, p-2} , Z</a:t>
            </a:r>
            <a:r>
              <a:rPr lang="en-US" altLang="ko-KR" sz="1600" baseline="-25000"/>
              <a:t>p-1</a:t>
            </a:r>
            <a:r>
              <a:rPr lang="en-US" altLang="ko-KR" sz="1600"/>
              <a:t> = {0, …, p-2} </a:t>
            </a:r>
          </a:p>
          <a:p>
            <a:pPr marL="914400" lvl="2" indent="0">
              <a:lnSpc>
                <a:spcPct val="150000"/>
              </a:lnSpc>
              <a:buNone/>
            </a:pPr>
            <a:r>
              <a:rPr lang="en-US" altLang="ko-KR" sz="1600"/>
              <a:t>E(x) = g</a:t>
            </a:r>
            <a:r>
              <a:rPr lang="en-US" altLang="ko-KR" sz="1600" baseline="30000"/>
              <a:t>x  </a:t>
            </a:r>
            <a:r>
              <a:rPr lang="en-US" altLang="ko-KR" sz="1600"/>
              <a:t>: E(x+y) </a:t>
            </a:r>
            <a:r>
              <a:rPr lang="en-US" altLang="ko-KR" sz="1600">
                <a:sym typeface="Wingdings" panose="05000000000000000000" pitchFamily="2" charset="2"/>
              </a:rPr>
              <a:t> g</a:t>
            </a:r>
            <a:r>
              <a:rPr lang="en-US" altLang="ko-KR" sz="1600" baseline="30000">
                <a:sym typeface="Wingdings" panose="05000000000000000000" pitchFamily="2" charset="2"/>
              </a:rPr>
              <a:t>x </a:t>
            </a:r>
            <a:r>
              <a:rPr lang="en-US" altLang="ko-KR" sz="1600"/>
              <a:t> </a:t>
            </a:r>
            <a:r>
              <a:rPr lang="ko-KR" altLang="en-US" sz="1800"/>
              <a:t>⋅</a:t>
            </a:r>
            <a:r>
              <a:rPr lang="en-US" altLang="ko-KR" sz="1600"/>
              <a:t> </a:t>
            </a:r>
            <a:r>
              <a:rPr lang="en-US" altLang="ko-KR" sz="1600">
                <a:sym typeface="Wingdings" panose="05000000000000000000" pitchFamily="2" charset="2"/>
              </a:rPr>
              <a:t>g</a:t>
            </a:r>
            <a:r>
              <a:rPr lang="en-US" altLang="ko-KR" sz="1600" baseline="30000">
                <a:sym typeface="Wingdings" panose="05000000000000000000" pitchFamily="2" charset="2"/>
              </a:rPr>
              <a:t>y</a:t>
            </a:r>
            <a:r>
              <a:rPr lang="en-US" altLang="ko-KR" sz="1600">
                <a:sym typeface="Wingdings" panose="05000000000000000000" pitchFamily="2" charset="2"/>
              </a:rPr>
              <a:t> = g</a:t>
            </a:r>
            <a:r>
              <a:rPr lang="en-US" altLang="ko-KR" sz="1600" baseline="30000">
                <a:sym typeface="Wingdings" panose="05000000000000000000" pitchFamily="2" charset="2"/>
              </a:rPr>
              <a:t>(x+y) mod p-1</a:t>
            </a:r>
            <a:r>
              <a:rPr lang="en-US" altLang="ko-KR" sz="1600">
                <a:sym typeface="Wingdings" panose="05000000000000000000" pitchFamily="2" charset="2"/>
              </a:rPr>
              <a:t> = E(x+y) = </a:t>
            </a:r>
            <a:r>
              <a:rPr lang="en-US" altLang="ko-KR" sz="1600"/>
              <a:t>E(x)</a:t>
            </a:r>
            <a:r>
              <a:rPr lang="ko-KR" altLang="en-US" sz="1600"/>
              <a:t> ⋅</a:t>
            </a:r>
            <a:r>
              <a:rPr lang="en-US" altLang="ko-KR" sz="1600"/>
              <a:t> E(y)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800">
                <a:solidFill>
                  <a:srgbClr val="2E75B6"/>
                </a:solidFill>
              </a:rPr>
              <a:t>x</a:t>
            </a:r>
            <a:r>
              <a:rPr lang="ko-KR" altLang="en-US" sz="1800">
                <a:solidFill>
                  <a:srgbClr val="2E75B6"/>
                </a:solidFill>
              </a:rPr>
              <a:t>와 </a:t>
            </a:r>
            <a:r>
              <a:rPr lang="en-US" altLang="ko-KR" sz="1800">
                <a:solidFill>
                  <a:srgbClr val="2E75B6"/>
                </a:solidFill>
              </a:rPr>
              <a:t>y</a:t>
            </a:r>
            <a:r>
              <a:rPr lang="ko-KR" altLang="en-US" sz="1800">
                <a:solidFill>
                  <a:srgbClr val="2E75B6"/>
                </a:solidFill>
              </a:rPr>
              <a:t>를 몰라도 </a:t>
            </a:r>
            <a:r>
              <a:rPr lang="en-US" altLang="ko-KR" sz="1800">
                <a:solidFill>
                  <a:srgbClr val="2E75B6"/>
                </a:solidFill>
              </a:rPr>
              <a:t>E(x+y)</a:t>
            </a:r>
            <a:r>
              <a:rPr lang="ko-KR" altLang="en-US" sz="1800">
                <a:solidFill>
                  <a:srgbClr val="2E75B6"/>
                </a:solidFill>
              </a:rPr>
              <a:t>를 구할 수 있게 되고 그 때의 </a:t>
            </a:r>
            <a:r>
              <a:rPr lang="en-US" altLang="ko-KR" sz="1800">
                <a:solidFill>
                  <a:srgbClr val="2E75B6"/>
                </a:solidFill>
              </a:rPr>
              <a:t>x, y</a:t>
            </a:r>
            <a:r>
              <a:rPr lang="ko-KR" altLang="en-US" sz="1800">
                <a:solidFill>
                  <a:srgbClr val="2E75B6"/>
                </a:solidFill>
              </a:rPr>
              <a:t>값을 찾기 어려워짐</a:t>
            </a:r>
            <a:endParaRPr lang="en-US" altLang="ko-KR" sz="1800" baseline="30000">
              <a:solidFill>
                <a:srgbClr val="2E75B6"/>
              </a:solidFill>
            </a:endParaRPr>
          </a:p>
        </p:txBody>
      </p:sp>
      <p:sp>
        <p:nvSpPr>
          <p:cNvPr id="5" name="AutoShape 4" descr="\because ">
            <a:extLst>
              <a:ext uri="{FF2B5EF4-FFF2-40B4-BE49-F238E27FC236}">
                <a16:creationId xmlns:a16="http://schemas.microsoft.com/office/drawing/2014/main" id="{7EFDCAD3-7B95-460A-AC02-BDE2869155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7262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>
                <a:solidFill>
                  <a:srgbClr val="2E75B6"/>
                </a:solidFill>
              </a:rPr>
              <a:t>동형암호 함수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5733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000" b="1">
                <a:solidFill>
                  <a:srgbClr val="2E75B6"/>
                </a:solidFill>
              </a:rPr>
              <a:t> 덧셈지원 동형암호 함수 </a:t>
            </a:r>
            <a:endParaRPr lang="en-US" altLang="ko-KR" sz="18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1800"/>
              <a:t>E(x) = g</a:t>
            </a:r>
            <a:r>
              <a:rPr lang="en-US" altLang="ko-KR" sz="1800" baseline="30000"/>
              <a:t>x</a:t>
            </a:r>
            <a:r>
              <a:rPr lang="en-US" altLang="ko-KR" sz="1800"/>
              <a:t>  (x </a:t>
            </a:r>
            <a:r>
              <a:rPr lang="ko-KR" altLang="en-US" sz="1800"/>
              <a:t>∈</a:t>
            </a:r>
            <a:r>
              <a:rPr lang="en-US" altLang="ko-KR" sz="1800"/>
              <a:t> Z</a:t>
            </a:r>
            <a:r>
              <a:rPr lang="en-US" altLang="ko-KR" sz="1800" baseline="-25000"/>
              <a:t>p-1</a:t>
            </a:r>
            <a:r>
              <a:rPr lang="en-US" altLang="ko-KR" sz="1800"/>
              <a:t>)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/>
              <a:t>x </a:t>
            </a:r>
            <a:r>
              <a:rPr lang="ko-KR" altLang="en-US" sz="1600"/>
              <a:t>≠ </a:t>
            </a:r>
            <a:r>
              <a:rPr lang="en-US" altLang="ko-KR" sz="1600"/>
              <a:t>y </a:t>
            </a:r>
            <a:r>
              <a:rPr lang="ko-KR" altLang="en-US" sz="1600"/>
              <a:t>라면 </a:t>
            </a:r>
            <a:r>
              <a:rPr lang="en-US" altLang="ko-KR" sz="1600"/>
              <a:t>g</a:t>
            </a:r>
            <a:r>
              <a:rPr lang="en-US" altLang="ko-KR" sz="1600" baseline="30000"/>
              <a:t>x</a:t>
            </a:r>
            <a:r>
              <a:rPr lang="en-US" altLang="ko-KR" sz="1600"/>
              <a:t> </a:t>
            </a:r>
            <a:r>
              <a:rPr lang="ko-KR" altLang="en-US" sz="1600"/>
              <a:t>와 </a:t>
            </a:r>
            <a:r>
              <a:rPr lang="en-US" altLang="ko-KR" sz="1600"/>
              <a:t>g</a:t>
            </a:r>
            <a:r>
              <a:rPr lang="en-US" altLang="ko-KR" sz="1600" baseline="30000"/>
              <a:t>y</a:t>
            </a:r>
            <a:r>
              <a:rPr lang="ko-KR" altLang="en-US" sz="1600"/>
              <a:t>의 값은 서로 다름</a:t>
            </a:r>
            <a:endParaRPr lang="en-US" altLang="ko-KR" sz="160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/>
              <a:t>E(x) =  g</a:t>
            </a:r>
            <a:r>
              <a:rPr lang="en-US" altLang="ko-KR" sz="1600" baseline="30000"/>
              <a:t>x</a:t>
            </a:r>
            <a:r>
              <a:rPr lang="en-US" altLang="ko-KR" sz="1600"/>
              <a:t> </a:t>
            </a:r>
            <a:r>
              <a:rPr lang="ko-KR" altLang="en-US" sz="1600"/>
              <a:t>에 대해 </a:t>
            </a:r>
            <a:r>
              <a:rPr lang="en-US" altLang="ko-KR" sz="1600"/>
              <a:t>x</a:t>
            </a:r>
            <a:r>
              <a:rPr lang="ko-KR" altLang="en-US" sz="1600"/>
              <a:t>값을 찾기 어려움</a:t>
            </a:r>
            <a:endParaRPr lang="en-US" altLang="ko-KR" sz="1600"/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1600"/>
              <a:t>E(x+y) = g</a:t>
            </a:r>
            <a:r>
              <a:rPr lang="en-US" altLang="ko-KR" sz="1600" baseline="30000"/>
              <a:t>x+y mod p-1</a:t>
            </a:r>
            <a:r>
              <a:rPr lang="en-US" altLang="ko-KR" sz="1600"/>
              <a:t> = </a:t>
            </a:r>
            <a:r>
              <a:rPr lang="en-US" altLang="ko-KR" sz="1600">
                <a:sym typeface="Wingdings" panose="05000000000000000000" pitchFamily="2" charset="2"/>
              </a:rPr>
              <a:t>g</a:t>
            </a:r>
            <a:r>
              <a:rPr lang="en-US" altLang="ko-KR" sz="1600" baseline="30000">
                <a:sym typeface="Wingdings" panose="05000000000000000000" pitchFamily="2" charset="2"/>
              </a:rPr>
              <a:t>x </a:t>
            </a:r>
            <a:r>
              <a:rPr lang="en-US" altLang="ko-KR" sz="1600"/>
              <a:t> </a:t>
            </a:r>
            <a:r>
              <a:rPr lang="ko-KR" altLang="en-US" sz="1600"/>
              <a:t>⋅</a:t>
            </a:r>
            <a:r>
              <a:rPr lang="en-US" altLang="ko-KR" sz="1600"/>
              <a:t> </a:t>
            </a:r>
            <a:r>
              <a:rPr lang="en-US" altLang="ko-KR" sz="1600">
                <a:sym typeface="Wingdings" panose="05000000000000000000" pitchFamily="2" charset="2"/>
              </a:rPr>
              <a:t>g</a:t>
            </a:r>
            <a:r>
              <a:rPr lang="en-US" altLang="ko-KR" sz="1600" baseline="30000">
                <a:sym typeface="Wingdings" panose="05000000000000000000" pitchFamily="2" charset="2"/>
              </a:rPr>
              <a:t>y</a:t>
            </a:r>
            <a:r>
              <a:rPr lang="en-US" altLang="ko-KR" sz="1600"/>
              <a:t> = E(x) </a:t>
            </a:r>
            <a:r>
              <a:rPr lang="ko-KR" altLang="en-US" sz="1600"/>
              <a:t>⋅</a:t>
            </a:r>
            <a:r>
              <a:rPr lang="en-US" altLang="ko-KR" sz="1600"/>
              <a:t>  E(y) </a:t>
            </a:r>
            <a:br>
              <a:rPr lang="en-US" altLang="ko-KR" sz="1600"/>
            </a:br>
            <a:r>
              <a:rPr lang="en-US" altLang="ko-KR" sz="1600">
                <a:sym typeface="Wingdings" panose="05000000000000000000" pitchFamily="2" charset="2"/>
              </a:rPr>
              <a:t> </a:t>
            </a:r>
            <a:r>
              <a:rPr lang="en-US" altLang="ko-KR" sz="1600"/>
              <a:t>x, y </a:t>
            </a:r>
            <a:r>
              <a:rPr lang="ko-KR" altLang="en-US" sz="1600"/>
              <a:t>몰라도 </a:t>
            </a:r>
            <a:r>
              <a:rPr lang="en-US" altLang="ko-KR" sz="1600"/>
              <a:t>E(x+y) </a:t>
            </a:r>
            <a:r>
              <a:rPr lang="ko-KR" altLang="en-US" sz="1600"/>
              <a:t>구할 수 있음</a:t>
            </a:r>
            <a:endParaRPr lang="en-US" altLang="ko-KR" sz="160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altLang="ko-KR" sz="1800"/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ko-KR" sz="1800"/>
              <a:t>g</a:t>
            </a:r>
            <a:r>
              <a:rPr lang="en-US" altLang="ko-KR" sz="1800" baseline="30000"/>
              <a:t>x </a:t>
            </a:r>
            <a:r>
              <a:rPr lang="ko-KR" altLang="en-US" sz="1800"/>
              <a:t>사용하여 동형암호 함수의 세가지 조건 모두 만족</a:t>
            </a:r>
            <a:endParaRPr lang="en-US" altLang="ko-KR" sz="1800"/>
          </a:p>
        </p:txBody>
      </p:sp>
      <p:sp>
        <p:nvSpPr>
          <p:cNvPr id="5" name="AutoShape 4" descr="\because ">
            <a:extLst>
              <a:ext uri="{FF2B5EF4-FFF2-40B4-BE49-F238E27FC236}">
                <a16:creationId xmlns:a16="http://schemas.microsoft.com/office/drawing/2014/main" id="{7EFDCAD3-7B95-460A-AC02-BDE2869155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434126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2871</TotalTime>
  <Words>1726</Words>
  <Application>Microsoft Office PowerPoint</Application>
  <PresentationFormat>와이드스크린</PresentationFormat>
  <Paragraphs>265</Paragraphs>
  <Slides>18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26" baseType="lpstr">
      <vt:lpstr>MJXc-TeX-main-R</vt:lpstr>
      <vt:lpstr>MJXc-TeX-math-I</vt:lpstr>
      <vt:lpstr>맑은 고딕</vt:lpstr>
      <vt:lpstr>Arial</vt:lpstr>
      <vt:lpstr>Helvetica</vt:lpstr>
      <vt:lpstr>Wingdings</vt:lpstr>
      <vt:lpstr>CryptoCraft 테마</vt:lpstr>
      <vt:lpstr>제목 테마</vt:lpstr>
      <vt:lpstr>zero knowledge proof &amp; Homomorphic Encryption</vt:lpstr>
      <vt:lpstr>PowerPoint 프레젠테이션</vt:lpstr>
      <vt:lpstr>동형암호 함수</vt:lpstr>
      <vt:lpstr>동형암호 함수</vt:lpstr>
      <vt:lpstr>동형암호 함수</vt:lpstr>
      <vt:lpstr>동형암호 함수</vt:lpstr>
      <vt:lpstr>동형암호 함수</vt:lpstr>
      <vt:lpstr>동형암호 함수</vt:lpstr>
      <vt:lpstr>동형암호 함수</vt:lpstr>
      <vt:lpstr>동형암호 함수</vt:lpstr>
      <vt:lpstr>동형암호 함수</vt:lpstr>
      <vt:lpstr>동형암호 함수</vt:lpstr>
      <vt:lpstr>KC 테스트</vt:lpstr>
      <vt:lpstr>KC 테스트</vt:lpstr>
      <vt:lpstr>KC 테스트</vt:lpstr>
      <vt:lpstr>Extended KCA</vt:lpstr>
      <vt:lpstr>d-급수에 대한 KCA : Verifiable Blind Evaluation Protocol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 현지</cp:lastModifiedBy>
  <cp:revision>102</cp:revision>
  <dcterms:created xsi:type="dcterms:W3CDTF">2019-03-05T04:29:07Z</dcterms:created>
  <dcterms:modified xsi:type="dcterms:W3CDTF">2019-10-06T10:01:24Z</dcterms:modified>
</cp:coreProperties>
</file>