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9"/>
  </p:notesMasterIdLst>
  <p:handoutMasterIdLst>
    <p:handoutMasterId r:id="rId30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9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5" r:id="rId20"/>
    <p:sldId id="296" r:id="rId21"/>
    <p:sldId id="297" r:id="rId22"/>
    <p:sldId id="298" r:id="rId23"/>
    <p:sldId id="299" r:id="rId24"/>
    <p:sldId id="302" r:id="rId25"/>
    <p:sldId id="300" r:id="rId26"/>
    <p:sldId id="301" r:id="rId27"/>
    <p:sldId id="27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20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QCqSKftEx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PAGE: Practical AES-GCM Encryption for Low-End Microcontrollers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https://youtu.be/aQCqSKftExM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김경호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F512E17-DCC7-4DFF-8607-137852739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479A3-2D7E-47BE-A2A5-EA50C658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FACE-LIGHT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C74940-E45E-4A39-B34C-7E58ED076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000" y="1152525"/>
            <a:ext cx="8496000" cy="47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7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B826-A949-436F-A863-BA09980F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FACE-LIGHT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370B62-CE5F-4517-8565-116884225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000" y="1152525"/>
            <a:ext cx="8496000" cy="47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3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8D096-B741-4DD8-95DD-3E7E800F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FACE-LIGHT 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| Extended FACE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DDC0C-5161-4A43-9320-3C72FE895F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sz="2000" spc="-100" dirty="0"/>
          </a:p>
          <a:p>
            <a:r>
              <a:rPr lang="en-US" altLang="ko-KR" spc="-100" dirty="0"/>
              <a:t>Extended FACE</a:t>
            </a:r>
          </a:p>
          <a:p>
            <a:pPr lvl="1"/>
            <a:r>
              <a:rPr lang="en-US" altLang="ko-KR" sz="2000" spc="-100" dirty="0"/>
              <a:t>Original</a:t>
            </a:r>
            <a:r>
              <a:rPr lang="ko-KR" altLang="en-US" sz="2000" spc="-100" dirty="0"/>
              <a:t> </a:t>
            </a:r>
            <a:r>
              <a:rPr lang="en-US" altLang="ko-KR" sz="2000" spc="-100" dirty="0"/>
              <a:t>FACE</a:t>
            </a:r>
          </a:p>
          <a:p>
            <a:pPr lvl="1"/>
            <a:r>
              <a:rPr lang="en-US" altLang="ko-KR" sz="2000" spc="-100" dirty="0"/>
              <a:t>FACE-Light</a:t>
            </a:r>
          </a:p>
          <a:p>
            <a:endParaRPr lang="en-US" altLang="ko-KR" spc="-100" dirty="0"/>
          </a:p>
          <a:p>
            <a:r>
              <a:rPr lang="ko-KR" altLang="en-US" spc="-100" dirty="0"/>
              <a:t>연산 절감 효과</a:t>
            </a:r>
            <a:endParaRPr lang="en-US" altLang="ko-KR" spc="-100" dirty="0"/>
          </a:p>
          <a:p>
            <a:pPr lvl="1"/>
            <a:r>
              <a:rPr lang="en-US" altLang="ko-KR" sz="2000" spc="-100" dirty="0" err="1"/>
              <a:t>Subbytes</a:t>
            </a:r>
            <a:endParaRPr lang="en-US" altLang="ko-KR" sz="2000" spc="-100" dirty="0"/>
          </a:p>
          <a:p>
            <a:pPr lvl="1"/>
            <a:r>
              <a:rPr lang="en-US" altLang="ko-KR" sz="2000" spc="-100" dirty="0" err="1"/>
              <a:t>AddRoundKey</a:t>
            </a:r>
            <a:endParaRPr lang="en-US" altLang="ko-KR" sz="2000" spc="-1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DE397F-29FB-4688-BC44-FC763F582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794" y="1073038"/>
            <a:ext cx="7030693" cy="527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6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30B52-CF9D-4431-A362-23E96476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128bit Binary field multiplication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BF6F08-9195-43E0-BDF0-B004A5ADAD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 연구</a:t>
            </a:r>
            <a:r>
              <a:rPr lang="en-US" altLang="ko-KR" sz="1800" dirty="0"/>
              <a:t>(</a:t>
            </a:r>
            <a:r>
              <a:rPr lang="fr-FR" altLang="ko-KR" sz="1800" dirty="0"/>
              <a:t>SCA-Resistant GCM Implementation on AVR</a:t>
            </a:r>
            <a:r>
              <a:rPr lang="en-US" altLang="ko-KR" sz="1800" dirty="0"/>
              <a:t>) </a:t>
            </a:r>
            <a:r>
              <a:rPr lang="ko-KR" altLang="en-US" dirty="0"/>
              <a:t>에서 성능 향상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Garbage Register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개로 감소 및 곱셈 방식 교체로 </a:t>
            </a:r>
            <a:r>
              <a:rPr lang="en-US" altLang="ko-KR" dirty="0"/>
              <a:t>Register 1</a:t>
            </a:r>
            <a:r>
              <a:rPr lang="ko-KR" altLang="en-US" dirty="0"/>
              <a:t>개 확보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확보한 </a:t>
            </a:r>
            <a:r>
              <a:rPr lang="en-US" altLang="ko-KR" dirty="0"/>
              <a:t>8</a:t>
            </a:r>
            <a:r>
              <a:rPr lang="ko-KR" altLang="en-US" dirty="0"/>
              <a:t>개의 레지스터를 이용한 </a:t>
            </a:r>
            <a:r>
              <a:rPr lang="en-US" altLang="ko-KR" dirty="0"/>
              <a:t>Karatsuba Algorithm</a:t>
            </a:r>
            <a:r>
              <a:rPr lang="ko-KR" altLang="en-US" dirty="0"/>
              <a:t> 최적화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Reduction </a:t>
            </a:r>
            <a:r>
              <a:rPr lang="ko-KR" altLang="en-US" dirty="0"/>
              <a:t>최적화 구현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309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709CC-D555-4245-9B4C-46403983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128bit Binary field multiplication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2E370-21C1-45CE-8F16-1DE833C4D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Garbage Register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개로 감소</a:t>
            </a:r>
            <a:r>
              <a:rPr lang="en-US" altLang="ko-KR" dirty="0"/>
              <a:t>(</a:t>
            </a:r>
            <a:r>
              <a:rPr lang="ko-KR" altLang="en-US" dirty="0"/>
              <a:t>동일 곱셈 연산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파형에 큰 변화가 없으므로 공격자가 판단 불가능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F0F21F-F976-479B-9031-95D0B0DE4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73" y="2104556"/>
            <a:ext cx="8620070" cy="410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6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E6448-20DB-4C91-9A4F-1ED01745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128bit Binary field multiplication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FCC9C-B5C9-4F30-986B-E6F295ED8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9326" y="1152525"/>
            <a:ext cx="2391511" cy="505777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MBC</a:t>
            </a:r>
            <a:r>
              <a:rPr lang="ko-KR" altLang="en-US" sz="2000" dirty="0"/>
              <a:t>에서 사용한 곱셈 방식 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40bit</a:t>
            </a:r>
            <a:r>
              <a:rPr lang="ko-KR" altLang="en-US" sz="2000" dirty="0"/>
              <a:t>의 </a:t>
            </a:r>
            <a:r>
              <a:rPr lang="en-US" altLang="ko-KR" sz="2000" dirty="0"/>
              <a:t>Multiplicand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사용하는 기존 연구에 비해 </a:t>
            </a:r>
            <a:r>
              <a:rPr lang="en-US" altLang="ko-KR" sz="2000" dirty="0"/>
              <a:t>1</a:t>
            </a:r>
            <a:r>
              <a:rPr lang="ko-KR" altLang="en-US" sz="2000" dirty="0"/>
              <a:t>개의 레지스터 확보</a:t>
            </a:r>
            <a:endParaRPr lang="en-US" altLang="ko-KR" sz="20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1FDA6F7-E1B7-4190-B76B-ED3576AAAC2D}"/>
              </a:ext>
            </a:extLst>
          </p:cNvPr>
          <p:cNvGrpSpPr/>
          <p:nvPr/>
        </p:nvGrpSpPr>
        <p:grpSpPr>
          <a:xfrm>
            <a:off x="6655356" y="1022407"/>
            <a:ext cx="2802312" cy="5142042"/>
            <a:chOff x="5707378" y="1068258"/>
            <a:chExt cx="2802312" cy="514204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303B3C4-722D-4E57-AC44-436CA4AE1330}"/>
                </a:ext>
              </a:extLst>
            </p:cNvPr>
            <p:cNvGrpSpPr/>
            <p:nvPr/>
          </p:nvGrpSpPr>
          <p:grpSpPr>
            <a:xfrm>
              <a:off x="5727351" y="1068258"/>
              <a:ext cx="2782339" cy="1834372"/>
              <a:chOff x="3563249" y="2604425"/>
              <a:chExt cx="2782339" cy="1834372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2D048F07-1D46-4650-8113-59E7DE9BF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63249" y="2604425"/>
                <a:ext cx="2782339" cy="1553526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033CE6-080C-4648-AC94-8CE89266B1B5}"/>
                  </a:ext>
                </a:extLst>
              </p:cNvPr>
              <p:cNvSpPr txBox="1"/>
              <p:nvPr/>
            </p:nvSpPr>
            <p:spPr>
              <a:xfrm>
                <a:off x="4200673" y="4069465"/>
                <a:ext cx="2076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Ziu</a:t>
                </a:r>
                <a:r>
                  <a:rPr lang="en-US" altLang="ko-KR" dirty="0"/>
                  <a:t> et al</a:t>
                </a:r>
                <a:endParaRPr lang="ko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32418B9-81C3-4814-A146-59D76D77E93F}"/>
                </a:ext>
              </a:extLst>
            </p:cNvPr>
            <p:cNvGrpSpPr/>
            <p:nvPr/>
          </p:nvGrpSpPr>
          <p:grpSpPr>
            <a:xfrm>
              <a:off x="5707378" y="2902630"/>
              <a:ext cx="2802312" cy="3307670"/>
              <a:chOff x="6436062" y="1032034"/>
              <a:chExt cx="2802312" cy="4908075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A15EE2B9-2C0C-4024-B118-09D2224E9C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6062" y="1032034"/>
                <a:ext cx="2802312" cy="4766877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E6D13E-B58F-4820-8204-2F2B71A74192}"/>
                  </a:ext>
                </a:extLst>
              </p:cNvPr>
              <p:cNvSpPr txBox="1"/>
              <p:nvPr/>
            </p:nvSpPr>
            <p:spPr>
              <a:xfrm>
                <a:off x="7059560" y="5570777"/>
                <a:ext cx="20765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Seo</a:t>
                </a:r>
                <a:r>
                  <a:rPr lang="en-US" altLang="ko-KR" dirty="0"/>
                  <a:t> and Kim</a:t>
                </a:r>
                <a:endParaRPr lang="ko-KR" altLang="en-US" dirty="0"/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200D75-E940-4FC9-B083-875F8B4CD082}"/>
              </a:ext>
            </a:extLst>
          </p:cNvPr>
          <p:cNvGrpSpPr/>
          <p:nvPr/>
        </p:nvGrpSpPr>
        <p:grpSpPr>
          <a:xfrm>
            <a:off x="1" y="1057369"/>
            <a:ext cx="6834258" cy="5362433"/>
            <a:chOff x="459743" y="1102557"/>
            <a:chExt cx="3396271" cy="49782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0722BE-C5AF-406C-86E6-94B5408347B6}"/>
                </a:ext>
              </a:extLst>
            </p:cNvPr>
            <p:cNvSpPr txBox="1"/>
            <p:nvPr/>
          </p:nvSpPr>
          <p:spPr>
            <a:xfrm>
              <a:off x="1779441" y="5711511"/>
              <a:ext cx="2076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Our work</a:t>
              </a:r>
              <a:endParaRPr lang="ko-KR" altLang="en-US" dirty="0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59B736F-3AD2-4459-A6AE-DB2A7E271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743" y="1102557"/>
              <a:ext cx="3255529" cy="4652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531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579F5-8015-4519-ACAF-9F96D296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128bit Binary field multiplication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B7EAB-48DD-4834-B12C-D498155657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확보한 </a:t>
            </a:r>
            <a:r>
              <a:rPr lang="en-US" altLang="ko-KR" dirty="0"/>
              <a:t>8</a:t>
            </a:r>
            <a:r>
              <a:rPr lang="ko-KR" altLang="en-US" dirty="0"/>
              <a:t>개의 레지스터를 이용한 </a:t>
            </a:r>
            <a:r>
              <a:rPr lang="en-US" altLang="ko-KR" dirty="0"/>
              <a:t>Karatsuba Algorithm</a:t>
            </a:r>
            <a:r>
              <a:rPr lang="ko-KR" altLang="en-US" dirty="0"/>
              <a:t> 최적화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30B3A2-3B00-4744-9BAC-68518C700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27" y="1738661"/>
            <a:ext cx="6612826" cy="19427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D8CC58-0CD4-46E0-91A5-F18D7B95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27" y="3560932"/>
            <a:ext cx="7832763" cy="2831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F5055-834F-49D5-9956-3F8BD44A0535}"/>
              </a:ext>
            </a:extLst>
          </p:cNvPr>
          <p:cNvSpPr txBox="1"/>
          <p:nvPr/>
        </p:nvSpPr>
        <p:spPr>
          <a:xfrm>
            <a:off x="8742981" y="4376758"/>
            <a:ext cx="3104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K0 ~ K7</a:t>
            </a:r>
            <a:r>
              <a:rPr lang="ko-KR" altLang="en-US" dirty="0"/>
              <a:t>을 이용해 </a:t>
            </a:r>
            <a:r>
              <a:rPr lang="en-US" altLang="ko-KR" dirty="0"/>
              <a:t>Karatsuba </a:t>
            </a:r>
            <a:r>
              <a:rPr lang="ko-KR" altLang="en-US" dirty="0"/>
              <a:t>과정에서 </a:t>
            </a:r>
            <a:r>
              <a:rPr lang="en-US" altLang="ko-KR" dirty="0"/>
              <a:t>C[4] ~ C[11] </a:t>
            </a:r>
            <a:r>
              <a:rPr lang="ko-KR" altLang="en-US" dirty="0"/>
              <a:t>연산에 필요한 값을 </a:t>
            </a:r>
            <a:r>
              <a:rPr lang="ko-KR" altLang="en-US" dirty="0" err="1"/>
              <a:t>스텍</a:t>
            </a:r>
            <a:r>
              <a:rPr lang="ko-KR" altLang="en-US" dirty="0"/>
              <a:t> 메모리 사용 없이 처리</a:t>
            </a:r>
          </a:p>
        </p:txBody>
      </p:sp>
    </p:spTree>
    <p:extLst>
      <p:ext uri="{BB962C8B-B14F-4D97-AF65-F5344CB8AC3E}">
        <p14:creationId xmlns:p14="http://schemas.microsoft.com/office/powerpoint/2010/main" val="3957412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9BB23-8679-4057-999E-133639AB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128bit Binary field multiplication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3C2F8-21D5-46D4-B18D-B69C47E89A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Reduction </a:t>
            </a:r>
            <a:r>
              <a:rPr lang="ko-KR" altLang="en-US" dirty="0"/>
              <a:t>최적화 구현</a:t>
            </a:r>
            <a:endParaRPr lang="en-US" altLang="ko-KR" dirty="0"/>
          </a:p>
          <a:p>
            <a:pPr lvl="1"/>
            <a:r>
              <a:rPr lang="en-US" altLang="ko-KR" dirty="0"/>
              <a:t>128bit </a:t>
            </a:r>
            <a:r>
              <a:rPr lang="ko-KR" altLang="en-US" dirty="0"/>
              <a:t>곱셈의 결과를 </a:t>
            </a:r>
            <a:r>
              <a:rPr lang="en-US" altLang="ko-KR" dirty="0"/>
              <a:t>Reduction</a:t>
            </a:r>
            <a:r>
              <a:rPr lang="ko-KR" altLang="en-US" dirty="0"/>
              <a:t>하는 과정에서 소프트웨어 최적화</a:t>
            </a:r>
            <a:endParaRPr lang="en-US" altLang="ko-KR" dirty="0"/>
          </a:p>
          <a:p>
            <a:pPr lvl="1"/>
            <a:r>
              <a:rPr lang="en-US" altLang="ko-KR" dirty="0"/>
              <a:t>8bit </a:t>
            </a:r>
            <a:r>
              <a:rPr lang="ko-KR" altLang="en-US" dirty="0"/>
              <a:t>환경에 알맞게 최적화 구현</a:t>
            </a:r>
            <a:endParaRPr lang="en-US" altLang="ko-KR" dirty="0"/>
          </a:p>
          <a:p>
            <a:pPr lvl="1"/>
            <a:r>
              <a:rPr lang="en-US" altLang="ko-KR" dirty="0"/>
              <a:t>Assembly </a:t>
            </a:r>
            <a:r>
              <a:rPr lang="ko-KR" altLang="en-US" dirty="0"/>
              <a:t>구현으로 </a:t>
            </a:r>
            <a:r>
              <a:rPr lang="en-US" altLang="ko-KR" dirty="0"/>
              <a:t>320cc</a:t>
            </a:r>
            <a:r>
              <a:rPr lang="ko-KR" altLang="en-US" dirty="0"/>
              <a:t>로 최적화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4CC800-6A83-4DEE-8B63-7D6984373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705" y="2327931"/>
            <a:ext cx="4495375" cy="388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72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265A3-F32E-46A2-9510-2DD29138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Evaluation  | FACE-LIGHT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4D0524-C8F7-4A37-AE22-5764F431B0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592478"/>
            <a:ext cx="11369675" cy="5057775"/>
          </a:xfrm>
        </p:spPr>
        <p:txBody>
          <a:bodyPr/>
          <a:lstStyle/>
          <a:p>
            <a:r>
              <a:rPr lang="ko-KR" altLang="en-US" spc="-100" dirty="0"/>
              <a:t>표준 </a:t>
            </a:r>
            <a:r>
              <a:rPr lang="en-US" altLang="ko-KR" spc="-100" dirty="0"/>
              <a:t>AES</a:t>
            </a:r>
            <a:r>
              <a:rPr lang="ko-KR" altLang="en-US" spc="-100" dirty="0"/>
              <a:t>보다 약 </a:t>
            </a:r>
            <a:r>
              <a:rPr lang="en-US" altLang="ko-KR" b="1" spc="-100" dirty="0">
                <a:solidFill>
                  <a:srgbClr val="FF0000"/>
                </a:solidFill>
              </a:rPr>
              <a:t>22% </a:t>
            </a:r>
            <a:r>
              <a:rPr lang="ko-KR" altLang="en-US" b="1" spc="-100" dirty="0">
                <a:solidFill>
                  <a:srgbClr val="FF0000"/>
                </a:solidFill>
              </a:rPr>
              <a:t>성능 향상</a:t>
            </a:r>
            <a:r>
              <a:rPr lang="ko-KR" altLang="en-US" spc="-100" dirty="0"/>
              <a:t>을 보임</a:t>
            </a:r>
            <a:endParaRPr lang="en-US" altLang="ko-KR" spc="-100" dirty="0"/>
          </a:p>
          <a:p>
            <a:r>
              <a:rPr lang="ko-KR" altLang="en-US" spc="-100" dirty="0"/>
              <a:t>추가적인 </a:t>
            </a:r>
            <a:r>
              <a:rPr lang="en-US" altLang="ko-KR" spc="-100" dirty="0"/>
              <a:t>LUT </a:t>
            </a:r>
            <a:r>
              <a:rPr lang="ko-KR" altLang="en-US" spc="-100" dirty="0"/>
              <a:t>업데이트 시간 소요가 없음</a:t>
            </a:r>
            <a:endParaRPr lang="en-US" altLang="ko-KR" sz="2000" spc="-1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9AA9AE-CEC5-4F19-AE10-3DECDF6C1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9" y="3100039"/>
            <a:ext cx="11909502" cy="277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4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Related work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2. FACE-LIGHT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3. 128bit Binary field multiplication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4. Evaluation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/>
              <a:t>5. 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D1D3F-2324-491E-B4CB-D87CD6C6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Evaluation  | FACE-LIGHT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8A6571-128E-45B9-A29B-E02183F07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815326"/>
            <a:ext cx="11369675" cy="5057775"/>
          </a:xfrm>
        </p:spPr>
        <p:txBody>
          <a:bodyPr/>
          <a:lstStyle/>
          <a:p>
            <a:r>
              <a:rPr lang="en-US" altLang="ko-KR" spc="-100" dirty="0"/>
              <a:t>FACE-LIGHT </a:t>
            </a:r>
            <a:r>
              <a:rPr lang="en-US" altLang="ko-KR" b="1" spc="-100" dirty="0">
                <a:solidFill>
                  <a:srgbClr val="FF0000"/>
                </a:solidFill>
              </a:rPr>
              <a:t>8bits Microcontroller</a:t>
            </a:r>
            <a:r>
              <a:rPr lang="ko-KR" altLang="en-US" spc="-100" dirty="0"/>
              <a:t>에 최적화 됨</a:t>
            </a:r>
            <a:endParaRPr lang="en-US" altLang="ko-KR" spc="-100" dirty="0"/>
          </a:p>
          <a:p>
            <a:r>
              <a:rPr lang="en-US" altLang="ko-KR" spc="-100" dirty="0"/>
              <a:t>LUT </a:t>
            </a:r>
            <a:r>
              <a:rPr lang="ko-KR" altLang="en-US" spc="-100" dirty="0"/>
              <a:t>업데이트가 없기 때문에 </a:t>
            </a:r>
            <a:r>
              <a:rPr lang="en-US" altLang="ko-KR" spc="-100" dirty="0"/>
              <a:t>Constant Timing </a:t>
            </a:r>
            <a:r>
              <a:rPr lang="ko-KR" altLang="en-US" spc="-100" dirty="0"/>
              <a:t>유지</a:t>
            </a:r>
            <a:endParaRPr lang="en-US" altLang="ko-KR" spc="-100" dirty="0"/>
          </a:p>
          <a:p>
            <a:r>
              <a:rPr lang="en-US" altLang="ko-KR" spc="-100" dirty="0"/>
              <a:t>8bits </a:t>
            </a:r>
            <a:r>
              <a:rPr lang="ko-KR" altLang="en-US" spc="-100" dirty="0"/>
              <a:t>저전력 프로세서부터 제약없이 사용 가능</a:t>
            </a:r>
            <a:endParaRPr lang="en-US" altLang="ko-KR" spc="-1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65415E-EFF1-492F-B644-146108E8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76" y="3621823"/>
            <a:ext cx="11182932" cy="24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72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E4B24-4CB1-4E3F-A55E-7FB41281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Evaluation  | FACE-LIGHT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F08F1-0CC9-4FB5-B632-97EBA9F20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spc="-100" dirty="0">
                <a:solidFill>
                  <a:srgbClr val="FF0000"/>
                </a:solidFill>
              </a:rPr>
              <a:t>파형 분석</a:t>
            </a:r>
            <a:r>
              <a:rPr lang="en-US" altLang="ko-KR" b="1" spc="-100" dirty="0">
                <a:solidFill>
                  <a:srgbClr val="FF0000"/>
                </a:solidFill>
              </a:rPr>
              <a:t> </a:t>
            </a:r>
            <a:r>
              <a:rPr lang="ko-KR" altLang="en-US" b="1" spc="-100" dirty="0">
                <a:solidFill>
                  <a:srgbClr val="FF0000"/>
                </a:solidFill>
              </a:rPr>
              <a:t>공격</a:t>
            </a:r>
            <a:r>
              <a:rPr lang="en-US" altLang="ko-KR" spc="-100" dirty="0"/>
              <a:t>(CPA, DPA)</a:t>
            </a:r>
            <a:r>
              <a:rPr lang="ko-KR" altLang="en-US" spc="-100" dirty="0"/>
              <a:t>에 대한 </a:t>
            </a:r>
            <a:r>
              <a:rPr lang="ko-KR" altLang="en-US" b="1" spc="-100" dirty="0">
                <a:solidFill>
                  <a:srgbClr val="FF0000"/>
                </a:solidFill>
              </a:rPr>
              <a:t>저항성</a:t>
            </a:r>
            <a:r>
              <a:rPr lang="ko-KR" altLang="en-US" spc="-100" dirty="0"/>
              <a:t>을 지님</a:t>
            </a:r>
            <a:endParaRPr lang="en-US" altLang="ko-KR" sz="2000" spc="-1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66590C-8190-4512-8458-9468117D88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80" y="1642659"/>
            <a:ext cx="7995762" cy="456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84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E7896-388A-4171-B60D-D2452AE8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Evaluation  | FACE-LIGHT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D1F96C-A55E-4816-B912-C142C76AD8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449659"/>
            <a:ext cx="11369675" cy="4760641"/>
          </a:xfrm>
        </p:spPr>
        <p:txBody>
          <a:bodyPr/>
          <a:lstStyle/>
          <a:p>
            <a:r>
              <a:rPr lang="en-US" altLang="ko-KR" spc="-100" dirty="0"/>
              <a:t>ARX </a:t>
            </a:r>
            <a:r>
              <a:rPr lang="ko-KR" altLang="en-US" spc="-100" dirty="0"/>
              <a:t>연산을 사용하는 </a:t>
            </a:r>
            <a:r>
              <a:rPr lang="en-US" altLang="ko-KR" spc="-100" dirty="0"/>
              <a:t>LEA</a:t>
            </a:r>
            <a:r>
              <a:rPr lang="ko-KR" altLang="en-US" spc="-100" dirty="0"/>
              <a:t>에 비해 </a:t>
            </a:r>
            <a:r>
              <a:rPr lang="ko-KR" altLang="en-US" b="1" spc="-100" dirty="0">
                <a:solidFill>
                  <a:srgbClr val="FF0000"/>
                </a:solidFill>
              </a:rPr>
              <a:t>매우 빠른 </a:t>
            </a:r>
            <a:r>
              <a:rPr lang="ko-KR" altLang="en-US" b="1" spc="-100" dirty="0" err="1">
                <a:solidFill>
                  <a:srgbClr val="FF0000"/>
                </a:solidFill>
              </a:rPr>
              <a:t>마스킹</a:t>
            </a:r>
            <a:r>
              <a:rPr lang="ko-KR" altLang="en-US" b="1" spc="-100" dirty="0">
                <a:solidFill>
                  <a:srgbClr val="FF0000"/>
                </a:solidFill>
              </a:rPr>
              <a:t> 속도</a:t>
            </a:r>
            <a:endParaRPr lang="en-US" altLang="ko-KR" b="1" spc="-100" dirty="0">
              <a:solidFill>
                <a:srgbClr val="FF0000"/>
              </a:solidFill>
            </a:endParaRPr>
          </a:p>
          <a:p>
            <a:r>
              <a:rPr lang="ko-KR" altLang="en-US" spc="-100" dirty="0"/>
              <a:t>기존의 </a:t>
            </a:r>
            <a:r>
              <a:rPr lang="en-US" altLang="ko-KR" spc="-100" dirty="0"/>
              <a:t>Masked</a:t>
            </a:r>
            <a:r>
              <a:rPr lang="ko-KR" altLang="en-US" spc="-100" dirty="0"/>
              <a:t> </a:t>
            </a:r>
            <a:r>
              <a:rPr lang="en-US" altLang="ko-KR" spc="-100" dirty="0"/>
              <a:t>AES </a:t>
            </a:r>
            <a:r>
              <a:rPr lang="ko-KR" altLang="en-US" spc="-100" dirty="0"/>
              <a:t>연구 결과에 비해 성능 향상</a:t>
            </a:r>
            <a:endParaRPr lang="en-US" altLang="ko-KR" spc="-100" dirty="0"/>
          </a:p>
          <a:p>
            <a:pPr lvl="1"/>
            <a:r>
              <a:rPr lang="en-US" altLang="ko-KR" b="1" spc="-100" dirty="0">
                <a:solidFill>
                  <a:srgbClr val="FF0000"/>
                </a:solidFill>
              </a:rPr>
              <a:t>FACE-LIGHT, </a:t>
            </a:r>
            <a:r>
              <a:rPr lang="ko-KR" altLang="en-US" b="1" spc="-100" dirty="0">
                <a:solidFill>
                  <a:srgbClr val="FF0000"/>
                </a:solidFill>
              </a:rPr>
              <a:t>소프트웨어 최적화</a:t>
            </a:r>
            <a:endParaRPr lang="en-US" altLang="ko-KR" b="1" spc="-100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6C337A-9DC4-4D36-8E2C-988B279FF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93" y="3758309"/>
            <a:ext cx="11723731" cy="146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04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521E8-9672-4403-9F94-6F1FDFBA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Evaluation  | 128bit Binary Multiplication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259773-3FFD-4799-9E93-197A98F1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9" y="4111083"/>
            <a:ext cx="8181975" cy="10668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EB289-FB31-4196-A861-75975FD38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2276475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기존 연구에 비해 </a:t>
            </a:r>
            <a:r>
              <a:rPr lang="en-US" altLang="ko-KR" dirty="0">
                <a:solidFill>
                  <a:srgbClr val="FF0000"/>
                </a:solidFill>
              </a:rPr>
              <a:t>31% </a:t>
            </a:r>
            <a:r>
              <a:rPr lang="ko-KR" altLang="en-US" dirty="0">
                <a:solidFill>
                  <a:srgbClr val="FF0000"/>
                </a:solidFill>
              </a:rPr>
              <a:t>성능 향상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기존 연구들과 비교 했을 때 </a:t>
            </a:r>
            <a:r>
              <a:rPr lang="ko-KR" altLang="en-US" dirty="0">
                <a:solidFill>
                  <a:srgbClr val="FF0000"/>
                </a:solidFill>
              </a:rPr>
              <a:t>가장 빠름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AAA648-8A6B-46D9-8CE1-E05A0AFBE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99" y="5187407"/>
            <a:ext cx="83724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67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1A5C9-B0E5-44FA-A026-0CAFA65C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Evaluation  | PAGE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50BF6C-4861-49FC-A1B8-60B1E72B8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4" y="5083386"/>
            <a:ext cx="6059586" cy="12424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3B53D1-A994-4574-B26B-EF66BED21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749" y="5083385"/>
            <a:ext cx="5658812" cy="124243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04FE7219-F4EB-44B4-BD6A-D7874EC42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82029"/>
            <a:ext cx="11369675" cy="502827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/>
              <a:t>CPA</a:t>
            </a:r>
            <a:r>
              <a:rPr lang="ko-KR" altLang="en-US" sz="2400" dirty="0"/>
              <a:t>에 취약한 기존 연구에 비해 </a:t>
            </a:r>
            <a:r>
              <a:rPr lang="en-US" altLang="ko-KR" sz="2400" dirty="0"/>
              <a:t>Masking</a:t>
            </a:r>
            <a:r>
              <a:rPr lang="ko-KR" altLang="en-US" sz="2400" dirty="0"/>
              <a:t>을 통한 </a:t>
            </a:r>
            <a:r>
              <a:rPr lang="en-US" altLang="ko-KR" sz="2400" dirty="0">
                <a:solidFill>
                  <a:srgbClr val="FF0000"/>
                </a:solidFill>
              </a:rPr>
              <a:t>CPA </a:t>
            </a:r>
            <a:r>
              <a:rPr lang="ko-KR" altLang="en-US" sz="2400" dirty="0">
                <a:solidFill>
                  <a:srgbClr val="FF0000"/>
                </a:solidFill>
              </a:rPr>
              <a:t>방어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/>
              <a:t>기존 </a:t>
            </a:r>
            <a:r>
              <a:rPr lang="en-US" altLang="ko-KR" sz="2400" dirty="0"/>
              <a:t>AES-GCM </a:t>
            </a:r>
            <a:r>
              <a:rPr lang="ko-KR" altLang="en-US" sz="2400" dirty="0"/>
              <a:t>구현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Ziu</a:t>
            </a:r>
            <a:r>
              <a:rPr lang="en-US" altLang="ko-KR" sz="2400" dirty="0"/>
              <a:t> et al)</a:t>
            </a:r>
            <a:r>
              <a:rPr lang="ko-KR" altLang="en-US" sz="2400" dirty="0"/>
              <a:t>에 비해 </a:t>
            </a:r>
            <a:r>
              <a:rPr lang="ko-KR" altLang="en-US" sz="2400" dirty="0">
                <a:solidFill>
                  <a:srgbClr val="FF0000"/>
                </a:solidFill>
              </a:rPr>
              <a:t>평균 </a:t>
            </a:r>
            <a:r>
              <a:rPr lang="en-US" altLang="ko-KR" sz="2400" dirty="0">
                <a:solidFill>
                  <a:srgbClr val="FF0000"/>
                </a:solidFill>
              </a:rPr>
              <a:t>44% </a:t>
            </a:r>
            <a:r>
              <a:rPr lang="ko-KR" altLang="en-US" sz="2400" dirty="0">
                <a:solidFill>
                  <a:srgbClr val="FF0000"/>
                </a:solidFill>
              </a:rPr>
              <a:t>성능 향상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B2E607-5F9E-4A32-AB75-1B983593A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051" y="2638150"/>
            <a:ext cx="5387898" cy="232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26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37D13-F30D-4A62-B59A-B21C5F4F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Conclusion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D288D-3D2B-462D-9882-A8DEB60856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AES-GCM </a:t>
            </a:r>
            <a:r>
              <a:rPr lang="ko-KR" altLang="en-US" dirty="0"/>
              <a:t>최적화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암호화 부분인 </a:t>
            </a:r>
            <a:r>
              <a:rPr lang="en-US" altLang="ko-KR" dirty="0"/>
              <a:t>AES-CTR</a:t>
            </a:r>
            <a:r>
              <a:rPr lang="ko-KR" altLang="en-US" dirty="0"/>
              <a:t>을 </a:t>
            </a:r>
            <a:r>
              <a:rPr lang="en-US" altLang="ko-KR" dirty="0"/>
              <a:t>FACE-LIGHT </a:t>
            </a:r>
            <a:r>
              <a:rPr lang="ko-KR" altLang="en-US" dirty="0"/>
              <a:t>기법을 통해 최적화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메시지 인증 부분의 </a:t>
            </a:r>
            <a:r>
              <a:rPr lang="en-US" altLang="ko-KR" dirty="0"/>
              <a:t>128bit Multiplication</a:t>
            </a:r>
            <a:r>
              <a:rPr lang="ko-KR" altLang="en-US" dirty="0"/>
              <a:t>을 최적화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937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lang="en-US" altLang="ko-KR" dirty="0"/>
              <a:t>1. Related work  </a:t>
            </a:r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| AES-GCM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현재 가장 많이 사용하는 암호화 모드</a:t>
                </a:r>
                <a:endParaRPr lang="en-US" altLang="ko-KR" dirty="0"/>
              </a:p>
              <a:p>
                <a:r>
                  <a:rPr lang="en-US" altLang="ko-KR" dirty="0"/>
                  <a:t>Message</a:t>
                </a:r>
                <a:r>
                  <a:rPr lang="ko-KR" altLang="en-US" dirty="0"/>
                  <a:t> 인증을 포함하는 암호화 모드</a:t>
                </a:r>
                <a:r>
                  <a:rPr lang="en-US" altLang="ko-KR" sz="2400" u="sng" dirty="0"/>
                  <a:t>(GMAC</a:t>
                </a:r>
                <a:r>
                  <a:rPr lang="ko-KR" altLang="en-US" sz="2400" u="sng" dirty="0"/>
                  <a:t>을 이용한 무결성 검증</a:t>
                </a:r>
                <a:r>
                  <a:rPr lang="en-US" altLang="ko-KR" sz="2400" u="sng" dirty="0"/>
                  <a:t>)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AES CTR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암호화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+ Galois Message Authentication Code(GMAC)</a:t>
                </a:r>
              </a:p>
              <a:p>
                <a:r>
                  <a:rPr lang="en-US" altLang="ko-KR" dirty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2984770-AA79-472B-837B-D6C0FAC72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690" y="2734491"/>
            <a:ext cx="5740400" cy="32425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93A729-31FC-447E-A1C1-9B354721E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932" y="3238106"/>
            <a:ext cx="3537369" cy="2030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80736-6397-4F0F-A436-A07BEF57D212}"/>
              </a:ext>
            </a:extLst>
          </p:cNvPr>
          <p:cNvSpPr txBox="1"/>
          <p:nvPr/>
        </p:nvSpPr>
        <p:spPr>
          <a:xfrm>
            <a:off x="4471638" y="6025634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GCM Overview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6C564-F34B-406A-AB0C-F7C6F0582196}"/>
              </a:ext>
            </a:extLst>
          </p:cNvPr>
          <p:cNvSpPr txBox="1"/>
          <p:nvPr/>
        </p:nvSpPr>
        <p:spPr>
          <a:xfrm>
            <a:off x="9296399" y="5463970"/>
            <a:ext cx="2141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GHASH 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663EE-B626-4D0A-8AC0-A56D7DC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1. Related work  </a:t>
            </a:r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| FACE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C12F5-7426-462A-9870-FC361DF7B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2018 CHES</a:t>
            </a:r>
            <a:r>
              <a:rPr lang="ko-KR" altLang="en-US" dirty="0"/>
              <a:t>에서 발표된 </a:t>
            </a:r>
            <a:r>
              <a:rPr lang="en-US" altLang="ko-KR" dirty="0"/>
              <a:t>AES </a:t>
            </a:r>
            <a:r>
              <a:rPr lang="ko-KR" altLang="en-US" dirty="0"/>
              <a:t>최적화 기법</a:t>
            </a:r>
            <a:endParaRPr lang="en-US" altLang="ko-KR" dirty="0"/>
          </a:p>
          <a:p>
            <a:r>
              <a:rPr lang="en-US" altLang="ko-KR" dirty="0"/>
              <a:t>Look Up Table(LUT)</a:t>
            </a:r>
            <a:r>
              <a:rPr lang="ko-KR" altLang="en-US" dirty="0"/>
              <a:t>을 이용한 연산 시간 최적화</a:t>
            </a:r>
            <a:endParaRPr lang="en-US" altLang="ko-KR" dirty="0"/>
          </a:p>
          <a:p>
            <a:r>
              <a:rPr lang="en-US" altLang="ko-KR" dirty="0"/>
              <a:t>AES-CTR</a:t>
            </a:r>
            <a:r>
              <a:rPr lang="ko-KR" altLang="en-US" dirty="0"/>
              <a:t>의 </a:t>
            </a:r>
            <a:r>
              <a:rPr lang="en-US" altLang="ko-KR" dirty="0"/>
              <a:t>Counter </a:t>
            </a:r>
            <a:r>
              <a:rPr lang="ko-KR" altLang="en-US" dirty="0"/>
              <a:t>값의 특징을 이용한 </a:t>
            </a:r>
            <a:r>
              <a:rPr lang="en-US" altLang="ko-KR" dirty="0"/>
              <a:t>LUT </a:t>
            </a:r>
            <a:r>
              <a:rPr lang="ko-KR" altLang="en-US" dirty="0"/>
              <a:t>저장</a:t>
            </a:r>
            <a:endParaRPr lang="en-US" altLang="ko-KR" dirty="0"/>
          </a:p>
          <a:p>
            <a:r>
              <a:rPr lang="en-US" altLang="ko-KR" dirty="0"/>
              <a:t>Counter</a:t>
            </a:r>
            <a:r>
              <a:rPr lang="ko-KR" altLang="en-US" dirty="0"/>
              <a:t> 값 변화에 따라 일정</a:t>
            </a:r>
            <a:r>
              <a:rPr lang="en-US" altLang="ko-KR" dirty="0"/>
              <a:t> </a:t>
            </a:r>
            <a:r>
              <a:rPr lang="ko-KR" altLang="en-US" dirty="0"/>
              <a:t>주기마다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LUT </a:t>
            </a:r>
            <a:r>
              <a:rPr lang="ko-KR" altLang="en-US" b="1" dirty="0">
                <a:solidFill>
                  <a:srgbClr val="FF0000"/>
                </a:solidFill>
              </a:rPr>
              <a:t>업데이트 필요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LUT</a:t>
            </a:r>
            <a:r>
              <a:rPr lang="ko-KR" altLang="en-US" dirty="0">
                <a:solidFill>
                  <a:srgbClr val="FF0000"/>
                </a:solidFill>
              </a:rPr>
              <a:t>의 크기는 </a:t>
            </a:r>
            <a:r>
              <a:rPr lang="en-US" altLang="ko-KR" dirty="0">
                <a:solidFill>
                  <a:srgbClr val="FF0000"/>
                </a:solidFill>
              </a:rPr>
              <a:t>5KB </a:t>
            </a:r>
            <a:r>
              <a:rPr lang="ko-KR" altLang="en-US" dirty="0">
                <a:solidFill>
                  <a:srgbClr val="FF0000"/>
                </a:solidFill>
              </a:rPr>
              <a:t>↑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0E9F75-6FA7-4655-A1B0-E79D483C01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526" y="3169691"/>
            <a:ext cx="4936448" cy="30406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2C0D4C-6C99-45EE-94E0-55BDA597F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776" y="3681412"/>
            <a:ext cx="3991122" cy="25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2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C7DC2-D38C-4CF5-8ED1-6C4D5515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1. Related work  </a:t>
            </a:r>
            <a:r>
              <a:rPr lang="en-US" altLang="ko-KR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| 128bit Binary Field Multiplication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7857A5-3633-4612-B430-B7A265976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GCM</a:t>
            </a:r>
            <a:r>
              <a:rPr lang="ko-KR" altLang="en-US" dirty="0"/>
              <a:t>에서는 </a:t>
            </a:r>
            <a:r>
              <a:rPr lang="en-US" altLang="ko-KR" dirty="0"/>
              <a:t>128bit</a:t>
            </a:r>
            <a:r>
              <a:rPr lang="ko-KR" altLang="en-US" dirty="0"/>
              <a:t> </a:t>
            </a:r>
            <a:r>
              <a:rPr lang="en-US" altLang="ko-KR" dirty="0"/>
              <a:t>Binary Field(BF) Multiplication</a:t>
            </a:r>
            <a:r>
              <a:rPr lang="ko-KR" altLang="en-US" dirty="0"/>
              <a:t> 이용</a:t>
            </a:r>
            <a:endParaRPr lang="en-US" altLang="ko-KR" dirty="0"/>
          </a:p>
          <a:p>
            <a:r>
              <a:rPr lang="en-US" altLang="ko-KR" dirty="0"/>
              <a:t>Multiplication</a:t>
            </a:r>
            <a:r>
              <a:rPr lang="ko-KR" altLang="en-US" dirty="0"/>
              <a:t>은 연산 시간이 크기 때문에 최적화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LUT Method</a:t>
            </a:r>
          </a:p>
          <a:p>
            <a:pPr lvl="1"/>
            <a:r>
              <a:rPr lang="en-US" altLang="ko-KR" dirty="0"/>
              <a:t>LUT</a:t>
            </a:r>
            <a:r>
              <a:rPr lang="ko-KR" altLang="en-US" dirty="0"/>
              <a:t>를 이용한 연산 시간 단축</a:t>
            </a:r>
            <a:endParaRPr lang="en-US" altLang="ko-KR" dirty="0"/>
          </a:p>
          <a:p>
            <a:pPr lvl="1"/>
            <a:r>
              <a:rPr lang="en-US" altLang="ko-KR" dirty="0"/>
              <a:t>Timing</a:t>
            </a:r>
            <a:r>
              <a:rPr lang="ko-KR" altLang="en-US" dirty="0"/>
              <a:t> </a:t>
            </a:r>
            <a:r>
              <a:rPr lang="en-US" altLang="ko-KR" dirty="0"/>
              <a:t>Attack,</a:t>
            </a:r>
            <a:r>
              <a:rPr lang="ko-KR" altLang="en-US" dirty="0"/>
              <a:t> </a:t>
            </a:r>
            <a:r>
              <a:rPr lang="en-US" altLang="ko-KR" dirty="0"/>
              <a:t>SPA</a:t>
            </a:r>
            <a:r>
              <a:rPr lang="ko-KR" altLang="en-US" dirty="0"/>
              <a:t> 방어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반복적인 </a:t>
            </a:r>
            <a:r>
              <a:rPr lang="en-US" altLang="ko-KR" dirty="0">
                <a:solidFill>
                  <a:srgbClr val="FF0000"/>
                </a:solidFill>
              </a:rPr>
              <a:t>LUT </a:t>
            </a:r>
            <a:r>
              <a:rPr lang="ko-KR" altLang="en-US" dirty="0">
                <a:solidFill>
                  <a:srgbClr val="FF0000"/>
                </a:solidFill>
              </a:rPr>
              <a:t>접근에 따른 </a:t>
            </a:r>
            <a:r>
              <a:rPr lang="en-US" altLang="ko-KR" dirty="0">
                <a:solidFill>
                  <a:srgbClr val="FF0000"/>
                </a:solidFill>
              </a:rPr>
              <a:t>CPA </a:t>
            </a:r>
            <a:r>
              <a:rPr lang="ko-KR" altLang="en-US" dirty="0">
                <a:solidFill>
                  <a:srgbClr val="FF0000"/>
                </a:solidFill>
              </a:rPr>
              <a:t>공격 취약성 </a:t>
            </a:r>
            <a:r>
              <a:rPr lang="ko-KR" altLang="en-US" dirty="0" err="1">
                <a:solidFill>
                  <a:srgbClr val="FF0000"/>
                </a:solidFill>
              </a:rPr>
              <a:t>밝혀짐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Block Comb Method</a:t>
            </a:r>
          </a:p>
          <a:p>
            <a:pPr lvl="1"/>
            <a:r>
              <a:rPr lang="en-US" altLang="ko-KR" dirty="0"/>
              <a:t>Multiplicand(</a:t>
            </a:r>
            <a:r>
              <a:rPr lang="ko-KR" altLang="en-US" dirty="0"/>
              <a:t>피승수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bit</a:t>
            </a:r>
            <a:r>
              <a:rPr lang="ko-KR" altLang="en-US" dirty="0"/>
              <a:t> 값에 따라 연산</a:t>
            </a:r>
            <a:endParaRPr lang="en-US" altLang="ko-KR" dirty="0"/>
          </a:p>
          <a:p>
            <a:pPr lvl="1"/>
            <a:r>
              <a:rPr lang="en-US" altLang="ko-KR" dirty="0"/>
              <a:t>1 -&gt; </a:t>
            </a:r>
            <a:r>
              <a:rPr lang="ko-KR" altLang="en-US" dirty="0"/>
              <a:t>연산</a:t>
            </a:r>
            <a:r>
              <a:rPr lang="en-US" altLang="ko-KR" dirty="0"/>
              <a:t>, 0 -&gt; Pass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If, else</a:t>
            </a:r>
            <a:r>
              <a:rPr lang="ko-KR" altLang="en-US" dirty="0">
                <a:solidFill>
                  <a:srgbClr val="FF0000"/>
                </a:solidFill>
              </a:rPr>
              <a:t>로 인한 </a:t>
            </a:r>
            <a:r>
              <a:rPr lang="en-US" altLang="ko-KR" dirty="0">
                <a:solidFill>
                  <a:srgbClr val="FF0000"/>
                </a:solidFill>
              </a:rPr>
              <a:t>Timing Attack </a:t>
            </a:r>
            <a:r>
              <a:rPr lang="ko-KR" altLang="en-US" dirty="0">
                <a:solidFill>
                  <a:srgbClr val="FF0000"/>
                </a:solidFill>
              </a:rPr>
              <a:t>취약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9C4E32-7F3E-4664-A1FC-DCAD8224D6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73247" y="4616631"/>
            <a:ext cx="4789713" cy="15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1F13E-B5B7-4BE4-BD58-A777584B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1. Related work  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| Research on Block Comb Method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0946EB-1BDE-438B-A9BE-E28B19F2B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Secure GCM Implementation on AVR – </a:t>
            </a:r>
            <a:r>
              <a:rPr lang="en-US" altLang="ko-KR" dirty="0" err="1"/>
              <a:t>Ziu</a:t>
            </a:r>
            <a:r>
              <a:rPr lang="en-US" altLang="ko-KR" dirty="0"/>
              <a:t> et al</a:t>
            </a:r>
          </a:p>
          <a:p>
            <a:pPr lvl="1"/>
            <a:r>
              <a:rPr lang="en-US" altLang="ko-KR" dirty="0"/>
              <a:t>LUT Method</a:t>
            </a:r>
            <a:r>
              <a:rPr lang="ko-KR" altLang="en-US" dirty="0"/>
              <a:t>에 대한 </a:t>
            </a:r>
            <a:r>
              <a:rPr lang="en-US" altLang="ko-KR" dirty="0"/>
              <a:t>CPA </a:t>
            </a:r>
            <a:r>
              <a:rPr lang="ko-KR" altLang="en-US" dirty="0"/>
              <a:t>공격</a:t>
            </a:r>
            <a:endParaRPr lang="en-US" altLang="ko-KR" dirty="0"/>
          </a:p>
          <a:p>
            <a:pPr lvl="1"/>
            <a:r>
              <a:rPr lang="en-US" altLang="ko-KR" dirty="0"/>
              <a:t>Masked Block Comb(MBC) Method </a:t>
            </a:r>
            <a:r>
              <a:rPr lang="ko-KR" altLang="en-US" dirty="0"/>
              <a:t>제안</a:t>
            </a:r>
            <a:endParaRPr lang="en-US" altLang="ko-KR" dirty="0"/>
          </a:p>
          <a:p>
            <a:pPr lvl="1"/>
            <a:r>
              <a:rPr lang="en-US" altLang="ko-KR" dirty="0"/>
              <a:t>Karatsuba Algorithm</a:t>
            </a:r>
            <a:r>
              <a:rPr lang="ko-KR" altLang="en-US" dirty="0"/>
              <a:t>을 통한 </a:t>
            </a:r>
            <a:r>
              <a:rPr lang="ko-KR" altLang="en-US" dirty="0" err="1"/>
              <a:t>곱셈기</a:t>
            </a:r>
            <a:r>
              <a:rPr lang="ko-KR" altLang="en-US" dirty="0"/>
              <a:t> 최적화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155BF5-3415-4F2F-B60B-19A443E1A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0" y="3209378"/>
            <a:ext cx="5082570" cy="277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E99F76-E951-4D47-8DA4-4200440F8676}"/>
              </a:ext>
            </a:extLst>
          </p:cNvPr>
          <p:cNvSpPr txBox="1"/>
          <p:nvPr/>
        </p:nvSpPr>
        <p:spPr>
          <a:xfrm>
            <a:off x="6495058" y="3209378"/>
            <a:ext cx="53897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BIT </a:t>
            </a:r>
            <a:r>
              <a:rPr lang="ko-KR" altLang="en-US" dirty="0"/>
              <a:t>변수에 </a:t>
            </a:r>
            <a:r>
              <a:rPr lang="en-US" altLang="ko-KR" dirty="0"/>
              <a:t>A[j]</a:t>
            </a:r>
            <a:r>
              <a:rPr lang="ko-KR" altLang="en-US" dirty="0"/>
              <a:t>의 </a:t>
            </a:r>
            <a:r>
              <a:rPr lang="en-US" altLang="ko-KR" dirty="0"/>
              <a:t>I </a:t>
            </a:r>
            <a:r>
              <a:rPr lang="ko-KR" altLang="en-US" dirty="0"/>
              <a:t>번째 </a:t>
            </a:r>
            <a:r>
              <a:rPr lang="en-US" altLang="ko-KR" dirty="0"/>
              <a:t>bit set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BIT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/>
              <a:t>MASK = 0xff, 0</a:t>
            </a:r>
            <a:r>
              <a:rPr lang="ko-KR" altLang="en-US" dirty="0"/>
              <a:t>이면 </a:t>
            </a:r>
            <a:r>
              <a:rPr lang="en-US" altLang="ko-KR" dirty="0"/>
              <a:t>MASK = 0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MASK = 0xff </a:t>
            </a:r>
            <a:r>
              <a:rPr lang="ko-KR" altLang="en-US" dirty="0"/>
              <a:t>이면 동일한 결과 출력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MASK = 0 </a:t>
            </a:r>
            <a:r>
              <a:rPr lang="ko-KR" altLang="en-US" dirty="0"/>
              <a:t>이면 </a:t>
            </a:r>
            <a:r>
              <a:rPr lang="en-US" altLang="ko-KR" dirty="0"/>
              <a:t>XOR 0 -&gt; </a:t>
            </a:r>
            <a:r>
              <a:rPr lang="ko-KR" altLang="en-US" dirty="0"/>
              <a:t>결과에 지장 </a:t>
            </a:r>
            <a:r>
              <a:rPr lang="en-US" altLang="ko-KR" dirty="0"/>
              <a:t>x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결과 </a:t>
            </a:r>
            <a:r>
              <a:rPr lang="en-US" altLang="ko-KR" dirty="0"/>
              <a:t>1</a:t>
            </a:r>
            <a:r>
              <a:rPr lang="ko-KR" altLang="en-US" dirty="0"/>
              <a:t>비트 왼쪽 </a:t>
            </a:r>
            <a:r>
              <a:rPr lang="en-US" altLang="ko-KR" dirty="0"/>
              <a:t>shift </a:t>
            </a:r>
            <a:r>
              <a:rPr lang="ko-KR" altLang="en-US" dirty="0"/>
              <a:t>연산 후 </a:t>
            </a:r>
            <a:r>
              <a:rPr lang="en-US" altLang="ko-KR" dirty="0"/>
              <a:t>8</a:t>
            </a:r>
            <a:r>
              <a:rPr lang="ko-KR" altLang="en-US" dirty="0"/>
              <a:t>번 반복</a:t>
            </a:r>
          </a:p>
        </p:txBody>
      </p:sp>
    </p:spTree>
    <p:extLst>
      <p:ext uri="{BB962C8B-B14F-4D97-AF65-F5344CB8AC3E}">
        <p14:creationId xmlns:p14="http://schemas.microsoft.com/office/powerpoint/2010/main" val="132789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1F13E-B5B7-4BE4-BD58-A777584B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1. Related work  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| Research on Block Comb Method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0946EB-1BDE-438B-A9BE-E28B19F2B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altLang="ko-KR" dirty="0"/>
              <a:t>SCA-Resistant GCM Implementation on AVR – Seo and Kim</a:t>
            </a:r>
          </a:p>
          <a:p>
            <a:pPr lvl="1"/>
            <a:r>
              <a:rPr lang="en-US" altLang="ko-KR" dirty="0"/>
              <a:t>MBC(Masked Block Comb) Method</a:t>
            </a:r>
            <a:r>
              <a:rPr lang="ko-KR" altLang="en-US" dirty="0"/>
              <a:t>에 </a:t>
            </a:r>
            <a:r>
              <a:rPr lang="en-US" altLang="ko-KR" dirty="0"/>
              <a:t>CPA </a:t>
            </a:r>
            <a:r>
              <a:rPr lang="ko-KR" altLang="en-US" dirty="0"/>
              <a:t>공격</a:t>
            </a:r>
            <a:endParaRPr lang="en-US" altLang="ko-KR" dirty="0"/>
          </a:p>
          <a:p>
            <a:pPr lvl="1"/>
            <a:r>
              <a:rPr lang="en-US" altLang="ko-KR" dirty="0"/>
              <a:t>Dummy XOR</a:t>
            </a:r>
            <a:r>
              <a:rPr lang="ko-KR" altLang="en-US" dirty="0"/>
              <a:t>을 통한 </a:t>
            </a:r>
            <a:r>
              <a:rPr lang="en-US" altLang="ko-KR" dirty="0"/>
              <a:t>SPA </a:t>
            </a:r>
            <a:r>
              <a:rPr lang="ko-KR" altLang="en-US" dirty="0"/>
              <a:t>방지</a:t>
            </a:r>
            <a:endParaRPr lang="en-US" altLang="ko-KR" dirty="0"/>
          </a:p>
          <a:p>
            <a:pPr lvl="1"/>
            <a:r>
              <a:rPr lang="en-US" altLang="ko-KR" dirty="0"/>
              <a:t>GHASH</a:t>
            </a:r>
            <a:r>
              <a:rPr lang="ko-KR" altLang="en-US" dirty="0"/>
              <a:t>의 </a:t>
            </a:r>
            <a:r>
              <a:rPr lang="en-US" altLang="ko-KR" dirty="0"/>
              <a:t>CPA</a:t>
            </a:r>
            <a:r>
              <a:rPr lang="ko-KR" altLang="en-US" dirty="0"/>
              <a:t>를 막기 위한 </a:t>
            </a:r>
            <a:r>
              <a:rPr lang="en-US" altLang="ko-KR" dirty="0"/>
              <a:t>Masking </a:t>
            </a:r>
            <a:r>
              <a:rPr lang="ko-KR" altLang="en-US" dirty="0"/>
              <a:t>제안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Garbage </a:t>
            </a:r>
            <a:r>
              <a:rPr lang="ko-KR" altLang="en-US" dirty="0"/>
              <a:t>레지스터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A7C9F7-FB18-4232-8026-764BBEBD5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429" y="2250654"/>
            <a:ext cx="2471964" cy="37537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F098C7C-CD4D-49BF-9833-D70549AA9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040" y="2372580"/>
            <a:ext cx="2070040" cy="33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1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3CB39-E3CB-4F22-BD57-FA9B890F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Related work  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| Karatsuba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6F4AA8-6F21-4C6F-8484-9F13419B8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효율적인 연산을 통해 곱셈 연산을 최적화하는 알고리즘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427347-FCAE-4DA6-B6F4-9A6CABB0AD80}"/>
              </a:ext>
            </a:extLst>
          </p:cNvPr>
          <p:cNvSpPr/>
          <p:nvPr/>
        </p:nvSpPr>
        <p:spPr>
          <a:xfrm>
            <a:off x="6455036" y="1820256"/>
            <a:ext cx="456828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Karatsuba Algorithm</a:t>
            </a: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ko-KR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ko-KR" altLang="ko-KR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ko-KR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ko-KR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ko-KR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ko-KR" baseline="-30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ko-KR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ko-KR" altLang="ko-KR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ko-KR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ko-KR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ko-KR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ko-KR" baseline="-30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s-ES" altLang="ko-KR" i="1" dirty="0"/>
              <a:t>z</a:t>
            </a:r>
            <a:r>
              <a:rPr lang="es-ES" altLang="ko-KR" baseline="-25000" dirty="0"/>
              <a:t>1</a:t>
            </a:r>
            <a:r>
              <a:rPr lang="es-ES" altLang="ko-KR" dirty="0"/>
              <a:t> = (</a:t>
            </a:r>
            <a:r>
              <a:rPr lang="es-ES" altLang="ko-KR" i="1" dirty="0"/>
              <a:t>x</a:t>
            </a:r>
            <a:r>
              <a:rPr lang="es-ES" altLang="ko-KR" baseline="-25000" dirty="0"/>
              <a:t>1</a:t>
            </a:r>
            <a:r>
              <a:rPr lang="es-ES" altLang="ko-KR" i="1" dirty="0"/>
              <a:t>y</a:t>
            </a:r>
            <a:r>
              <a:rPr lang="es-ES" altLang="ko-KR" baseline="-25000" dirty="0"/>
              <a:t>1</a:t>
            </a:r>
            <a:r>
              <a:rPr lang="es-ES" altLang="ko-KR" dirty="0"/>
              <a:t> + </a:t>
            </a:r>
            <a:r>
              <a:rPr lang="es-ES" altLang="ko-KR" i="1" dirty="0"/>
              <a:t>x</a:t>
            </a:r>
            <a:r>
              <a:rPr lang="es-ES" altLang="ko-KR" baseline="-25000" dirty="0"/>
              <a:t>1</a:t>
            </a:r>
            <a:r>
              <a:rPr lang="es-ES" altLang="ko-KR" i="1" dirty="0"/>
              <a:t>y</a:t>
            </a:r>
            <a:r>
              <a:rPr lang="es-ES" altLang="ko-KR" baseline="-25000" dirty="0"/>
              <a:t>0</a:t>
            </a:r>
            <a:r>
              <a:rPr lang="es-ES" altLang="ko-KR" dirty="0"/>
              <a:t> + </a:t>
            </a:r>
            <a:r>
              <a:rPr lang="es-ES" altLang="ko-KR" i="1" dirty="0"/>
              <a:t>x</a:t>
            </a:r>
            <a:r>
              <a:rPr lang="es-ES" altLang="ko-KR" baseline="-25000" dirty="0"/>
              <a:t>0</a:t>
            </a:r>
            <a:r>
              <a:rPr lang="es-ES" altLang="ko-KR" i="1" dirty="0"/>
              <a:t>y</a:t>
            </a:r>
            <a:r>
              <a:rPr lang="es-ES" altLang="ko-KR" baseline="-25000" dirty="0"/>
              <a:t>1</a:t>
            </a:r>
            <a:r>
              <a:rPr lang="es-ES" altLang="ko-KR" dirty="0"/>
              <a:t> + </a:t>
            </a:r>
            <a:r>
              <a:rPr lang="es-ES" altLang="ko-KR" i="1" dirty="0"/>
              <a:t>x</a:t>
            </a:r>
            <a:r>
              <a:rPr lang="es-ES" altLang="ko-KR" baseline="-25000" dirty="0"/>
              <a:t>0</a:t>
            </a:r>
            <a:r>
              <a:rPr lang="es-ES" altLang="ko-KR" i="1" dirty="0"/>
              <a:t>y</a:t>
            </a:r>
            <a:r>
              <a:rPr lang="es-ES" altLang="ko-KR" baseline="-25000" dirty="0"/>
              <a:t>0</a:t>
            </a:r>
            <a:r>
              <a:rPr lang="es-ES" altLang="ko-KR" dirty="0"/>
              <a:t>) - </a:t>
            </a:r>
            <a:r>
              <a:rPr lang="es-ES" altLang="ko-KR" i="1" dirty="0"/>
              <a:t>x</a:t>
            </a:r>
            <a:r>
              <a:rPr lang="es-ES" altLang="ko-KR" baseline="-25000" dirty="0"/>
              <a:t>1</a:t>
            </a:r>
            <a:r>
              <a:rPr lang="es-ES" altLang="ko-KR" i="1" dirty="0"/>
              <a:t>y</a:t>
            </a:r>
            <a:r>
              <a:rPr lang="es-ES" altLang="ko-KR" baseline="-25000" dirty="0"/>
              <a:t>1</a:t>
            </a:r>
            <a:r>
              <a:rPr lang="es-ES" altLang="ko-KR" dirty="0"/>
              <a:t> - </a:t>
            </a:r>
            <a:r>
              <a:rPr lang="es-ES" altLang="ko-KR" i="1" dirty="0"/>
              <a:t>x</a:t>
            </a:r>
            <a:r>
              <a:rPr lang="es-ES" altLang="ko-KR" baseline="-25000" dirty="0"/>
              <a:t>0</a:t>
            </a:r>
            <a:r>
              <a:rPr lang="es-ES" altLang="ko-KR" i="1" dirty="0"/>
              <a:t>y</a:t>
            </a:r>
            <a:r>
              <a:rPr lang="es-ES" altLang="ko-KR" baseline="-25000" dirty="0"/>
              <a:t>0</a:t>
            </a:r>
            <a:r>
              <a:rPr lang="es-ES" altLang="ko-KR" dirty="0"/>
              <a:t> 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s-ES" altLang="ko-KR" dirty="0"/>
              <a:t>    = </a:t>
            </a:r>
            <a:r>
              <a:rPr lang="es-ES" altLang="ko-KR" i="1" dirty="0"/>
              <a:t>x</a:t>
            </a:r>
            <a:r>
              <a:rPr lang="es-ES" altLang="ko-KR" baseline="-25000" dirty="0"/>
              <a:t>1</a:t>
            </a:r>
            <a:r>
              <a:rPr lang="es-ES" altLang="ko-KR" i="1" dirty="0"/>
              <a:t>y</a:t>
            </a:r>
            <a:r>
              <a:rPr lang="es-ES" altLang="ko-KR" baseline="-25000" dirty="0"/>
              <a:t>0</a:t>
            </a:r>
            <a:r>
              <a:rPr lang="es-ES" altLang="ko-KR" dirty="0"/>
              <a:t> + </a:t>
            </a:r>
            <a:r>
              <a:rPr lang="es-ES" altLang="ko-KR" i="1" dirty="0"/>
              <a:t>x</a:t>
            </a:r>
            <a:r>
              <a:rPr lang="es-ES" altLang="ko-KR" baseline="-25000" dirty="0"/>
              <a:t>0</a:t>
            </a:r>
            <a:r>
              <a:rPr lang="es-ES" altLang="ko-KR" i="1" dirty="0"/>
              <a:t>y</a:t>
            </a:r>
            <a:r>
              <a:rPr lang="es-ES" altLang="ko-KR" baseline="-25000" dirty="0"/>
              <a:t>1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pl-PL" altLang="ko-KR" i="1" dirty="0"/>
              <a:t>z</a:t>
            </a:r>
            <a:r>
              <a:rPr lang="pl-PL" altLang="ko-KR" baseline="-25000" dirty="0"/>
              <a:t>1</a:t>
            </a:r>
            <a:r>
              <a:rPr lang="pl-PL" altLang="ko-KR" dirty="0"/>
              <a:t> = (</a:t>
            </a:r>
            <a:r>
              <a:rPr lang="pl-PL" altLang="ko-KR" i="1" dirty="0"/>
              <a:t>x</a:t>
            </a:r>
            <a:r>
              <a:rPr lang="pl-PL" altLang="ko-KR" baseline="-25000" dirty="0"/>
              <a:t>1</a:t>
            </a:r>
            <a:r>
              <a:rPr lang="pl-PL" altLang="ko-KR" dirty="0"/>
              <a:t> + </a:t>
            </a:r>
            <a:r>
              <a:rPr lang="pl-PL" altLang="ko-KR" i="1" dirty="0"/>
              <a:t>x</a:t>
            </a:r>
            <a:r>
              <a:rPr lang="pl-PL" altLang="ko-KR" baseline="-25000" dirty="0"/>
              <a:t>0</a:t>
            </a:r>
            <a:r>
              <a:rPr lang="pl-PL" altLang="ko-KR" dirty="0"/>
              <a:t>)(</a:t>
            </a:r>
            <a:r>
              <a:rPr lang="pl-PL" altLang="ko-KR" i="1" dirty="0"/>
              <a:t>y</a:t>
            </a:r>
            <a:r>
              <a:rPr lang="pl-PL" altLang="ko-KR" baseline="-25000" dirty="0"/>
              <a:t>1</a:t>
            </a:r>
            <a:r>
              <a:rPr lang="pl-PL" altLang="ko-KR" dirty="0"/>
              <a:t> + </a:t>
            </a:r>
            <a:r>
              <a:rPr lang="pl-PL" altLang="ko-KR" i="1" dirty="0"/>
              <a:t>y</a:t>
            </a:r>
            <a:r>
              <a:rPr lang="pl-PL" altLang="ko-KR" baseline="-25000" dirty="0"/>
              <a:t>0</a:t>
            </a:r>
            <a:r>
              <a:rPr lang="pl-PL" altLang="ko-KR" dirty="0"/>
              <a:t>) − </a:t>
            </a:r>
            <a:r>
              <a:rPr lang="pl-PL" altLang="ko-KR" i="1" dirty="0"/>
              <a:t>z</a:t>
            </a:r>
            <a:r>
              <a:rPr lang="pl-PL" altLang="ko-KR" i="1" baseline="-25000" dirty="0"/>
              <a:t>2</a:t>
            </a:r>
            <a:r>
              <a:rPr lang="pl-PL" altLang="ko-KR" dirty="0"/>
              <a:t> − </a:t>
            </a:r>
            <a:r>
              <a:rPr lang="pl-PL" altLang="ko-KR" i="1" dirty="0"/>
              <a:t>z</a:t>
            </a:r>
            <a:r>
              <a:rPr lang="pl-PL" altLang="ko-KR" i="1" baseline="-25000" dirty="0"/>
              <a:t>0</a:t>
            </a:r>
            <a:endParaRPr lang="en-US" altLang="ko-KR" i="1" baseline="-250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i="1" baseline="-25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7CC6A34-4C6D-4EAF-B9C2-E75A943B3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1820256"/>
            <a:ext cx="4250047" cy="29245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기본적인 곱셈 알고리즘</a:t>
            </a:r>
            <a:endParaRPr lang="en-US" altLang="ko-KR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1800" i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ko-KR" sz="1800" i="1" dirty="0" err="1">
                <a:solidFill>
                  <a:srgbClr val="222222"/>
                </a:solidFill>
                <a:latin typeface="Arial" panose="020B0604020202020204" pitchFamily="34" charset="0"/>
              </a:rPr>
              <a:t>x</a:t>
            </a:r>
            <a:r>
              <a:rPr lang="ko-KR" altLang="ko-KR" sz="1800" dirty="0">
                <a:solidFill>
                  <a:srgbClr val="222222"/>
                </a:solidFill>
                <a:latin typeface="Arial" panose="020B0604020202020204" pitchFamily="34" charset="0"/>
              </a:rPr>
              <a:t> = </a:t>
            </a:r>
            <a:r>
              <a:rPr lang="ko-KR" altLang="ko-KR" sz="1800" i="1" dirty="0">
                <a:solidFill>
                  <a:srgbClr val="222222"/>
                </a:solidFill>
                <a:latin typeface="Arial" panose="020B0604020202020204" pitchFamily="34" charset="0"/>
              </a:rPr>
              <a:t>x</a:t>
            </a:r>
            <a:r>
              <a:rPr lang="ko-KR" altLang="ko-KR" sz="1800" baseline="-30000" dirty="0">
                <a:solidFill>
                  <a:srgbClr val="222222"/>
                </a:solidFill>
                <a:latin typeface="Arial" panose="020B0604020202020204" pitchFamily="34" charset="0"/>
              </a:rPr>
              <a:t>1</a:t>
            </a:r>
            <a:r>
              <a:rPr lang="ko-KR" altLang="ko-KR" sz="1800" i="1" dirty="0">
                <a:solidFill>
                  <a:srgbClr val="222222"/>
                </a:solidFill>
                <a:latin typeface="Arial" panose="020B0604020202020204" pitchFamily="34" charset="0"/>
              </a:rPr>
              <a:t>B</a:t>
            </a:r>
            <a:r>
              <a:rPr lang="ko-KR" altLang="ko-KR" sz="1800" i="1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m</a:t>
            </a:r>
            <a:r>
              <a:rPr lang="ko-KR" altLang="ko-KR" sz="1800" dirty="0">
                <a:solidFill>
                  <a:srgbClr val="222222"/>
                </a:solidFill>
                <a:latin typeface="Arial" panose="020B0604020202020204" pitchFamily="34" charset="0"/>
              </a:rPr>
              <a:t> + </a:t>
            </a:r>
            <a:r>
              <a:rPr lang="ko-KR" altLang="ko-KR" sz="1800" i="1" dirty="0">
                <a:solidFill>
                  <a:srgbClr val="222222"/>
                </a:solidFill>
                <a:latin typeface="Arial" panose="020B0604020202020204" pitchFamily="34" charset="0"/>
              </a:rPr>
              <a:t>x</a:t>
            </a:r>
            <a:r>
              <a:rPr lang="ko-KR" altLang="ko-KR" sz="1800" baseline="-30000" dirty="0">
                <a:solidFill>
                  <a:srgbClr val="222222"/>
                </a:solidFill>
                <a:latin typeface="Arial" panose="020B0604020202020204" pitchFamily="34" charset="0"/>
              </a:rPr>
              <a:t>0</a:t>
            </a:r>
            <a:endParaRPr lang="ko-KR" altLang="ko-KR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 lvl="1" indent="-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ko-KR" sz="1800" i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ko-KR" sz="18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ko-KR" altLang="ko-KR" sz="18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ko-KR" sz="1800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ko-KR" sz="18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ko-KR" altLang="ko-KR" sz="1800" i="1" baseline="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ko-KR" altLang="ko-KR" sz="18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ko-KR" altLang="ko-KR" sz="18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ko-KR" sz="1800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ko-KR" sz="1800" baseline="-30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1800" baseline="-30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1800" baseline="-30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ko-KR" sz="1800" i="1" dirty="0" err="1">
                <a:solidFill>
                  <a:srgbClr val="222222"/>
                </a:solidFill>
                <a:latin typeface="Arial" panose="020B0604020202020204" pitchFamily="34" charset="0"/>
              </a:rPr>
              <a:t>x</a:t>
            </a:r>
            <a:r>
              <a:rPr lang="ko-KR" altLang="ko-KR" sz="1800" i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18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dirty="0"/>
              <a:t>(</a:t>
            </a:r>
            <a:r>
              <a:rPr lang="en-US" altLang="ko-KR" sz="1800" i="1" dirty="0"/>
              <a:t>x</a:t>
            </a:r>
            <a:r>
              <a:rPr lang="en-US" altLang="ko-KR" sz="1800" baseline="-25000" dirty="0"/>
              <a:t>1</a:t>
            </a:r>
            <a:r>
              <a:rPr lang="en-US" altLang="ko-KR" sz="1800" i="1" dirty="0"/>
              <a:t>B</a:t>
            </a:r>
            <a:r>
              <a:rPr lang="en-US" altLang="ko-KR" sz="1800" i="1" baseline="30000" dirty="0"/>
              <a:t>m</a:t>
            </a:r>
            <a:r>
              <a:rPr lang="en-US" altLang="ko-KR" sz="1800" dirty="0"/>
              <a:t> + </a:t>
            </a:r>
            <a:r>
              <a:rPr lang="en-US" altLang="ko-KR" sz="1800" i="1" dirty="0"/>
              <a:t>x</a:t>
            </a:r>
            <a:r>
              <a:rPr lang="en-US" altLang="ko-KR" sz="1800" baseline="-25000" dirty="0"/>
              <a:t>0</a:t>
            </a:r>
            <a:r>
              <a:rPr lang="en-US" altLang="ko-KR" sz="1800" dirty="0"/>
              <a:t>)(</a:t>
            </a:r>
            <a:r>
              <a:rPr lang="en-US" altLang="ko-KR" sz="1800" i="1" dirty="0"/>
              <a:t>y</a:t>
            </a:r>
            <a:r>
              <a:rPr lang="en-US" altLang="ko-KR" sz="1800" baseline="-25000" dirty="0"/>
              <a:t>1</a:t>
            </a:r>
            <a:r>
              <a:rPr lang="en-US" altLang="ko-KR" sz="1800" i="1" dirty="0"/>
              <a:t>B</a:t>
            </a:r>
            <a:r>
              <a:rPr lang="en-US" altLang="ko-KR" sz="1800" i="1" baseline="30000" dirty="0"/>
              <a:t>m</a:t>
            </a:r>
            <a:r>
              <a:rPr lang="en-US" altLang="ko-KR" sz="1800" dirty="0"/>
              <a:t> + </a:t>
            </a:r>
            <a:r>
              <a:rPr lang="en-US" altLang="ko-KR" sz="1800" i="1" dirty="0"/>
              <a:t>y</a:t>
            </a:r>
            <a:r>
              <a:rPr lang="en-US" altLang="ko-KR" sz="1800" baseline="-25000" dirty="0"/>
              <a:t>0</a:t>
            </a:r>
            <a:r>
              <a:rPr lang="en-US" altLang="ko-KR" sz="1800" dirty="0"/>
              <a:t>)</a:t>
            </a:r>
          </a:p>
          <a:p>
            <a:pPr marL="457200" lvl="1" indent="-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ko-KR" sz="1800" i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18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i="1" dirty="0"/>
              <a:t>x</a:t>
            </a:r>
            <a:r>
              <a:rPr lang="en-US" altLang="ko-KR" sz="1800" baseline="-25000" dirty="0"/>
              <a:t>1</a:t>
            </a:r>
            <a:r>
              <a:rPr lang="en-US" altLang="ko-KR" sz="1800" i="1" dirty="0"/>
              <a:t>y</a:t>
            </a:r>
            <a:r>
              <a:rPr lang="en-US" altLang="ko-KR" sz="1800" baseline="-25000" dirty="0"/>
              <a:t>1</a:t>
            </a:r>
            <a:r>
              <a:rPr lang="en-US" altLang="ko-KR" sz="1800" i="1" dirty="0"/>
              <a:t>B</a:t>
            </a:r>
            <a:r>
              <a:rPr lang="en-US" altLang="ko-KR" sz="1800" i="1" baseline="30000" dirty="0"/>
              <a:t>2m </a:t>
            </a:r>
            <a:r>
              <a:rPr lang="en-US" altLang="ko-KR" sz="1800" i="1" dirty="0"/>
              <a:t>+ </a:t>
            </a:r>
            <a:r>
              <a:rPr lang="en-US" altLang="ko-KR" sz="1800" dirty="0"/>
              <a:t>(</a:t>
            </a:r>
            <a:r>
              <a:rPr lang="en-US" altLang="ko-KR" sz="1800" i="1" dirty="0"/>
              <a:t>x</a:t>
            </a:r>
            <a:r>
              <a:rPr lang="en-US" altLang="ko-KR" sz="1800" baseline="-25000" dirty="0"/>
              <a:t>1</a:t>
            </a:r>
            <a:r>
              <a:rPr lang="en-US" altLang="ko-KR" sz="1800" i="1" dirty="0"/>
              <a:t>y</a:t>
            </a:r>
            <a:r>
              <a:rPr lang="en-US" altLang="ko-KR" sz="1800" baseline="-25000" dirty="0"/>
              <a:t>0</a:t>
            </a:r>
            <a:r>
              <a:rPr lang="en-US" altLang="ko-KR" sz="1800" dirty="0"/>
              <a:t> + </a:t>
            </a:r>
            <a:r>
              <a:rPr lang="en-US" altLang="ko-KR" sz="1800" i="1" dirty="0"/>
              <a:t>x</a:t>
            </a:r>
            <a:r>
              <a:rPr lang="en-US" altLang="ko-KR" sz="1800" baseline="-25000" dirty="0"/>
              <a:t>0</a:t>
            </a:r>
            <a:r>
              <a:rPr lang="en-US" altLang="ko-KR" sz="1800" i="1" dirty="0"/>
              <a:t>y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)</a:t>
            </a:r>
            <a:r>
              <a:rPr lang="en-US" altLang="ko-KR" sz="1800" i="1" dirty="0" err="1"/>
              <a:t>B</a:t>
            </a:r>
            <a:r>
              <a:rPr lang="en-US" altLang="ko-KR" sz="1800" i="1" baseline="30000" dirty="0" err="1"/>
              <a:t>m</a:t>
            </a:r>
            <a:r>
              <a:rPr lang="en-US" altLang="ko-KR" sz="1800" i="1" baseline="30000" dirty="0"/>
              <a:t> </a:t>
            </a:r>
            <a:r>
              <a:rPr lang="en-US" altLang="ko-KR" sz="1800" i="1" dirty="0"/>
              <a:t>+</a:t>
            </a:r>
            <a:r>
              <a:rPr lang="en-US" altLang="ko-KR" sz="1800" i="1" baseline="30000" dirty="0"/>
              <a:t> </a:t>
            </a:r>
            <a:r>
              <a:rPr lang="en-US" altLang="ko-KR" sz="1800" i="1" dirty="0"/>
              <a:t>x</a:t>
            </a:r>
            <a:r>
              <a:rPr lang="en-US" altLang="ko-KR" sz="1800" baseline="-25000" dirty="0"/>
              <a:t>0</a:t>
            </a:r>
            <a:r>
              <a:rPr lang="en-US" altLang="ko-KR" sz="1800" i="1" dirty="0"/>
              <a:t>y</a:t>
            </a:r>
            <a:r>
              <a:rPr lang="en-US" altLang="ko-KR" sz="1800" baseline="-25000" dirty="0"/>
              <a:t>0</a:t>
            </a:r>
            <a:endParaRPr lang="en-US" altLang="ko-KR" sz="18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ko-KR" sz="36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ko-KR" altLang="ko-KR" sz="1800" dirty="0"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A233A-16C6-4400-8317-FB5F3AB21CF9}"/>
              </a:ext>
            </a:extLst>
          </p:cNvPr>
          <p:cNvSpPr txBox="1"/>
          <p:nvPr/>
        </p:nvSpPr>
        <p:spPr>
          <a:xfrm>
            <a:off x="788019" y="4126308"/>
            <a:ext cx="1061596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Ex) 1234 * 5678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34 = 12 × 10</a:t>
            </a:r>
            <a:r>
              <a:rPr lang="ko-KR" altLang="ko-KR" sz="16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+ 34</a:t>
            </a:r>
          </a:p>
          <a:p>
            <a:pPr lvl="1" indent="-4572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 78 = 56 × 10</a:t>
            </a:r>
            <a:r>
              <a:rPr lang="ko-KR" altLang="ko-KR" sz="16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+ 78</a:t>
            </a:r>
            <a:endParaRPr lang="en-US" altLang="ko-K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ko-KR" sz="1600" baseline="-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 12 × 56 = 672</a:t>
            </a:r>
          </a:p>
          <a:p>
            <a:pPr lvl="1" indent="-4572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ko-KR" sz="1600" baseline="-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 34 × 78 = 2652</a:t>
            </a:r>
          </a:p>
          <a:p>
            <a:pPr lvl="1" indent="-4572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ko-KR" sz="1600" baseline="-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 (12 + 34)(56 + 78) − </a:t>
            </a:r>
            <a:r>
              <a:rPr lang="ko-KR" altLang="ko-KR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ko-KR" sz="1600" baseline="-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− </a:t>
            </a:r>
            <a:r>
              <a:rPr lang="ko-KR" altLang="ko-KR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ko-KR" sz="1600" baseline="-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 46 × 134 − 672 − 2652 = 2840</a:t>
            </a:r>
          </a:p>
          <a:p>
            <a:pPr lvl="1" indent="-4572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 = </a:t>
            </a:r>
            <a:r>
              <a:rPr lang="ko-KR" altLang="ko-KR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ko-KR" sz="1600" baseline="-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× 10</a:t>
            </a:r>
            <a:r>
              <a:rPr lang="ko-KR" altLang="ko-KR" sz="16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2×2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ko-KR" altLang="ko-KR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ko-KR" sz="1600" baseline="-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× 10</a:t>
            </a:r>
            <a:r>
              <a:rPr lang="ko-KR" altLang="ko-KR" sz="16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ko-KR" altLang="ko-KR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ko-KR" sz="1600" baseline="-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 672 × 10000 + 2840 × 100 + 2652 = </a:t>
            </a:r>
            <a:r>
              <a:rPr lang="ko-KR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7006652</a:t>
            </a:r>
            <a:endParaRPr lang="ko-KR" altLang="ko-K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64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AA101-90A6-4264-A805-35A66ADF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2. FACE-LIGHT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9E31AC-8C74-4E37-8FA5-4629DE71B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/>
              <a:t>FACE</a:t>
            </a:r>
            <a:r>
              <a:rPr lang="ko-KR" altLang="en-US" sz="2400" dirty="0"/>
              <a:t>에</a:t>
            </a:r>
            <a:r>
              <a:rPr lang="en-US" altLang="ko-KR" sz="2400" dirty="0"/>
              <a:t> </a:t>
            </a:r>
            <a:r>
              <a:rPr lang="ko-KR" altLang="en-US" sz="2400" dirty="0"/>
              <a:t>기반한 최적화 구현 기법</a:t>
            </a:r>
            <a:endParaRPr lang="en-US" altLang="ko-KR" sz="2400" dirty="0"/>
          </a:p>
          <a:p>
            <a:pPr lvl="1">
              <a:lnSpc>
                <a:spcPct val="120000"/>
              </a:lnSpc>
            </a:pPr>
            <a:r>
              <a:rPr lang="ko-KR" altLang="en-US" sz="2000" dirty="0"/>
              <a:t>저전력 프로세스에 최적화 된 구현 기법</a:t>
            </a:r>
            <a:endParaRPr lang="en-US" altLang="ko-KR" sz="2000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400" dirty="0"/>
              <a:t>Counter</a:t>
            </a:r>
            <a:r>
              <a:rPr lang="ko-KR" altLang="en-US" sz="2400" dirty="0"/>
              <a:t> 값 변화에 따라 </a:t>
            </a:r>
            <a:r>
              <a:rPr lang="en-US" altLang="ko-KR" sz="2400" b="1" dirty="0">
                <a:solidFill>
                  <a:srgbClr val="FF0000"/>
                </a:solidFill>
              </a:rPr>
              <a:t>LUT </a:t>
            </a:r>
            <a:r>
              <a:rPr lang="ko-KR" altLang="en-US" sz="2400" b="1" dirty="0">
                <a:solidFill>
                  <a:srgbClr val="FF0000"/>
                </a:solidFill>
              </a:rPr>
              <a:t>업데이트 필요 없음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400" dirty="0"/>
              <a:t>기존 </a:t>
            </a:r>
            <a:r>
              <a:rPr lang="en-US" altLang="ko-KR" sz="2400" dirty="0"/>
              <a:t>FACE</a:t>
            </a:r>
            <a:r>
              <a:rPr lang="ko-KR" altLang="en-US" sz="2400" dirty="0"/>
              <a:t>와 결합하여 성능 향상</a:t>
            </a: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21E574-1E3C-46EC-AB07-575A0B2980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064" y="2919831"/>
            <a:ext cx="4980936" cy="347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9961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893</Words>
  <Application>Microsoft Office PowerPoint</Application>
  <PresentationFormat>와이드스크린</PresentationFormat>
  <Paragraphs>158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Cambria Math</vt:lpstr>
      <vt:lpstr>CryptoCraft 테마</vt:lpstr>
      <vt:lpstr>제목 테마</vt:lpstr>
      <vt:lpstr>PAGE: Practical AES-GCM Encryption for Low-End Microcontrollers</vt:lpstr>
      <vt:lpstr>PowerPoint 프레젠테이션</vt:lpstr>
      <vt:lpstr>1. Related work  | AES-GCM</vt:lpstr>
      <vt:lpstr>1. Related work  | FACE</vt:lpstr>
      <vt:lpstr>1. Related work  | 128bit Binary Field Multiplication</vt:lpstr>
      <vt:lpstr>1. Related work  | Research on Block Comb Method </vt:lpstr>
      <vt:lpstr>1. Related work  | Research on Block Comb Method </vt:lpstr>
      <vt:lpstr>1. Related work  | Karatsuba</vt:lpstr>
      <vt:lpstr>2. FACE-LIGHT</vt:lpstr>
      <vt:lpstr>PowerPoint 프레젠테이션</vt:lpstr>
      <vt:lpstr>2. FACE-LIGHT</vt:lpstr>
      <vt:lpstr>2. FACE-LIGHT</vt:lpstr>
      <vt:lpstr>2. FACE-LIGHT | Extended FACE </vt:lpstr>
      <vt:lpstr>3. 128bit Binary field multiplication</vt:lpstr>
      <vt:lpstr>3. 128bit Binary field multiplication</vt:lpstr>
      <vt:lpstr>3. 128bit Binary field multiplication</vt:lpstr>
      <vt:lpstr>3. 128bit Binary field multiplication</vt:lpstr>
      <vt:lpstr>3. 128bit Binary field multiplication</vt:lpstr>
      <vt:lpstr>4. Evaluation  | FACE-LIGHT</vt:lpstr>
      <vt:lpstr>4. Evaluation  | FACE-LIGHT</vt:lpstr>
      <vt:lpstr>4. Evaluation  | FACE-LIGHT</vt:lpstr>
      <vt:lpstr>4. Evaluation  | FACE-LIGHT</vt:lpstr>
      <vt:lpstr>4. Evaluation  | 128bit Binary Multiplication</vt:lpstr>
      <vt:lpstr>4. Evaluation  | PAGE</vt:lpstr>
      <vt:lpstr>5. 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경호</cp:lastModifiedBy>
  <cp:revision>59</cp:revision>
  <dcterms:created xsi:type="dcterms:W3CDTF">2019-03-05T04:29:07Z</dcterms:created>
  <dcterms:modified xsi:type="dcterms:W3CDTF">2020-03-22T23:07:33Z</dcterms:modified>
</cp:coreProperties>
</file>