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63" r:id="rId1"/>
    <p:sldMasterId id="2147483764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084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152" y="55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2020-03-22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2020-03-22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hyperlink" Target="https://crypto.modoo.at/" TargetMode="External"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Relationship Id="rId3" Type="http://schemas.openxmlformats.org/officeDocument/2006/relationships/image" Target="../media/image1.pn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CryptoCraft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fld id="{86B743E8-9D27-4F69-87ED-4623B89CBF9F}" type="slidenum">
              <a:rPr lang="ko-KR" altLang="en-US" sz="2000">
                <a:solidFill>
                  <a:schemeClr val="bg1"/>
                </a:solidFill>
                <a:latin typeface="+mn-lt"/>
              </a:rPr>
              <a:pPr algn="r">
                <a:defRPr/>
              </a:p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youtu.be/3l5kAGiW1y8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사이드 체인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>
                <a:hlinkClick r:id="rId2"/>
              </a:rPr>
              <a:t>https://youtu.be/3l5kAGiW1y8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거래방식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멀티시그</a:t>
            </a:r>
            <a:r>
              <a:rPr lang="en-US" altLang="ko-KR"/>
              <a:t>(multi-sig)</a:t>
            </a:r>
            <a:endParaRPr lang="en-US" altLang="ko-KR"/>
          </a:p>
          <a:p>
            <a:pPr lvl="0">
              <a:defRPr/>
            </a:pPr>
            <a:endParaRPr lang="en-US" altLang="ko-KR">
              <a:solidFill>
                <a:schemeClr val="dk1"/>
              </a:solidFill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725082" y="2619374"/>
            <a:ext cx="8725960" cy="1760221"/>
          </a:xfrm>
          <a:prstGeom prst="rect">
            <a:avLst/>
          </a:prstGeom>
          <a:solidFill>
            <a:schemeClr val="accent1">
              <a:lum val="80000"/>
              <a:alpha val="49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 개인키를 세 곳</a:t>
            </a:r>
            <a:r>
              <a:rPr lang="en-US" altLang="ko-KR" sz="2200"/>
              <a:t>(</a:t>
            </a:r>
            <a:r>
              <a:rPr lang="ko-KR" altLang="en-US" sz="2200"/>
              <a:t>본인</a:t>
            </a:r>
            <a:r>
              <a:rPr lang="en-US" altLang="ko-KR" sz="2200"/>
              <a:t>,</a:t>
            </a:r>
            <a:r>
              <a:rPr lang="ko-KR" altLang="en-US" sz="2200"/>
              <a:t> 대행업체</a:t>
            </a:r>
            <a:r>
              <a:rPr lang="en-US" altLang="ko-KR" sz="2200"/>
              <a:t>,</a:t>
            </a:r>
            <a:r>
              <a:rPr lang="ko-KR" altLang="en-US" sz="2200"/>
              <a:t> 기관 등</a:t>
            </a:r>
            <a:r>
              <a:rPr lang="en-US" altLang="ko-KR" sz="2200"/>
              <a:t>)</a:t>
            </a:r>
            <a:r>
              <a:rPr lang="ko-KR" altLang="en-US" sz="2200"/>
              <a:t>에 등록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가장 간단한 방식 </a:t>
            </a:r>
            <a:r>
              <a:rPr lang="en-US" altLang="ko-KR" sz="2200"/>
              <a:t>-&gt;</a:t>
            </a:r>
            <a:r>
              <a:rPr lang="ko-KR" altLang="en-US" sz="2200"/>
              <a:t> 암호화폐 지갑에 적용</a:t>
            </a:r>
            <a:endParaRPr lang="ko-KR" altLang="en-US" sz="2200"/>
          </a:p>
          <a:p>
            <a:pPr>
              <a:defRPr/>
            </a:pPr>
            <a:endParaRPr lang="en-US" altLang="ko-KR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사용자의 개인키를 포함해 두 곳의 개인키 서명 필요</a:t>
            </a:r>
            <a:endParaRPr lang="ko-KR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거래방식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브릿지</a:t>
            </a:r>
            <a:r>
              <a:rPr lang="en-US" altLang="ko-KR">
                <a:solidFill>
                  <a:schemeClr val="dk1"/>
                </a:solidFill>
              </a:rPr>
              <a:t>(bridge)</a:t>
            </a:r>
            <a:endParaRPr lang="en-US" altLang="ko-KR">
              <a:solidFill>
                <a:schemeClr val="dk1"/>
              </a:solidFill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 sz="1500"/>
              <a:t>*</a:t>
            </a:r>
            <a:r>
              <a:rPr lang="ko-KR" altLang="en-US" sz="1500"/>
              <a:t>앵커링</a:t>
            </a:r>
            <a:r>
              <a:rPr lang="en-US" altLang="ko-KR" sz="1500"/>
              <a:t>?</a:t>
            </a:r>
            <a:endParaRPr lang="en-US" altLang="ko-KR" sz="1500"/>
          </a:p>
          <a:p>
            <a:pPr marL="0" lvl="0" indent="0">
              <a:buNone/>
              <a:defRPr/>
            </a:pPr>
            <a:r>
              <a:rPr lang="ko-KR" altLang="en-US" sz="1500"/>
              <a:t> 브릿지의</a:t>
            </a:r>
            <a:r>
              <a:rPr lang="en-US" altLang="ko-KR" sz="1500"/>
              <a:t> </a:t>
            </a:r>
            <a:r>
              <a:rPr lang="ko-KR" altLang="en-US" sz="1500"/>
              <a:t>오퍼레이터가 각 체인에 상대방 체인 내역을 모았다가 주기적으로 병합하여 브릿지로 연결되더라도 시스템에 별도의 거래 장부가 필요하지 않은 것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  <a:p>
            <a:pPr marL="0" lvl="0" indent="0">
              <a:buNone/>
              <a:defRPr/>
            </a:pP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725082" y="2619374"/>
            <a:ext cx="8725960" cy="1760220"/>
          </a:xfrm>
          <a:prstGeom prst="rect">
            <a:avLst/>
          </a:prstGeom>
          <a:solidFill>
            <a:schemeClr val="accent1">
              <a:lum val="80000"/>
              <a:alpha val="49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 멀티시그의 다중 서명을 통해 토큰의 출입을 허가하는 방식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토큰을 이동시키는 행위 외에도 주기적으로 검증을 위한 앵커링 </a:t>
            </a:r>
            <a:endParaRPr lang="ko-KR" altLang="en-US" sz="2200"/>
          </a:p>
          <a:p>
            <a:pPr>
              <a:defRPr/>
            </a:pPr>
            <a:r>
              <a:rPr lang="ko-KR" altLang="en-US" sz="2200"/>
              <a:t>작업</a:t>
            </a:r>
            <a:endParaRPr lang="ko-KR" altLang="en-US" sz="2200"/>
          </a:p>
          <a:p>
            <a:pPr>
              <a:defRPr/>
            </a:pPr>
            <a:endParaRPr lang="en-US" altLang="ko-KR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거래방식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멀티 브릿지</a:t>
            </a:r>
            <a:r>
              <a:rPr lang="en-US" altLang="ko-KR">
                <a:solidFill>
                  <a:schemeClr val="dk1"/>
                </a:solidFill>
              </a:rPr>
              <a:t>(multi - bridge)</a:t>
            </a:r>
            <a:endParaRPr lang="en-US" altLang="ko-KR">
              <a:solidFill>
                <a:schemeClr val="dk1"/>
              </a:solidFill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 sz="1500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733020" y="2282189"/>
            <a:ext cx="8725960" cy="3135631"/>
          </a:xfrm>
          <a:prstGeom prst="rect">
            <a:avLst/>
          </a:prstGeom>
          <a:solidFill>
            <a:schemeClr val="accent1">
              <a:lum val="80000"/>
              <a:alpha val="49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/>
              <a:t>1. </a:t>
            </a:r>
            <a:r>
              <a:rPr lang="ko-KR" altLang="en-US" sz="2200"/>
              <a:t>송금을 원하는 거래자는 먼저 브릿지에 자신의 토큰 등록</a:t>
            </a:r>
            <a:endParaRPr lang="ko-KR" altLang="en-US" sz="2200"/>
          </a:p>
          <a:p>
            <a:pPr>
              <a:defRPr/>
            </a:pPr>
            <a:r>
              <a:rPr lang="ko-KR" altLang="en-US" sz="2200"/>
              <a:t>	</a:t>
            </a:r>
            <a:r>
              <a:rPr lang="en-US" altLang="ko-KR" sz="2200"/>
              <a:t>-&gt;</a:t>
            </a:r>
            <a:r>
              <a:rPr lang="ko-KR" altLang="en-US" sz="2200"/>
              <a:t>토큰이 등록되면 브릿지는 잠김</a:t>
            </a:r>
            <a:endParaRPr lang="ko-KR" altLang="en-US" sz="2200"/>
          </a:p>
          <a:p>
            <a:pPr>
              <a:defRPr/>
            </a:pPr>
            <a:r>
              <a:rPr lang="en-US" altLang="ko-KR" sz="2200"/>
              <a:t>2.</a:t>
            </a:r>
            <a:r>
              <a:rPr lang="ko-KR" altLang="en-US" sz="2200"/>
              <a:t> 요청자 개인키 </a:t>
            </a:r>
            <a:r>
              <a:rPr lang="en-US" altLang="ko-KR" sz="2200"/>
              <a:t>=</a:t>
            </a:r>
            <a:r>
              <a:rPr lang="ko-KR" altLang="en-US" sz="2200"/>
              <a:t> 건너편 상대방 개인키의 멀티시그 합</a:t>
            </a:r>
            <a:endParaRPr lang="ko-KR" altLang="en-US" sz="2200"/>
          </a:p>
          <a:p>
            <a:pPr>
              <a:defRPr/>
            </a:pPr>
            <a:r>
              <a:rPr lang="ko-KR" altLang="en-US" sz="2200"/>
              <a:t>	</a:t>
            </a:r>
            <a:r>
              <a:rPr lang="en-US" altLang="ko-KR" sz="2200"/>
              <a:t>-&gt;</a:t>
            </a:r>
            <a:r>
              <a:rPr lang="ko-KR" altLang="en-US" sz="2200"/>
              <a:t> 토큰의 이동 승인</a:t>
            </a:r>
            <a:endParaRPr lang="ko-KR" altLang="en-US" sz="2200"/>
          </a:p>
          <a:p>
            <a:pPr marL="0" indent="0">
              <a:buNone/>
              <a:defRPr/>
            </a:pPr>
            <a:r>
              <a:rPr lang="en-US" altLang="ko-KR" sz="2200"/>
              <a:t>3)</a:t>
            </a:r>
            <a:r>
              <a:rPr lang="ko-KR" altLang="en-US" sz="2200"/>
              <a:t>토큰 이동 승인시 잠금 해제</a:t>
            </a:r>
            <a:endParaRPr lang="ko-KR" altLang="en-US" sz="2200"/>
          </a:p>
          <a:p>
            <a:pPr marL="0" indent="0">
              <a:buNone/>
              <a:defRPr/>
            </a:pPr>
            <a:endParaRPr lang="en-US" altLang="ko-KR" sz="1800"/>
          </a:p>
          <a:p>
            <a:pPr marL="0" indent="0">
              <a:buNone/>
              <a:defRPr/>
            </a:pPr>
            <a:r>
              <a:rPr lang="en-US" altLang="ko-KR"/>
              <a:t>*</a:t>
            </a:r>
            <a:r>
              <a:rPr lang="ko-KR" altLang="en-US"/>
              <a:t> 오퍼레이터는 토큰을 전송해주는 대가로 수수료 얻음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*</a:t>
            </a:r>
            <a:r>
              <a:rPr lang="ko-KR" altLang="en-US"/>
              <a:t> 트랜젝션의 서명을 검증하는 수수료가 많이 들어 사용료 비쌈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*</a:t>
            </a:r>
            <a:r>
              <a:rPr lang="ko-KR" altLang="en-US"/>
              <a:t> 오퍼레이터는 사용자들이 발생시킨 모든 트랜잭션과 이로 발생하는 이벤트를 전부 감시해야하는 제약이 있음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거래방식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콜레트럴 브릿지</a:t>
            </a:r>
            <a:endParaRPr lang="ko-KR" altLang="en-US">
              <a:solidFill>
                <a:schemeClr val="dk1"/>
              </a:solidFill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 sz="1500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733020" y="2282189"/>
            <a:ext cx="8725960" cy="3411856"/>
          </a:xfrm>
          <a:prstGeom prst="rect">
            <a:avLst/>
          </a:prstGeom>
          <a:solidFill>
            <a:schemeClr val="accent1">
              <a:lum val="80000"/>
              <a:alpha val="49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어떤 거래자도 신뢰할 수 없는 환경에서도 가능할 효율적인 브릿지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en-US" altLang="ko-KR" sz="2200"/>
              <a:t>1)</a:t>
            </a:r>
            <a:r>
              <a:rPr lang="ko-KR" altLang="en-US" sz="2200"/>
              <a:t> 사용자가 브릿지에 전송할 금액을 에치</a:t>
            </a:r>
            <a:endParaRPr lang="ko-KR" altLang="en-US" sz="2200"/>
          </a:p>
          <a:p>
            <a:pPr>
              <a:defRPr/>
            </a:pPr>
            <a:endParaRPr lang="en-US" altLang="ko-KR" sz="2200"/>
          </a:p>
          <a:p>
            <a:pPr>
              <a:defRPr/>
            </a:pPr>
            <a:r>
              <a:rPr lang="en-US" altLang="ko-KR" sz="2200"/>
              <a:t>2)</a:t>
            </a:r>
            <a:r>
              <a:rPr lang="ko-KR" altLang="en-US" sz="2200"/>
              <a:t> 검증자는 누가 금액을 넣었는지 확인 후 브릿지 잠금</a:t>
            </a:r>
            <a:endParaRPr lang="ko-KR" altLang="en-US" sz="2200"/>
          </a:p>
          <a:p>
            <a:pPr>
              <a:defRPr/>
            </a:pPr>
            <a:endParaRPr lang="en-US" altLang="ko-KR" sz="2200"/>
          </a:p>
          <a:p>
            <a:pPr>
              <a:defRPr/>
            </a:pPr>
            <a:r>
              <a:rPr lang="en-US" altLang="ko-KR" sz="2200"/>
              <a:t>3)</a:t>
            </a:r>
            <a:r>
              <a:rPr lang="ko-KR" altLang="en-US" sz="2200"/>
              <a:t> 전송이 성공적으로 이뤄지면 잠금이 풀려 브릿지에서 인출</a:t>
            </a:r>
            <a:endParaRPr lang="ko-KR" altLang="en-US" sz="2200"/>
          </a:p>
          <a:p>
            <a:pPr>
              <a:defRPr/>
            </a:pPr>
            <a:endParaRPr lang="en-US" altLang="ko-KR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en-US" altLang="ko-KR" sz="2000"/>
              <a:t>&gt;</a:t>
            </a:r>
            <a:r>
              <a:rPr lang="ko-KR" altLang="en-US" sz="2000"/>
              <a:t> 이 과정에서 예치된 금액을 훔치거나 비정상행위 발생시 콜레트럴 브릿지의 검증자가 담보로 예치된 금액의 일부를 사용자에게 지급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거래방식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플라즈마</a:t>
            </a:r>
            <a:endParaRPr lang="ko-KR" altLang="en-US">
              <a:solidFill>
                <a:schemeClr val="dk1"/>
              </a:solidFill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en-US" altLang="ko-KR" sz="1500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733020" y="2282189"/>
            <a:ext cx="8725960" cy="3440431"/>
          </a:xfrm>
          <a:prstGeom prst="rect">
            <a:avLst/>
          </a:prstGeom>
          <a:solidFill>
            <a:schemeClr val="accent1">
              <a:lum val="80000"/>
              <a:alpha val="49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브릿지 노드 필요</a:t>
            </a:r>
            <a:r>
              <a:rPr lang="en-US" altLang="ko-KR" sz="2200"/>
              <a:t>x</a:t>
            </a:r>
            <a:endParaRPr lang="en-US" altLang="ko-KR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수수료</a:t>
            </a:r>
            <a:r>
              <a:rPr lang="en-US" altLang="ko-KR" sz="2200"/>
              <a:t> </a:t>
            </a:r>
            <a:r>
              <a:rPr lang="ko-KR" altLang="en-US" sz="2200"/>
              <a:t>경제 모델에 기반하여 오프체인에서 거래 진행</a:t>
            </a:r>
            <a:endParaRPr lang="ko-KR" altLang="en-US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사용자들이 콘인을 직접 관리 가능</a:t>
            </a:r>
            <a:endParaRPr lang="ko-KR" altLang="en-US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데이터를 처리하는 방식과 블록생성자를 다루는 정책에 따라 다양한 버전 존재</a:t>
            </a:r>
            <a:endParaRPr lang="ko-KR" altLang="en-US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이더리움 블록체인 내부에 작은 블록체인 만드는 방식</a:t>
            </a:r>
            <a:endParaRPr lang="ko-KR" altLang="en-US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내부에 별도의 합의 알고리즘 필요</a:t>
            </a:r>
            <a:r>
              <a:rPr lang="en-US" altLang="ko-KR" sz="2200"/>
              <a:t>x</a:t>
            </a:r>
            <a:endParaRPr lang="en-US" altLang="ko-KR" sz="2200"/>
          </a:p>
          <a:p>
            <a:pPr>
              <a:defRPr/>
            </a:pPr>
            <a:r>
              <a:rPr lang="en-US" altLang="ko-KR" sz="2200"/>
              <a:t>- </a:t>
            </a:r>
            <a:r>
              <a:rPr lang="ko-KR" altLang="en-US" sz="2200"/>
              <a:t>이더리움 메인체인과 플라즈마는 평소에는 별개의 블록체인으로 </a:t>
            </a:r>
            <a:endParaRPr lang="en-US" altLang="ko-KR" sz="2200"/>
          </a:p>
          <a:p>
            <a:pPr>
              <a:defRPr/>
            </a:pPr>
            <a:r>
              <a:rPr lang="ko-KR" altLang="en-US" sz="2200"/>
              <a:t>       </a:t>
            </a:r>
            <a:r>
              <a:rPr lang="en-US" altLang="ko-KR" sz="2200"/>
              <a:t>-&gt;</a:t>
            </a:r>
            <a:r>
              <a:rPr lang="ko-KR" altLang="en-US" sz="2200"/>
              <a:t> 필요시</a:t>
            </a:r>
            <a:r>
              <a:rPr lang="en-US" altLang="ko-KR" sz="2200"/>
              <a:t>,</a:t>
            </a:r>
            <a:r>
              <a:rPr lang="ko-KR" altLang="en-US" sz="2200"/>
              <a:t> 사용자가 백도어를 통해 자발적으로 드나들 수 있음</a:t>
            </a:r>
            <a:r>
              <a:rPr lang="en-US" altLang="ko-KR" sz="2200"/>
              <a:t>.</a:t>
            </a:r>
            <a:endParaRPr lang="en-US" altLang="ko-KR" sz="2200"/>
          </a:p>
          <a:p>
            <a:pPr>
              <a:defRPr/>
            </a:pPr>
            <a:endParaRPr lang="en-US" altLang="ko-KR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Mechanism </a:t>
            </a:r>
            <a:r>
              <a:rPr lang="ko-KR" altLang="en-US"/>
              <a:t>비교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/>
        </p:nvSpPr>
        <p:spPr>
          <a:xfrm>
            <a:off x="411163" y="1283492"/>
            <a:ext cx="5684837" cy="505777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228600" lvl="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340592" y="1158874"/>
          <a:ext cx="11455756" cy="50977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719800"/>
                <a:gridCol w="5735955"/>
              </a:tblGrid>
              <a:tr h="3496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</a:rPr>
                        <a:t>비트코인의 소유권 이전 행위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latin typeface="맑은 고딕"/>
                        </a:rPr>
                        <a:t>비트코인을 텐더민트 블록체인 위에서 거래</a:t>
                      </a:r>
                      <a:endParaRPr lang="ko-KR" altLang="en-US">
                        <a:latin typeface="맑은 고딕"/>
                      </a:endParaRPr>
                    </a:p>
                  </a:txBody>
                  <a:tcPr marL="91440" marR="91440"/>
                </a:tc>
              </a:tr>
              <a:tr h="449853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 sz="1600">
                        <a:latin typeface="맑은 고딕"/>
                      </a:endParaRPr>
                    </a:p>
                    <a:p>
                      <a:pPr>
                        <a:defRPr/>
                      </a:pPr>
                      <a:endParaRPr lang="en-US" altLang="ko-KR" sz="1600">
                        <a:latin typeface="맑은 고딕"/>
                      </a:endParaRPr>
                    </a:p>
                    <a:p>
                      <a:pPr>
                        <a:defRPr/>
                      </a:pPr>
                      <a:endParaRPr lang="en-US" altLang="ko-KR" sz="1600">
                        <a:latin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latin typeface="맑은 고딕"/>
                        </a:rPr>
                        <a:t>1)</a:t>
                      </a:r>
                      <a:r>
                        <a:rPr lang="ko-KR" altLang="en-US" sz="1600">
                          <a:latin typeface="맑은 고딕"/>
                        </a:rPr>
                        <a:t> 누군가가 특정 비트코인</a:t>
                      </a:r>
                      <a:r>
                        <a:rPr lang="en-US" altLang="ko-KR" sz="1400">
                          <a:latin typeface="맑은 고딕"/>
                        </a:rPr>
                        <a:t>(Unspent Bitcoin Output)</a:t>
                      </a:r>
                      <a:r>
                        <a:rPr lang="ko-KR" altLang="en-US" sz="1600">
                          <a:latin typeface="맑은 고딕"/>
                        </a:rPr>
                        <a:t>의 소유권 </a:t>
                      </a:r>
                      <a:endParaRPr lang="ko-KR" altLang="en-US" sz="1600">
                        <a:latin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600">
                          <a:latin typeface="맑은 고딕"/>
                        </a:rPr>
                        <a:t>이전을 공개키와 개인키로 증명을 통해 승인</a:t>
                      </a:r>
                      <a:endParaRPr lang="ko-KR" altLang="en-US" sz="1600">
                        <a:latin typeface="맑은 고딕"/>
                      </a:endParaRPr>
                    </a:p>
                    <a:p>
                      <a:pPr>
                        <a:defRPr/>
                      </a:pPr>
                      <a:endParaRPr lang="en-US" altLang="ko-KR" sz="1600">
                        <a:latin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latin typeface="맑은 고딕"/>
                        </a:rPr>
                        <a:t>2)</a:t>
                      </a:r>
                      <a:r>
                        <a:rPr lang="ko-KR" altLang="en-US" sz="1600">
                          <a:latin typeface="맑은 고딕"/>
                        </a:rPr>
                        <a:t> 승인하는 순간 비트코인은 이체 실행</a:t>
                      </a:r>
                      <a:endParaRPr lang="ko-KR" altLang="en-US" sz="1600">
                        <a:latin typeface="맑은 고딕"/>
                      </a:endParaRPr>
                    </a:p>
                    <a:p>
                      <a:pPr>
                        <a:defRPr/>
                      </a:pPr>
                      <a:endParaRPr lang="en-US" altLang="ko-KR" sz="1600">
                        <a:latin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latin typeface="맑은 고딕"/>
                        </a:rPr>
                        <a:t>3)</a:t>
                      </a:r>
                      <a:r>
                        <a:rPr lang="ko-KR" altLang="en-US" sz="1600">
                          <a:latin typeface="맑은 고딕"/>
                        </a:rPr>
                        <a:t> 이렇게 다른 계좌로 이동된 코인을 또 다른 누군가가 공개키와 개인키를 이용</a:t>
                      </a:r>
                      <a:endParaRPr lang="ko-KR" altLang="en-US" sz="1600">
                        <a:latin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latin typeface="맑은 고딕"/>
                        </a:rPr>
                        <a:t>-&gt;</a:t>
                      </a:r>
                      <a:r>
                        <a:rPr lang="ko-KR" altLang="en-US" sz="1600">
                          <a:latin typeface="맑은 고딕"/>
                        </a:rPr>
                        <a:t>소유권 증명</a:t>
                      </a:r>
                      <a:r>
                        <a:rPr lang="en-US" altLang="ko-KR" sz="1600">
                          <a:latin typeface="맑은 고딕"/>
                        </a:rPr>
                        <a:t>,</a:t>
                      </a:r>
                      <a:r>
                        <a:rPr lang="ko-KR" altLang="en-US" sz="1600">
                          <a:latin typeface="맑은 고딕"/>
                        </a:rPr>
                        <a:t> 이체 승인</a:t>
                      </a:r>
                      <a:endParaRPr lang="ko-KR" altLang="en-US" sz="1600">
                        <a:latin typeface="맑은 고딕"/>
                      </a:endParaRPr>
                    </a:p>
                    <a:p>
                      <a:pPr>
                        <a:defRPr/>
                      </a:pPr>
                      <a:endParaRPr lang="en-US" altLang="ko-KR" sz="1600">
                        <a:latin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latin typeface="맑은 고딕"/>
                        </a:rPr>
                        <a:t>4)</a:t>
                      </a:r>
                      <a:r>
                        <a:rPr lang="ko-KR" altLang="en-US" sz="1600">
                          <a:latin typeface="맑은 고딕"/>
                        </a:rPr>
                        <a:t> 승인하는 순간 비트코인은 이체</a:t>
                      </a:r>
                      <a:endParaRPr lang="ko-KR" altLang="en-US" sz="1600">
                        <a:latin typeface="맑은 고딕"/>
                      </a:endParaRPr>
                    </a:p>
                  </a:txBody>
                  <a:tcPr marL="91440" marR="91440">
                    <a:solidFill>
                      <a:schemeClr val="accent1">
                        <a:lum val="80000"/>
                        <a:alpha val="49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600">
                          <a:latin typeface="맑은 고딕"/>
                        </a:rPr>
                        <a:t>1)</a:t>
                      </a:r>
                      <a:r>
                        <a:rPr lang="ko-KR" altLang="en-US" sz="1600">
                          <a:latin typeface="맑은 고딕"/>
                        </a:rPr>
                        <a:t> 비트코인을 특정한 목적으로 생성된 계좌에 전송</a:t>
                      </a:r>
                      <a:endParaRPr lang="ko-KR" altLang="en-US" sz="1600">
                        <a:latin typeface="맑은 고딕"/>
                      </a:endParaRPr>
                    </a:p>
                    <a:p>
                      <a:pPr>
                        <a:defRPr/>
                      </a:pPr>
                      <a:endParaRPr lang="ko-KR" altLang="en-US" sz="1600">
                        <a:latin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latin typeface="맑은 고딕"/>
                        </a:rPr>
                        <a:t>2)</a:t>
                      </a:r>
                      <a:r>
                        <a:rPr lang="ko-KR" altLang="en-US" sz="1600">
                          <a:latin typeface="맑은 고딕"/>
                        </a:rPr>
                        <a:t> 계좌에 전송하는 당사자는 해당 비트코인에 대한 권한을 잃게 되며 그 비트코인은 동결</a:t>
                      </a:r>
                      <a:r>
                        <a:rPr lang="en-US" altLang="ko-KR" sz="1400">
                          <a:latin typeface="맑은 고딕"/>
                        </a:rPr>
                        <a:t>(immobilized)</a:t>
                      </a:r>
                      <a:r>
                        <a:rPr lang="ko-KR" altLang="en-US" sz="1600">
                          <a:latin typeface="맑은 고딕"/>
                        </a:rPr>
                        <a:t>됨</a:t>
                      </a:r>
                      <a:endParaRPr lang="ko-KR" altLang="en-US" sz="1600">
                        <a:latin typeface="맑은 고딕"/>
                      </a:endParaRPr>
                    </a:p>
                    <a:p>
                      <a:pPr>
                        <a:defRPr/>
                      </a:pPr>
                      <a:endParaRPr lang="en-US" altLang="ko-KR" sz="1600">
                        <a:latin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latin typeface="맑은 고딕"/>
                        </a:rPr>
                        <a:t>3)</a:t>
                      </a:r>
                      <a:r>
                        <a:rPr lang="ko-KR" altLang="en-US" sz="1600">
                          <a:latin typeface="맑은 고딕"/>
                        </a:rPr>
                        <a:t> 동시에</a:t>
                      </a:r>
                      <a:r>
                        <a:rPr lang="en-US" altLang="ko-KR" sz="1600">
                          <a:latin typeface="맑은 고딕"/>
                        </a:rPr>
                        <a:t>,</a:t>
                      </a:r>
                      <a:r>
                        <a:rPr lang="ko-KR" altLang="en-US" sz="1600">
                          <a:latin typeface="맑은 고딕"/>
                        </a:rPr>
                        <a:t> 그 비트코인에 상응하는 코인이 텐터민트 블록체인 위에 생성</a:t>
                      </a:r>
                      <a:endParaRPr lang="ko-KR" altLang="en-US" sz="1600">
                        <a:latin typeface="맑은 고딕"/>
                      </a:endParaRPr>
                    </a:p>
                    <a:p>
                      <a:pPr>
                        <a:defRPr/>
                      </a:pPr>
                      <a:endParaRPr lang="en-US" altLang="ko-KR" sz="1600">
                        <a:latin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latin typeface="맑은 고딕"/>
                        </a:rPr>
                        <a:t>4)</a:t>
                      </a:r>
                      <a:r>
                        <a:rPr lang="ko-KR" altLang="en-US" sz="1600">
                          <a:latin typeface="맑은 고딕"/>
                        </a:rPr>
                        <a:t> 해당 코인을 텐더민트 블록체인 위에서 다양한 다른 코인이나 기타 상응물들과 자유롭게 거래</a:t>
                      </a:r>
                      <a:endParaRPr lang="ko-KR" altLang="en-US" sz="1600">
                        <a:latin typeface="맑은 고딕"/>
                      </a:endParaRPr>
                    </a:p>
                    <a:p>
                      <a:pPr>
                        <a:defRPr/>
                      </a:pPr>
                      <a:endParaRPr lang="en-US" altLang="ko-KR" sz="1600">
                        <a:latin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latin typeface="맑은 고딕"/>
                        </a:rPr>
                        <a:t>5)</a:t>
                      </a:r>
                      <a:r>
                        <a:rPr lang="ko-KR" altLang="en-US" sz="1600">
                          <a:latin typeface="맑은 고딕"/>
                        </a:rPr>
                        <a:t> 해당 비트코인의 최종 소유자가 이를 비트코인 블록체인에 있는 원래 비트코인으로 바꾸길 희망</a:t>
                      </a:r>
                      <a:endParaRPr lang="ko-KR" altLang="en-US" sz="1600">
                        <a:latin typeface="맑은 고딕"/>
                      </a:endParaRPr>
                    </a:p>
                    <a:p>
                      <a:pPr>
                        <a:defRPr/>
                      </a:pPr>
                      <a:endParaRPr lang="en-US" altLang="ko-KR" sz="1600">
                        <a:latin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latin typeface="맑은 고딕"/>
                        </a:rPr>
                        <a:t>6)</a:t>
                      </a:r>
                      <a:r>
                        <a:rPr lang="ko-KR" altLang="en-US" sz="1600">
                          <a:latin typeface="맑은 고딕"/>
                        </a:rPr>
                        <a:t> 텐더민트 위에 생성되었던 비트코인 삭제</a:t>
                      </a:r>
                      <a:r>
                        <a:rPr lang="en-US" altLang="ko-KR" sz="1600">
                          <a:latin typeface="맑은 고딕"/>
                        </a:rPr>
                        <a:t>-&gt;</a:t>
                      </a:r>
                      <a:r>
                        <a:rPr lang="ko-KR" altLang="en-US" sz="1600">
                          <a:latin typeface="맑은 고딕"/>
                        </a:rPr>
                        <a:t> 실제 비트코인 블록체인 위의 비트코인의 동결</a:t>
                      </a:r>
                      <a:r>
                        <a:rPr lang="en-US" altLang="ko-KR" sz="1600">
                          <a:latin typeface="맑은 고딕"/>
                        </a:rPr>
                        <a:t> </a:t>
                      </a:r>
                      <a:r>
                        <a:rPr lang="ko-KR" altLang="en-US" sz="1600">
                          <a:latin typeface="맑은 고딕"/>
                        </a:rPr>
                        <a:t>풀림</a:t>
                      </a:r>
                      <a:endParaRPr lang="ko-KR" altLang="en-US" sz="1600">
                        <a:latin typeface="맑은 고딕"/>
                      </a:endParaRPr>
                    </a:p>
                    <a:p>
                      <a:pPr>
                        <a:defRPr/>
                      </a:pPr>
                      <a:endParaRPr lang="en-US" altLang="ko-KR" sz="1600">
                        <a:latin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1600">
                          <a:latin typeface="맑은 고딕"/>
                        </a:rPr>
                        <a:t>7)</a:t>
                      </a:r>
                      <a:r>
                        <a:rPr lang="ko-KR" altLang="en-US" sz="1600">
                          <a:latin typeface="맑은 고딕"/>
                        </a:rPr>
                        <a:t> 최종 소유자는 자신의 이체 권한을 해당 비트코인에 행사 가능</a:t>
                      </a:r>
                      <a:endParaRPr lang="ko-KR" altLang="en-US" sz="1600">
                        <a:latin typeface="맑은 고딕"/>
                      </a:endParaRPr>
                    </a:p>
                  </a:txBody>
                  <a:tcPr marL="91440" marR="91440">
                    <a:solidFill>
                      <a:schemeClr val="accent1">
                        <a:lum val="8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사이드체인</a:t>
            </a:r>
            <a:r>
              <a:rPr lang="en-US" altLang="ko-KR"/>
              <a:t>(Sidechain) 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사이드 체인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	</a:t>
            </a:r>
            <a:r>
              <a:rPr lang="en-US" altLang="ko-KR"/>
              <a:t>-</a:t>
            </a:r>
            <a:r>
              <a:rPr lang="ko-KR" altLang="en-US"/>
              <a:t> 블록체인의 메인체인 네트워크와 연결된 블록체인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	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	</a:t>
            </a:r>
            <a:r>
              <a:rPr lang="en-US" altLang="ko-KR"/>
              <a:t>-</a:t>
            </a:r>
            <a:r>
              <a:rPr lang="ko-KR" altLang="en-US"/>
              <a:t> 기존 메인 블록체인 노드 </a:t>
            </a:r>
            <a:r>
              <a:rPr lang="en-US" altLang="ko-KR"/>
              <a:t>+</a:t>
            </a:r>
            <a:r>
              <a:rPr lang="ko-KR" altLang="en-US"/>
              <a:t> 사이드</a:t>
            </a:r>
            <a:r>
              <a:rPr lang="en-US" altLang="ko-KR"/>
              <a:t> </a:t>
            </a:r>
            <a:r>
              <a:rPr lang="ko-KR" altLang="en-US"/>
              <a:t>블록체인 노드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	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	</a:t>
            </a:r>
            <a:r>
              <a:rPr lang="en-US" altLang="ko-KR"/>
              <a:t>-</a:t>
            </a:r>
            <a:r>
              <a:rPr lang="ko-KR" altLang="en-US"/>
              <a:t> 서로 다른 블록체인들 위에 존재하는 자산을 쉽게 거래 할 수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	있도록 하는 기술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비트코인의 한계점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Slow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Only Bitcoin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Only Bitcoin Script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Non-Confidential Transaction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비트코인의 한계점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Slow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725082" y="2619374"/>
            <a:ext cx="8725960" cy="2093595"/>
          </a:xfrm>
          <a:prstGeom prst="rect">
            <a:avLst/>
          </a:prstGeom>
          <a:solidFill>
            <a:schemeClr val="accent1">
              <a:lum val="80000"/>
              <a:alpha val="49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 각 블록 생성 간격 </a:t>
            </a:r>
            <a:r>
              <a:rPr lang="en-US" altLang="ko-KR" sz="2200"/>
              <a:t>10</a:t>
            </a:r>
            <a:r>
              <a:rPr lang="ko-KR" altLang="en-US" sz="2200"/>
              <a:t>분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자신의 거래가 블록체인에 기록되었는지 확인하려면 몇 초</a:t>
            </a:r>
            <a:r>
              <a:rPr lang="en-US" altLang="ko-KR" sz="2200"/>
              <a:t>~</a:t>
            </a:r>
            <a:r>
              <a:rPr lang="ko-KR" altLang="en-US" sz="2200"/>
              <a:t> 수십분 소요</a:t>
            </a:r>
            <a:endParaRPr lang="ko-KR" altLang="en-US" sz="2200"/>
          </a:p>
          <a:p>
            <a:pPr>
              <a:defRPr/>
            </a:pPr>
            <a:endParaRPr lang="en-US" altLang="ko-KR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이체확인을 받는 시간까지 포함하면 더 길어짐</a:t>
            </a:r>
            <a:endParaRPr lang="ko-KR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비트코인의 한계점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Only Bitcoin</a:t>
            </a:r>
            <a:endParaRPr lang="en-US" altLang="ko-KR">
              <a:solidFill>
                <a:schemeClr val="accent1"/>
              </a:solidFill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725082" y="2619374"/>
            <a:ext cx="8725960" cy="1760221"/>
          </a:xfrm>
          <a:prstGeom prst="rect">
            <a:avLst/>
          </a:prstGeom>
          <a:solidFill>
            <a:schemeClr val="accent1">
              <a:lum val="80000"/>
              <a:alpha val="49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오직 비트코인만 이체 가능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이종 화폐와의 교환을 위해 중앙화된 웹거래소 서비스 사용</a:t>
            </a:r>
            <a:endParaRPr lang="ko-KR" altLang="en-US" sz="2200"/>
          </a:p>
          <a:p>
            <a:pPr>
              <a:defRPr/>
            </a:pPr>
            <a:endParaRPr lang="en-US" altLang="ko-KR" sz="2200"/>
          </a:p>
          <a:p>
            <a:pPr>
              <a:defRPr/>
            </a:pPr>
            <a:r>
              <a:rPr lang="en-US" altLang="ko-KR" sz="2200"/>
              <a:t>	-&gt;</a:t>
            </a:r>
            <a:r>
              <a:rPr lang="ko-KR" altLang="en-US" sz="2200"/>
              <a:t> 보안적</a:t>
            </a:r>
            <a:r>
              <a:rPr lang="en-US" altLang="ko-KR" sz="2200"/>
              <a:t>,</a:t>
            </a:r>
            <a:r>
              <a:rPr lang="ko-KR" altLang="en-US" sz="2200"/>
              <a:t> 탈중앙화적 이점 사라짐</a:t>
            </a:r>
            <a:endParaRPr lang="ko-KR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비트코인의 한계점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Only </a:t>
            </a:r>
            <a:r>
              <a:rPr lang="en-US" altLang="ko-KR"/>
              <a:t>Bitcoin Script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725082" y="2619374"/>
            <a:ext cx="8725960" cy="1760221"/>
          </a:xfrm>
          <a:prstGeom prst="rect">
            <a:avLst/>
          </a:prstGeom>
          <a:solidFill>
            <a:schemeClr val="accent1">
              <a:lum val="80000"/>
              <a:alpha val="49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사용할 수 있는 기능 제한적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창의성 발휘 </a:t>
            </a:r>
            <a:r>
              <a:rPr lang="en-US" altLang="ko-KR" sz="2200"/>
              <a:t>&amp;</a:t>
            </a:r>
            <a:r>
              <a:rPr lang="ko-KR" altLang="en-US" sz="2200"/>
              <a:t> 고급이체 조건 설정 </a:t>
            </a:r>
            <a:r>
              <a:rPr lang="en-US" altLang="ko-KR" sz="2200"/>
              <a:t>&amp;</a:t>
            </a:r>
            <a:r>
              <a:rPr lang="ko-KR" altLang="en-US" sz="2200"/>
              <a:t> 스마트 컨트랙트 코딩 불가</a:t>
            </a:r>
            <a:endParaRPr lang="ko-KR" altLang="en-US" sz="2200"/>
          </a:p>
          <a:p>
            <a:pPr>
              <a:defRPr/>
            </a:pPr>
            <a:endParaRPr lang="en-US" altLang="ko-KR" sz="2200"/>
          </a:p>
          <a:p>
            <a:pPr>
              <a:defRPr/>
            </a:pPr>
            <a:endParaRPr lang="en-US" altLang="ko-KR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비트코인의 한계점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Non-Confidential Transaction</a:t>
            </a:r>
            <a:endParaRPr lang="en-US" altLang="ko-KR">
              <a:solidFill>
                <a:schemeClr val="dk1"/>
              </a:solidFill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725082" y="2619374"/>
            <a:ext cx="8725960" cy="1760221"/>
          </a:xfrm>
          <a:prstGeom prst="rect">
            <a:avLst/>
          </a:prstGeom>
          <a:solidFill>
            <a:schemeClr val="accent1">
              <a:lum val="80000"/>
              <a:alpha val="49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>
              <a:defRPr/>
            </a:pPr>
            <a:endParaRPr lang="en-US" altLang="ko-KR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비트코인 상에서 일어나는 모든 거래 공개됨 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en-US" altLang="ko-KR" sz="2200"/>
              <a:t>	-&gt;</a:t>
            </a:r>
            <a:r>
              <a:rPr lang="ko-KR" altLang="en-US" sz="2200"/>
              <a:t>기밀성 </a:t>
            </a:r>
            <a:r>
              <a:rPr lang="en-US" altLang="ko-KR" sz="2200"/>
              <a:t>x</a:t>
            </a:r>
            <a:endParaRPr lang="en-US" altLang="ko-KR" sz="2200"/>
          </a:p>
          <a:p>
            <a:pPr>
              <a:defRPr/>
            </a:pPr>
            <a:endParaRPr lang="ko-KR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사이드 체인의 특징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 저렴한 수수료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 빠른 트랜잭션 처리 시간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 각각 존재하는 서로 다른 암호화폐들 사이의 다리 역할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 사이드체인 기술 활용시</a:t>
            </a:r>
            <a:r>
              <a:rPr lang="en-US" altLang="ko-KR"/>
              <a:t>,</a:t>
            </a:r>
            <a:r>
              <a:rPr lang="ko-KR" altLang="en-US"/>
              <a:t> 해당 암호화폐의 성능 업그레이드 가능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거래방식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멀티시그</a:t>
            </a:r>
            <a:r>
              <a:rPr lang="en-US" altLang="ko-KR"/>
              <a:t>(multi-sig)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브릿지</a:t>
            </a:r>
            <a:r>
              <a:rPr lang="en-US" altLang="ko-KR"/>
              <a:t>(bridge)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멀티시그 브릿지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콜레트럴 브릿지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플라즈마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504</ep:Words>
  <ep:PresentationFormat>와이드스크린</ep:PresentationFormat>
  <ep:Paragraphs>84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ep:HeadingPairs>
  <ep:TitlesOfParts>
    <vt:vector size="18" baseType="lpstr">
      <vt:lpstr>CryptoCraft 테마</vt:lpstr>
      <vt:lpstr>제목 테마</vt:lpstr>
      <vt:lpstr>사이드 체인</vt:lpstr>
      <vt:lpstr>사이드체인(Sidechain)</vt:lpstr>
      <vt:lpstr>비트코인의 한계점</vt:lpstr>
      <vt:lpstr>비트코인의 한계점</vt:lpstr>
      <vt:lpstr>비트코인의 한계점</vt:lpstr>
      <vt:lpstr>비트코인의 한계점</vt:lpstr>
      <vt:lpstr>비트코인의 한계점</vt:lpstr>
      <vt:lpstr>사이드 체인의 특징</vt:lpstr>
      <vt:lpstr>거래방식</vt:lpstr>
      <vt:lpstr>거래방식</vt:lpstr>
      <vt:lpstr>거래방식</vt:lpstr>
      <vt:lpstr>거래방식</vt:lpstr>
      <vt:lpstr>거래방식</vt:lpstr>
      <vt:lpstr>거래방식</vt:lpstr>
      <vt:lpstr>Mechanism 비교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82107</cp:lastModifiedBy>
  <dcterms:modified xsi:type="dcterms:W3CDTF">2020-03-22T16:15:33.970</dcterms:modified>
  <cp:revision>83</cp:revision>
  <dc:title>PowerPoint 프레젠테이션</dc:title>
  <cp:version/>
</cp:coreProperties>
</file>