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5" r:id="rId5"/>
    <p:sldId id="280" r:id="rId6"/>
    <p:sldId id="287" r:id="rId7"/>
    <p:sldId id="288" r:id="rId8"/>
    <p:sldId id="281" r:id="rId9"/>
    <p:sldId id="282" r:id="rId10"/>
    <p:sldId id="289" r:id="rId11"/>
    <p:sldId id="283" r:id="rId12"/>
    <p:sldId id="290" r:id="rId13"/>
    <p:sldId id="284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6471" autoAdjust="0"/>
  </p:normalViewPr>
  <p:slideViewPr>
    <p:cSldViewPr snapToGrid="0">
      <p:cViewPr varScale="1">
        <p:scale>
          <a:sx n="83" d="100"/>
          <a:sy n="83" d="100"/>
        </p:scale>
        <p:origin x="18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38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2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9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409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95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09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869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48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539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470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9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00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1141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74-c3OTpcS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2039438"/>
            <a:ext cx="8403773" cy="1023691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Mode of operation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4863237"/>
            <a:ext cx="8403774" cy="545635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https://youtu.be/74-c3OTpcSo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 fontScale="92500" lnSpcReduction="20000"/>
              </a:bodyPr>
              <a:lstStyle/>
              <a:p>
                <a:r>
                  <a:rPr lang="en-US" altLang="ko-KR" sz="2000" dirty="0"/>
                  <a:t>CFB(Cipher </a:t>
                </a:r>
                <a:r>
                  <a:rPr lang="en-US" altLang="ko-KR" sz="2000" dirty="0" err="1"/>
                  <a:t>FeedBack</a:t>
                </a:r>
                <a:r>
                  <a:rPr lang="en-US" altLang="ko-KR" sz="2000" dirty="0"/>
                  <a:t>) Mode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블록은 초기화 벡터를 암호화 함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암호문의 출력은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비트의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키 스트림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dirty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dirty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solidFill>
                      <a:srgbClr val="2E75B6"/>
                    </a:solidFill>
                  </a:rPr>
                  <a:t>를 생성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:r>
                  <a:rPr lang="ko-KR" altLang="en-US" sz="1400" dirty="0" err="1"/>
                  <a:t>평문을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XOR </a:t>
                </a:r>
                <a:r>
                  <a:rPr lang="ko-KR" altLang="en-US" sz="1400" dirty="0"/>
                  <a:t>연산을 통해 암호화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dirty="0"/>
                  <a:t>는 다음 블록 암호화할 때 사용됨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 </a:t>
                </a:r>
                <a:r>
                  <a:rPr lang="ko-KR" altLang="en-US" sz="1400" dirty="0"/>
                  <a:t>블록 암호화의 출력을 </a:t>
                </a:r>
                <a:r>
                  <a:rPr lang="ko-KR" altLang="en-US" sz="1400" dirty="0" err="1"/>
                  <a:t>피드백하는</a:t>
                </a:r>
                <a:r>
                  <a:rPr lang="ko-KR" altLang="en-US" sz="1400" dirty="0"/>
                  <a:t> 게 아니라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암호문을 </a:t>
                </a:r>
                <a:r>
                  <a:rPr lang="ko-KR" altLang="en-US" sz="1400" dirty="0" err="1">
                    <a:solidFill>
                      <a:srgbClr val="2E75B6"/>
                    </a:solidFill>
                  </a:rPr>
                  <a:t>피드백함</a:t>
                </a:r>
                <a:endParaRPr lang="en-US" altLang="ko-KR" sz="1400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/>
              </a:p>
              <a:p>
                <a:r>
                  <a:rPr lang="en-US" altLang="ko-KR" sz="2000" dirty="0"/>
                  <a:t>CFB Mode </a:t>
                </a:r>
                <a:r>
                  <a:rPr lang="ko-KR" altLang="en-US" sz="2000" dirty="0"/>
                  <a:t>공식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 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 외 블록 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40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 복호화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  <m:r>
                      <m:rPr>
                        <m:nor/>
                      </m:rPr>
                      <a:rPr lang="en-US" altLang="ko-KR" sz="1400" dirty="0"/>
                      <m:t>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외 블록 복호화 </a:t>
                </a:r>
                <a:r>
                  <a:rPr lang="en-US" altLang="ko-KR" sz="1400" dirty="0"/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75" t="-22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C95D468-F480-4DF5-931E-DD46C23CE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71" y="1408938"/>
            <a:ext cx="5547409" cy="2147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1E533C-2B82-458C-A649-7BFB07FA0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671" y="3863684"/>
            <a:ext cx="5547409" cy="200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83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E3C5400-E548-4133-A9E7-595C5817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8799" y="3738926"/>
            <a:ext cx="5547409" cy="214738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CFB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ko-KR" sz="2000" dirty="0"/>
                  <a:t>CFB Mode</a:t>
                </a:r>
                <a:r>
                  <a:rPr lang="ko-KR" altLang="en-US" sz="2000" dirty="0"/>
                  <a:t>의 특징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Nonce</a:t>
                </a:r>
                <a:r>
                  <a:rPr lang="ko-KR" altLang="en-US" sz="1400" dirty="0"/>
                  <a:t>인 초기화 벡터를 사용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sz="1400" dirty="0"/>
                  <a:t> 같은 내용의 두 </a:t>
                </a:r>
                <a:r>
                  <a:rPr lang="ko-KR" altLang="en-US" sz="1400" dirty="0" err="1"/>
                  <a:t>평문에</a:t>
                </a:r>
                <a:r>
                  <a:rPr lang="ko-KR" altLang="en-US" sz="1400" dirty="0"/>
                  <a:t> 대한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암호화 결과가 다름 </a:t>
                </a:r>
                <a:endParaRPr lang="en-US" altLang="ko-KR" sz="1400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XOR </a:t>
                </a:r>
                <a:r>
                  <a:rPr lang="ko-KR" altLang="en-US" sz="1400" dirty="0"/>
                  <a:t>연산으로 인해 </a:t>
                </a:r>
                <a:r>
                  <a:rPr lang="ko-KR" altLang="en-US" sz="1400" dirty="0" err="1"/>
                  <a:t>복호화할</a:t>
                </a:r>
                <a:r>
                  <a:rPr lang="ko-KR" altLang="en-US" sz="1400" dirty="0"/>
                  <a:t> 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대</m:t>
                    </m:r>
                  </m:oMath>
                </a14:m>
                <a:r>
                  <a:rPr lang="ko-KR" altLang="en-US" sz="1400" dirty="0"/>
                  <a:t>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사용됨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암호화와 복호화가 </a:t>
                </a:r>
                <a:r>
                  <a:rPr lang="ko-KR" altLang="en-US" sz="1400" dirty="0">
                    <a:solidFill>
                      <a:srgbClr val="2E75B6"/>
                    </a:solidFill>
                    <a:sym typeface="Wingdings" panose="05000000000000000000" pitchFamily="2" charset="2"/>
                  </a:rPr>
                  <a:t>같은 구조</a:t>
                </a:r>
                <a:endParaRPr lang="en-US" altLang="ko-KR" sz="1400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OFB </a:t>
                </a:r>
                <a:r>
                  <a:rPr lang="ko-KR" altLang="en-US" sz="1400" dirty="0"/>
                  <a:t>모드와 비슷한 형태를 가지지만 블록 암호화의 출력을 </a:t>
                </a:r>
                <a:r>
                  <a:rPr lang="ko-KR" altLang="en-US" sz="1400" dirty="0" err="1"/>
                  <a:t>피드백하는</a:t>
                </a:r>
                <a:r>
                  <a:rPr lang="ko-KR" altLang="en-US" sz="1400" dirty="0"/>
                  <a:t> 게 아니라 암호문을 피드백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미리 계산 불가능</a:t>
                </a:r>
                <a:endParaRPr lang="en-US" altLang="ko-KR" sz="1400" dirty="0">
                  <a:sym typeface="Wingdings" panose="05000000000000000000" pitchFamily="2" charset="2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>
                    <a:sym typeface="Wingdings" panose="05000000000000000000" pitchFamily="2" charset="2"/>
                  </a:rPr>
                  <a:t>짧은 길이의 </a:t>
                </a:r>
                <a:r>
                  <a:rPr lang="ko-KR" altLang="en-US" sz="1400" dirty="0" err="1">
                    <a:sym typeface="Wingdings" panose="05000000000000000000" pitchFamily="2" charset="2"/>
                  </a:rPr>
                  <a:t>평문을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 암호화하는 경우에 많이 사용됨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E36E5223-BA41-4A77-BBA5-548F941AA57A}"/>
              </a:ext>
            </a:extLst>
          </p:cNvPr>
          <p:cNvSpPr/>
          <p:nvPr/>
        </p:nvSpPr>
        <p:spPr>
          <a:xfrm>
            <a:off x="3622876" y="3576577"/>
            <a:ext cx="5243332" cy="11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69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CTR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ko-KR" sz="2000" dirty="0"/>
                  <a:t>CTR (</a:t>
                </a:r>
                <a:r>
                  <a:rPr lang="en-US" altLang="ko-KR" sz="2000" dirty="0" err="1"/>
                  <a:t>CounTeR</a:t>
                </a:r>
                <a:r>
                  <a:rPr lang="en-US" altLang="ko-KR" sz="2000" dirty="0"/>
                  <a:t>) Mode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숫자</a:t>
                </a:r>
                <a:r>
                  <a:rPr lang="en-US" altLang="ko-KR" sz="1400" dirty="0"/>
                  <a:t>(count)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nonce</a:t>
                </a:r>
                <a:r>
                  <a:rPr lang="ko-KR" altLang="en-US" sz="1400" dirty="0"/>
                  <a:t>를 결합하여 블록 암호의 입력으로 사용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암호문의 출력은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비트의 키 스트림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err="1"/>
                  <a:t>를</a:t>
                </a:r>
                <a:r>
                  <a:rPr lang="ko-KR" altLang="en-US" sz="1400" dirty="0"/>
                  <a:t> 생성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:r>
                  <a:rPr lang="ko-KR" altLang="en-US" sz="1400" dirty="0" err="1"/>
                  <a:t>평문을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XOR </a:t>
                </a:r>
                <a:r>
                  <a:rPr lang="ko-KR" altLang="en-US" sz="1400" dirty="0"/>
                  <a:t>연산을 통해 암호화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각 블록은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개별적으로</a:t>
                </a:r>
                <a:r>
                  <a:rPr lang="ko-KR" altLang="en-US" sz="1400" dirty="0"/>
                  <a:t> 암호화됨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/>
              </a:p>
              <a:p>
                <a:r>
                  <a:rPr lang="en-US" altLang="ko-KR" sz="2000" dirty="0"/>
                  <a:t>CTR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Mode </a:t>
                </a:r>
                <a:r>
                  <a:rPr lang="ko-KR" altLang="en-US" sz="2000" dirty="0"/>
                  <a:t>공식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𝐶𝑇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복호화</a:t>
                </a:r>
                <a:r>
                  <a:rPr lang="en-US" altLang="ko-KR" sz="14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𝐶𝑇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FE89E42-68FA-439D-BDAA-835D7233A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754" y="1343254"/>
            <a:ext cx="5541325" cy="21338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A4F823-C01D-4C08-826E-6FDDACD03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3304" y="3810225"/>
            <a:ext cx="5646776" cy="213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4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CTR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000" dirty="0"/>
              <a:t>CTR Mode</a:t>
            </a:r>
            <a:r>
              <a:rPr lang="ko-KR" altLang="en-US" sz="2000" dirty="0"/>
              <a:t> 특징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송신자와 수신자 사이에 </a:t>
            </a:r>
            <a:r>
              <a:rPr lang="ko-KR" altLang="en-US" sz="1400" dirty="0">
                <a:solidFill>
                  <a:srgbClr val="2E75B6"/>
                </a:solidFill>
              </a:rPr>
              <a:t>블록 동기화가 필요 </a:t>
            </a:r>
            <a:r>
              <a:rPr lang="en-US" altLang="ko-KR" sz="1400" dirty="0">
                <a:solidFill>
                  <a:srgbClr val="2E75B6"/>
                </a:solidFill>
              </a:rPr>
              <a:t>X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노이즈에 의한 비트 오류 발생 시 </a:t>
            </a:r>
            <a:r>
              <a:rPr lang="ko-KR" altLang="en-US" sz="1400" dirty="0">
                <a:solidFill>
                  <a:srgbClr val="2E75B6"/>
                </a:solidFill>
              </a:rPr>
              <a:t>대응되는 블록에만 영향</a:t>
            </a:r>
            <a:r>
              <a:rPr lang="ko-KR" altLang="en-US" sz="1400" dirty="0"/>
              <a:t>을 미침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블록암호 연산 </a:t>
            </a:r>
            <a:r>
              <a:rPr lang="ko-KR" altLang="en-US" sz="1400" dirty="0">
                <a:solidFill>
                  <a:srgbClr val="2E75B6"/>
                </a:solidFill>
              </a:rPr>
              <a:t>병렬화 가능</a:t>
            </a:r>
            <a:r>
              <a:rPr lang="en-US" altLang="ko-KR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고속 구현에 용이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E89E42-68FA-439D-BDAA-835D7233A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337" y="3947629"/>
            <a:ext cx="5541325" cy="213385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E3D8B88-5F7D-4063-B9F5-44C7076B8F05}"/>
              </a:ext>
            </a:extLst>
          </p:cNvPr>
          <p:cNvSpPr/>
          <p:nvPr/>
        </p:nvSpPr>
        <p:spPr>
          <a:xfrm>
            <a:off x="3194613" y="3842794"/>
            <a:ext cx="2048719" cy="1944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11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ECB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CBC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OFB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CFB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CTR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Mode of operation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운영모드 </a:t>
            </a:r>
            <a:r>
              <a:rPr lang="en-US" altLang="ko-KR" sz="2000" dirty="0"/>
              <a:t>(Mode of operation)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하나의 키로 블록암호를 반복적으로 안전하게 이용하는 절차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블록암호는 블록 단위로 동작 </a:t>
            </a: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400" dirty="0"/>
              <a:t> </a:t>
            </a:r>
            <a:r>
              <a:rPr lang="ko-KR" altLang="en-US" sz="1400" dirty="0"/>
              <a:t>가변 길이 데이터를 블록단위로 나누어야 함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나눠진 블록들을 </a:t>
            </a:r>
            <a:r>
              <a:rPr lang="ko-KR" altLang="en-US" sz="1400" b="1" dirty="0">
                <a:solidFill>
                  <a:srgbClr val="2E75B6"/>
                </a:solidFill>
              </a:rPr>
              <a:t>암호화하는 방식</a:t>
            </a:r>
            <a:r>
              <a:rPr lang="ko-KR" altLang="en-US" sz="1400" dirty="0"/>
              <a:t>을 운영방식이라고 함</a:t>
            </a:r>
            <a:endParaRPr lang="en-US" altLang="ko-KR" sz="1400" dirty="0"/>
          </a:p>
          <a:p>
            <a:pPr lvl="1"/>
            <a:endParaRPr lang="en-US" altLang="ko-KR" sz="1800" dirty="0"/>
          </a:p>
          <a:p>
            <a:r>
              <a:rPr lang="ko-KR" altLang="en-US" sz="2000" dirty="0"/>
              <a:t>운영모드의 목적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en-US" altLang="ko-KR" sz="1400" b="1" dirty="0"/>
              <a:t>Confidentiality</a:t>
            </a:r>
            <a:r>
              <a:rPr lang="en-US" altLang="ko-KR" sz="1400" dirty="0"/>
              <a:t> : </a:t>
            </a:r>
            <a:r>
              <a:rPr lang="ko-KR" altLang="en-US" sz="1400" dirty="0"/>
              <a:t>인가되지 않은 사용자 또는 객체가 정보의 내용을 알 수 없도록 하는 것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Authenticity</a:t>
            </a:r>
            <a:r>
              <a:rPr lang="en-US" altLang="ko-KR" sz="1400" dirty="0"/>
              <a:t> : </a:t>
            </a:r>
            <a:r>
              <a:rPr lang="ko-KR" altLang="en-US" sz="1400" dirty="0"/>
              <a:t>받은 정보가 정말로 </a:t>
            </a:r>
            <a:r>
              <a:rPr lang="ko-KR" altLang="en-US" sz="1400" dirty="0" err="1"/>
              <a:t>원송신자로부터</a:t>
            </a:r>
            <a:r>
              <a:rPr lang="ko-KR" altLang="en-US" sz="1400" dirty="0"/>
              <a:t> 온 것인지 확인할 수 있는 것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b="1" dirty="0"/>
              <a:t>Integrity</a:t>
            </a:r>
            <a:r>
              <a:rPr lang="en-US" altLang="ko-KR" sz="1400" dirty="0"/>
              <a:t> : </a:t>
            </a:r>
            <a:r>
              <a:rPr lang="ko-KR" altLang="en-US" sz="1400" dirty="0"/>
              <a:t>인가되지 않은 사용자 또는 객체가 정보를 함부로 수정할 수 없도록 하는 것</a:t>
            </a:r>
            <a:endParaRPr lang="en-US" altLang="ko-KR" sz="1600" dirty="0"/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4910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ECB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ko-KR" sz="2000" dirty="0"/>
                  <a:t>ECB (Electronic Code Block) Mode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길이가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/>
                  <a:t> bits</a:t>
                </a:r>
                <a:r>
                  <a:rPr lang="ko-KR" altLang="en-US" sz="1400" dirty="0"/>
                  <a:t>를 초과하는 메시지는 </a:t>
                </a:r>
                <a14:m>
                  <m:oMath xmlns:m="http://schemas.openxmlformats.org/officeDocument/2006/math">
                    <m:r>
                      <a:rPr lang="en-US" altLang="ko-KR" sz="1400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/>
                  <a:t> bits</a:t>
                </a:r>
                <a:r>
                  <a:rPr lang="ko-KR" altLang="en-US" sz="1400" dirty="0"/>
                  <a:t>로 나눔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각 블록은 </a:t>
                </a:r>
                <a:r>
                  <a:rPr lang="ko-KR" altLang="en-US" sz="1400" b="1" dirty="0">
                    <a:solidFill>
                      <a:srgbClr val="2E75B6"/>
                    </a:solidFill>
                  </a:rPr>
                  <a:t>개별적으로</a:t>
                </a:r>
                <a:r>
                  <a:rPr lang="ko-KR" altLang="en-US" sz="1400" dirty="0"/>
                  <a:t> 암호화됨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endParaRPr lang="en-US" altLang="ko-KR" sz="1400" dirty="0"/>
              </a:p>
              <a:p>
                <a:r>
                  <a:rPr lang="en-US" altLang="ko-KR" sz="2000" dirty="0"/>
                  <a:t>ECB Mode </a:t>
                </a:r>
                <a:r>
                  <a:rPr lang="ko-KR" altLang="en-US" sz="2000" dirty="0"/>
                  <a:t>공식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복호화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1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66E05ED3-6E1C-4AA6-B841-D0CC20310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5089" y="1551889"/>
            <a:ext cx="4634637" cy="17344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E79E67-E0CF-423B-9484-C547AE2A36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090" y="3956093"/>
            <a:ext cx="4634637" cy="174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ECB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ko-KR" sz="2000" dirty="0"/>
              <a:t>Advantages of ECB Mode</a:t>
            </a:r>
            <a:endParaRPr lang="en-US" altLang="ko-KR" sz="1600" dirty="0"/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송신자와 수신자 사이에 </a:t>
            </a:r>
            <a:r>
              <a:rPr lang="ko-KR" altLang="en-US" sz="1400" dirty="0">
                <a:solidFill>
                  <a:srgbClr val="2E75B6"/>
                </a:solidFill>
              </a:rPr>
              <a:t>블록 동기화가 필요 </a:t>
            </a:r>
            <a:r>
              <a:rPr lang="en-US" altLang="ko-KR" sz="1400" dirty="0">
                <a:solidFill>
                  <a:srgbClr val="2E75B6"/>
                </a:solidFill>
              </a:rPr>
              <a:t>X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노이즈에 의한 비트 오류 발생 시 </a:t>
            </a:r>
            <a:r>
              <a:rPr lang="ko-KR" altLang="en-US" sz="1400" dirty="0">
                <a:solidFill>
                  <a:srgbClr val="2E75B6"/>
                </a:solidFill>
              </a:rPr>
              <a:t>대응되는 블록에만 영향</a:t>
            </a:r>
            <a:r>
              <a:rPr lang="ko-KR" altLang="en-US" sz="1400" dirty="0"/>
              <a:t>을 미침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블록암호 연산 </a:t>
            </a:r>
            <a:r>
              <a:rPr lang="ko-KR" altLang="en-US" sz="1400" dirty="0">
                <a:solidFill>
                  <a:srgbClr val="2E75B6"/>
                </a:solidFill>
              </a:rPr>
              <a:t>병렬화 가능</a:t>
            </a:r>
            <a:r>
              <a:rPr lang="en-US" altLang="ko-KR" sz="1400" dirty="0">
                <a:solidFill>
                  <a:srgbClr val="C00000"/>
                </a:solidFill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고속 구현에 용이</a:t>
            </a:r>
            <a:endParaRPr lang="en-US" altLang="ko-KR" sz="1400" dirty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pPr lvl="1">
              <a:lnSpc>
                <a:spcPct val="200000"/>
              </a:lnSpc>
            </a:pPr>
            <a:endParaRPr lang="en-US" altLang="ko-KR" sz="1400" dirty="0"/>
          </a:p>
          <a:p>
            <a:r>
              <a:rPr lang="en-US" altLang="ko-KR" sz="2000" dirty="0"/>
              <a:t>Disadvantage of ECB Mode</a:t>
            </a:r>
          </a:p>
          <a:p>
            <a:pPr lvl="1">
              <a:lnSpc>
                <a:spcPct val="200000"/>
              </a:lnSpc>
            </a:pPr>
            <a:r>
              <a:rPr lang="ko-KR" altLang="en-US" sz="1400" dirty="0"/>
              <a:t>동일한 </a:t>
            </a:r>
            <a:r>
              <a:rPr lang="ko-KR" altLang="en-US" sz="1400" dirty="0" err="1"/>
              <a:t>평문은</a:t>
            </a:r>
            <a:r>
              <a:rPr lang="ko-KR" altLang="en-US" sz="1400" dirty="0"/>
              <a:t> 동일한 암호문을 생성함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/>
              <a:t>암호문 블록으로부터 </a:t>
            </a:r>
            <a:r>
              <a:rPr lang="ko-KR" altLang="en-US" sz="1400" dirty="0" err="1">
                <a:solidFill>
                  <a:srgbClr val="C00000"/>
                </a:solidFill>
              </a:rPr>
              <a:t>평문을</a:t>
            </a:r>
            <a:r>
              <a:rPr lang="ko-KR" altLang="en-US" sz="1400" dirty="0"/>
              <a:t> </a:t>
            </a:r>
            <a:r>
              <a:rPr lang="ko-KR" altLang="en-US" sz="1400" dirty="0">
                <a:solidFill>
                  <a:srgbClr val="C00000"/>
                </a:solidFill>
              </a:rPr>
              <a:t>유추 가능</a:t>
            </a:r>
            <a:endParaRPr lang="en-US" altLang="ko-KR" sz="1400" dirty="0">
              <a:solidFill>
                <a:srgbClr val="C0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4644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ECB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1A3929-840F-49A3-8FDB-95D8940C8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103" y="1638245"/>
            <a:ext cx="8593165" cy="3176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EBBDE7-51ED-4CEA-A4D7-8A5C2657422D}"/>
              </a:ext>
            </a:extLst>
          </p:cNvPr>
          <p:cNvSpPr txBox="1"/>
          <p:nvPr/>
        </p:nvSpPr>
        <p:spPr>
          <a:xfrm>
            <a:off x="2222340" y="4943020"/>
            <a:ext cx="1759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Original Image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5B9183-5664-4FE0-AB7B-87145137158E}"/>
              </a:ext>
            </a:extLst>
          </p:cNvPr>
          <p:cNvSpPr txBox="1"/>
          <p:nvPr/>
        </p:nvSpPr>
        <p:spPr>
          <a:xfrm>
            <a:off x="4810479" y="4943020"/>
            <a:ext cx="2376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Encrypted using ECB mode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D0B476-33BB-44A1-A326-CF75A064C01F}"/>
              </a:ext>
            </a:extLst>
          </p:cNvPr>
          <p:cNvSpPr txBox="1"/>
          <p:nvPr/>
        </p:nvSpPr>
        <p:spPr>
          <a:xfrm>
            <a:off x="7642563" y="4943020"/>
            <a:ext cx="2577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Encrypted using CBC mode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88233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CBC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ko-KR" sz="2000" dirty="0"/>
                  <a:t>CBC(Cipher Block Chaining) Mode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모든 블록의 암호화가 </a:t>
                </a:r>
                <a:r>
                  <a:rPr lang="ko-KR" altLang="en-US" sz="1400" b="1" dirty="0">
                    <a:solidFill>
                      <a:srgbClr val="2E75B6"/>
                    </a:solidFill>
                  </a:rPr>
                  <a:t>상호 연결됨</a:t>
                </a:r>
                <a:endParaRPr lang="en-US" altLang="ko-KR" sz="1400" b="1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블록의 암호화는 초기화 벡터를 이용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 외 블록의 암호화는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400" i="1">
                        <a:latin typeface="Cambria Math" panose="02040503050406030204" pitchFamily="18" charset="0"/>
                      </a:rPr>
                      <m:t>암</m:t>
                    </m:r>
                  </m:oMath>
                </a14:m>
                <a:r>
                  <a:rPr lang="ko-KR" altLang="en-US" sz="1400" dirty="0"/>
                  <a:t>호화할 때 이용</a:t>
                </a:r>
                <a:endParaRPr lang="en-US" altLang="ko-KR" sz="1400" dirty="0"/>
              </a:p>
              <a:p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en-US" altLang="ko-KR" sz="2000" dirty="0"/>
                  <a:t>CBC Mode </a:t>
                </a:r>
                <a:r>
                  <a:rPr lang="ko-KR" altLang="en-US" sz="2000" dirty="0"/>
                  <a:t>공식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 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𝐼𝑉</m:t>
                        </m:r>
                      </m:e>
                    </m:d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 외 블록 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 smtClean="0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 복호화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외 블록 복호화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ko-KR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74CDA01-A5DD-41A8-8D55-E127DF2FC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7651" y="1438030"/>
            <a:ext cx="5278054" cy="19965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EC1F72-9057-4CA1-B485-74ACA5E366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650" y="3886647"/>
            <a:ext cx="5402429" cy="205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51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OFB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altLang="ko-KR" sz="2000" dirty="0"/>
                  <a:t>OFB(Output </a:t>
                </a:r>
                <a:r>
                  <a:rPr lang="en-US" altLang="ko-KR" sz="2000" dirty="0" err="1"/>
                  <a:t>FeedBack</a:t>
                </a:r>
                <a:r>
                  <a:rPr lang="en-US" altLang="ko-KR" sz="2000" dirty="0"/>
                  <a:t>) Mode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블록은 초기화 벡터를 암호화 함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암호문의 출력은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비트의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키 스트림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smtClean="0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 err="1">
                    <a:solidFill>
                      <a:srgbClr val="2E75B6"/>
                    </a:solidFill>
                  </a:rPr>
                  <a:t>를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 생성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/>
                  <a:t>와 </a:t>
                </a:r>
                <a:r>
                  <a:rPr lang="ko-KR" altLang="en-US" sz="1400" dirty="0" err="1"/>
                  <a:t>평문을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XOR </a:t>
                </a:r>
                <a:r>
                  <a:rPr lang="ko-KR" altLang="en-US" sz="1400" dirty="0"/>
                  <a:t>연산을 통해 암호화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ko-KR" altLang="en-US" sz="1400" i="1" dirty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다음 블록 암호화할 때 사용됨</a:t>
                </a:r>
                <a:r>
                  <a:rPr lang="en-US" altLang="ko-KR" sz="1400" dirty="0"/>
                  <a:t>.</a:t>
                </a:r>
              </a:p>
              <a:p>
                <a:pPr marL="457200" lvl="1" indent="0">
                  <a:lnSpc>
                    <a:spcPct val="200000"/>
                  </a:lnSpc>
                  <a:buNone/>
                </a:pPr>
                <a:endParaRPr lang="en-US" altLang="ko-KR" sz="1400" dirty="0"/>
              </a:p>
              <a:p>
                <a:r>
                  <a:rPr lang="en-US" altLang="ko-KR" sz="2000" dirty="0"/>
                  <a:t>OFB Mode </a:t>
                </a:r>
                <a:r>
                  <a:rPr lang="ko-KR" altLang="en-US" sz="2000" dirty="0"/>
                  <a:t>공식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 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𝐼𝑉</m:t>
                            </m:r>
                          </m:e>
                        </m:d>
                        <m: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,      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 외 블록 암호화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첫 번째 블록 복호화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𝐼𝑉</m:t>
                            </m:r>
                          </m:e>
                        </m:d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     </m:t>
                        </m:r>
                        <m:r>
                          <m:rPr>
                            <m:sty m:val="p"/>
                          </m:rPr>
                          <a:rPr lang="en-US" altLang="ko-KR" sz="1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sz="1400" dirty="0"/>
                  <a:t>그</a:t>
                </a:r>
                <a:r>
                  <a:rPr lang="en-US" altLang="ko-KR" sz="1400" dirty="0"/>
                  <a:t> </a:t>
                </a:r>
                <a:r>
                  <a:rPr lang="ko-KR" altLang="en-US" sz="1400" dirty="0"/>
                  <a:t>외 블록 복호화 </a:t>
                </a:r>
                <a:r>
                  <a:rPr lang="en-US" altLang="ko-KR" sz="14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4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ko-KR" sz="2000" dirty="0"/>
              </a:p>
              <a:p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6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1261DC5-1D92-4077-9FFC-9BB29F5F1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753" y="1353447"/>
            <a:ext cx="5541327" cy="21053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96B59B2-778C-49D6-A5B4-AEFF75613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8752" y="3879191"/>
            <a:ext cx="5541328" cy="218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8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OFB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altLang="ko-KR" sz="2000" dirty="0"/>
                  <a:t>OFB Mode</a:t>
                </a:r>
                <a:r>
                  <a:rPr lang="ko-KR" altLang="en-US" sz="2000" dirty="0"/>
                  <a:t>의 특징</a:t>
                </a:r>
                <a:endParaRPr lang="en-US" altLang="ko-KR" sz="2000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Nonce</a:t>
                </a:r>
                <a:r>
                  <a:rPr lang="ko-KR" altLang="en-US" sz="1400" dirty="0"/>
                  <a:t>인 초기화 벡터를 사용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</a:t>
                </a:r>
                <a:r>
                  <a:rPr lang="ko-KR" altLang="en-US" sz="1400" dirty="0"/>
                  <a:t> 같은 내용의 두 </a:t>
                </a:r>
                <a:r>
                  <a:rPr lang="ko-KR" altLang="en-US" sz="1400" dirty="0" err="1"/>
                  <a:t>평문에</a:t>
                </a:r>
                <a:r>
                  <a:rPr lang="ko-KR" altLang="en-US" sz="1400" dirty="0"/>
                  <a:t> 대한 </a:t>
                </a:r>
                <a:r>
                  <a:rPr lang="ko-KR" altLang="en-US" sz="1400" dirty="0">
                    <a:solidFill>
                      <a:srgbClr val="2E75B6"/>
                    </a:solidFill>
                  </a:rPr>
                  <a:t>암호화 결과가 다름</a:t>
                </a:r>
                <a:r>
                  <a:rPr lang="ko-KR" altLang="en-US" sz="1400" dirty="0"/>
                  <a:t> </a:t>
                </a:r>
                <a:endParaRPr lang="en-US" altLang="ko-KR" sz="1400" dirty="0"/>
              </a:p>
              <a:p>
                <a:pPr lvl="1">
                  <a:lnSpc>
                    <a:spcPct val="200000"/>
                  </a:lnSpc>
                </a:pPr>
                <a:r>
                  <a:rPr lang="en-US" altLang="ko-KR" sz="1400" dirty="0"/>
                  <a:t>XOR </a:t>
                </a:r>
                <a:r>
                  <a:rPr lang="ko-KR" altLang="en-US" sz="1400" dirty="0"/>
                  <a:t>연산으로 인해 </a:t>
                </a:r>
                <a:r>
                  <a:rPr lang="ko-KR" altLang="en-US" sz="1400" dirty="0" err="1"/>
                  <a:t>복호화할</a:t>
                </a:r>
                <a:r>
                  <a:rPr lang="ko-KR" altLang="en-US" sz="1400" dirty="0"/>
                  <a:t> 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ko-KR" altLang="en-US" sz="1400" i="1">
                        <a:latin typeface="Cambria Math" panose="02040503050406030204" pitchFamily="18" charset="0"/>
                      </a:rPr>
                      <m:t>대</m:t>
                    </m:r>
                  </m:oMath>
                </a14:m>
                <a:r>
                  <a:rPr lang="ko-KR" altLang="en-US" sz="1400" dirty="0"/>
                  <a:t>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ko-KR" altLang="en-US" sz="14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사용됨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암호화와 복호화가 </a:t>
                </a:r>
                <a:r>
                  <a:rPr lang="ko-KR" altLang="en-US" sz="1400" dirty="0">
                    <a:solidFill>
                      <a:srgbClr val="2E75B6"/>
                    </a:solidFill>
                    <a:sym typeface="Wingdings" panose="05000000000000000000" pitchFamily="2" charset="2"/>
                  </a:rPr>
                  <a:t>같은 구조</a:t>
                </a:r>
                <a:endParaRPr lang="en-US" altLang="ko-KR" sz="1400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ko-KR" altLang="en-US" sz="1400" i="1" dirty="0" smtClean="0">
                        <a:latin typeface="Cambria Math" panose="02040503050406030204" pitchFamily="18" charset="0"/>
                      </a:rPr>
                      <m:t>블</m:t>
                    </m:r>
                  </m:oMath>
                </a14:m>
                <a:r>
                  <a:rPr lang="ko-KR" altLang="en-US" sz="1400" dirty="0"/>
                  <a:t>록암호의 계산이 </a:t>
                </a:r>
                <a:r>
                  <a:rPr lang="ko-KR" altLang="en-US" sz="1400" dirty="0" err="1"/>
                  <a:t>평문과</a:t>
                </a:r>
                <a:r>
                  <a:rPr lang="ko-KR" altLang="en-US" sz="1400" dirty="0"/>
                  <a:t> 독립적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40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400" dirty="0">
                    <a:sym typeface="Wingdings" panose="05000000000000000000" pitchFamily="2" charset="2"/>
                  </a:rPr>
                  <a:t>를 미리 계산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가능</a:t>
                </a:r>
                <a:endParaRPr lang="en-US" altLang="ko-KR" sz="14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41261DC5-1D92-4077-9FFC-9BB29F5F1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5336" y="3600107"/>
            <a:ext cx="5541327" cy="21053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36E5223-BA41-4A77-BBA5-548F941AA57A}"/>
              </a:ext>
            </a:extLst>
          </p:cNvPr>
          <p:cNvSpPr/>
          <p:nvPr/>
        </p:nvSpPr>
        <p:spPr>
          <a:xfrm>
            <a:off x="3622876" y="3576577"/>
            <a:ext cx="5243332" cy="11343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71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701</Words>
  <Application>Microsoft Office PowerPoint</Application>
  <PresentationFormat>와이드스크린</PresentationFormat>
  <Paragraphs>114</Paragraphs>
  <Slides>14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CryptoCraft 테마</vt:lpstr>
      <vt:lpstr>제목 테마</vt:lpstr>
      <vt:lpstr>Mode of operation</vt:lpstr>
      <vt:lpstr>PowerPoint 프레젠테이션</vt:lpstr>
      <vt:lpstr>Mode of operation</vt:lpstr>
      <vt:lpstr>ECB</vt:lpstr>
      <vt:lpstr>ECB</vt:lpstr>
      <vt:lpstr>ECB</vt:lpstr>
      <vt:lpstr>CBC</vt:lpstr>
      <vt:lpstr>OFB</vt:lpstr>
      <vt:lpstr>OFB</vt:lpstr>
      <vt:lpstr>CFB</vt:lpstr>
      <vt:lpstr>CFB</vt:lpstr>
      <vt:lpstr>CTR</vt:lpstr>
      <vt:lpstr>CTR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138</cp:revision>
  <dcterms:created xsi:type="dcterms:W3CDTF">2019-03-05T04:29:07Z</dcterms:created>
  <dcterms:modified xsi:type="dcterms:W3CDTF">2021-10-24T23:01:13Z</dcterms:modified>
</cp:coreProperties>
</file>