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52" r:id="rId2"/>
  </p:sldMasterIdLst>
  <p:notesMasterIdLst>
    <p:notesMasterId r:id="rId20"/>
  </p:notesMasterIdLst>
  <p:sldIdLst>
    <p:sldId id="256" r:id="rId3"/>
    <p:sldId id="260" r:id="rId4"/>
    <p:sldId id="261" r:id="rId5"/>
    <p:sldId id="265" r:id="rId6"/>
    <p:sldId id="266" r:id="rId7"/>
    <p:sldId id="263" r:id="rId8"/>
    <p:sldId id="262" r:id="rId9"/>
    <p:sldId id="270" r:id="rId10"/>
    <p:sldId id="267" r:id="rId11"/>
    <p:sldId id="271" r:id="rId12"/>
    <p:sldId id="268" r:id="rId13"/>
    <p:sldId id="269" r:id="rId14"/>
    <p:sldId id="272" r:id="rId15"/>
    <p:sldId id="273" r:id="rId16"/>
    <p:sldId id="274" r:id="rId17"/>
    <p:sldId id="264" r:id="rId18"/>
    <p:sldId id="259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g0WWJvtiyXJ/WPdgG8GQ7DOslN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710"/>
  </p:normalViewPr>
  <p:slideViewPr>
    <p:cSldViewPr snapToGrid="0">
      <p:cViewPr varScale="1">
        <p:scale>
          <a:sx n="144" d="100"/>
          <a:sy n="144" d="100"/>
        </p:scale>
        <p:origin x="216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" name="Google Shape;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">
  <p:cSld name="제목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-2" y="3794871"/>
            <a:ext cx="12192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8" name="Google Shape;18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896" y="6195047"/>
            <a:ext cx="3026852" cy="642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80202" y="6215220"/>
            <a:ext cx="1311798" cy="642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종료">
  <p:cSld name="종료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/>
          <p:nvPr/>
        </p:nvSpPr>
        <p:spPr>
          <a:xfrm>
            <a:off x="0" y="2767280"/>
            <a:ext cx="1219199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 &amp; A</a:t>
            </a:r>
            <a:endParaRPr sz="8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/>
          <p:nvPr/>
        </p:nvSpPr>
        <p:spPr>
          <a:xfrm>
            <a:off x="411920" y="207747"/>
            <a:ext cx="11368160" cy="762163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411163" y="1152525"/>
            <a:ext cx="11369675" cy="505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5" name="Google Shape;35;p8"/>
          <p:cNvSpPr/>
          <p:nvPr/>
        </p:nvSpPr>
        <p:spPr>
          <a:xfrm>
            <a:off x="8623390" y="6412231"/>
            <a:ext cx="356861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 txBox="1"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dirty="0"/>
              <a:t>SKINNY</a:t>
            </a:r>
            <a:r>
              <a:rPr lang="ko-KR" altLang="en-US" dirty="0"/>
              <a:t> </a:t>
            </a:r>
            <a:r>
              <a:rPr lang="ko-KR" altLang="en-US" dirty="0" err="1"/>
              <a:t>블록암호</a:t>
            </a:r>
            <a:r>
              <a:rPr lang="ko-KR" altLang="en-US" dirty="0"/>
              <a:t> 및 </a:t>
            </a:r>
            <a:r>
              <a:rPr lang="ko-KR" altLang="en-US" dirty="0" err="1"/>
              <a:t>코드분석</a:t>
            </a:r>
            <a:endParaRPr dirty="0"/>
          </a:p>
        </p:txBody>
      </p:sp>
      <p:sp>
        <p:nvSpPr>
          <p:cNvPr id="45" name="Google Shape;45;p1"/>
          <p:cNvSpPr txBox="1">
            <a:spLocks noGrp="1"/>
          </p:cNvSpPr>
          <p:nvPr>
            <p:ph type="subTitle" idx="1"/>
          </p:nvPr>
        </p:nvSpPr>
        <p:spPr>
          <a:xfrm>
            <a:off x="-2" y="3794871"/>
            <a:ext cx="12192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>
              <a:spcBef>
                <a:spcPts val="0"/>
              </a:spcBef>
            </a:pPr>
            <a:r>
              <a:rPr lang="en" dirty="0"/>
              <a:t>https://</a:t>
            </a:r>
            <a:r>
              <a:rPr lang="en" dirty="0" err="1"/>
              <a:t>youtu.be</a:t>
            </a:r>
            <a:r>
              <a:rPr lang="en"/>
              <a:t>/m71mZUUxC_0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FBB95-A949-E347-9E77-A6A1EE3E4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SKINNY - </a:t>
            </a:r>
            <a:r>
              <a:rPr kumimoji="1" lang="en-US" altLang="ko-KR" dirty="0" err="1"/>
              <a:t>AddConstant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8C08BA-4893-A84F-BCC5-67B1FD9B3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00" y="4743064"/>
            <a:ext cx="4978400" cy="13081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B9705B5-8535-DD45-9E5E-EEB4AF350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" y="2374900"/>
            <a:ext cx="10922000" cy="10541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DBDE8EA-62C7-214C-BF2A-1946098B2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200" y="3772607"/>
            <a:ext cx="100076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125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FBB95-A949-E347-9E77-A6A1EE3E4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SKINNY -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AddKey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E33C41-9C66-9F4A-B0C8-840942038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38" y="2706032"/>
            <a:ext cx="7823200" cy="12334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611FF25-B4B3-A841-9868-755EEB6DD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443" y="4030827"/>
            <a:ext cx="8259114" cy="2619426"/>
          </a:xfrm>
          <a:prstGeom prst="rect">
            <a:avLst/>
          </a:prstGeom>
        </p:spPr>
      </p:pic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EB3E0EB3-3C3E-A34D-B89A-38BAA8585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r>
              <a:rPr kumimoji="1" lang="en-US" altLang="ko-Kore-KR" dirty="0"/>
              <a:t>LFSR(Linear Feedback Shift Register)</a:t>
            </a:r>
            <a:endParaRPr kumimoji="1" lang="ko-Kore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D70DBE7-0411-C34C-B7EE-4654BEFAC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338" y="1152525"/>
            <a:ext cx="3601880" cy="216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477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FBB95-A949-E347-9E77-A6A1EE3E4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SKINNY -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AddKey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39104C-C199-4947-BF98-37CA71F4C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046" y="3552715"/>
            <a:ext cx="8851900" cy="698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1784D9A-3BE2-A844-9B75-F833D3E5F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464" y="4340653"/>
            <a:ext cx="9923065" cy="2309600"/>
          </a:xfrm>
          <a:prstGeom prst="rect">
            <a:avLst/>
          </a:prstGeom>
        </p:spPr>
      </p:pic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F5671E7-E72D-EB40-BF15-9F903E12B0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031199"/>
              </p:ext>
            </p:extLst>
          </p:nvPr>
        </p:nvGraphicFramePr>
        <p:xfrm>
          <a:off x="2998954" y="1169874"/>
          <a:ext cx="2361324" cy="2182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331">
                  <a:extLst>
                    <a:ext uri="{9D8B030D-6E8A-4147-A177-3AD203B41FA5}">
                      <a16:colId xmlns:a16="http://schemas.microsoft.com/office/drawing/2014/main" val="2597553004"/>
                    </a:ext>
                  </a:extLst>
                </a:gridCol>
                <a:gridCol w="590331">
                  <a:extLst>
                    <a:ext uri="{9D8B030D-6E8A-4147-A177-3AD203B41FA5}">
                      <a16:colId xmlns:a16="http://schemas.microsoft.com/office/drawing/2014/main" val="196931075"/>
                    </a:ext>
                  </a:extLst>
                </a:gridCol>
                <a:gridCol w="590331">
                  <a:extLst>
                    <a:ext uri="{9D8B030D-6E8A-4147-A177-3AD203B41FA5}">
                      <a16:colId xmlns:a16="http://schemas.microsoft.com/office/drawing/2014/main" val="3333615770"/>
                    </a:ext>
                  </a:extLst>
                </a:gridCol>
                <a:gridCol w="590331">
                  <a:extLst>
                    <a:ext uri="{9D8B030D-6E8A-4147-A177-3AD203B41FA5}">
                      <a16:colId xmlns:a16="http://schemas.microsoft.com/office/drawing/2014/main" val="1129566931"/>
                    </a:ext>
                  </a:extLst>
                </a:gridCol>
              </a:tblGrid>
              <a:tr h="54571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563103"/>
                  </a:ext>
                </a:extLst>
              </a:tr>
              <a:tr h="54571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324531"/>
                  </a:ext>
                </a:extLst>
              </a:tr>
              <a:tr h="54571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862676"/>
                  </a:ext>
                </a:extLst>
              </a:tr>
              <a:tr h="54571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279966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361E371-04D9-F348-8B1B-406D63964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950166"/>
              </p:ext>
            </p:extLst>
          </p:nvPr>
        </p:nvGraphicFramePr>
        <p:xfrm>
          <a:off x="6831723" y="1169874"/>
          <a:ext cx="2361324" cy="2182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331">
                  <a:extLst>
                    <a:ext uri="{9D8B030D-6E8A-4147-A177-3AD203B41FA5}">
                      <a16:colId xmlns:a16="http://schemas.microsoft.com/office/drawing/2014/main" val="2597553004"/>
                    </a:ext>
                  </a:extLst>
                </a:gridCol>
                <a:gridCol w="590331">
                  <a:extLst>
                    <a:ext uri="{9D8B030D-6E8A-4147-A177-3AD203B41FA5}">
                      <a16:colId xmlns:a16="http://schemas.microsoft.com/office/drawing/2014/main" val="196931075"/>
                    </a:ext>
                  </a:extLst>
                </a:gridCol>
                <a:gridCol w="590331">
                  <a:extLst>
                    <a:ext uri="{9D8B030D-6E8A-4147-A177-3AD203B41FA5}">
                      <a16:colId xmlns:a16="http://schemas.microsoft.com/office/drawing/2014/main" val="3333615770"/>
                    </a:ext>
                  </a:extLst>
                </a:gridCol>
                <a:gridCol w="590331">
                  <a:extLst>
                    <a:ext uri="{9D8B030D-6E8A-4147-A177-3AD203B41FA5}">
                      <a16:colId xmlns:a16="http://schemas.microsoft.com/office/drawing/2014/main" val="1129566931"/>
                    </a:ext>
                  </a:extLst>
                </a:gridCol>
              </a:tblGrid>
              <a:tr h="54571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563103"/>
                  </a:ext>
                </a:extLst>
              </a:tr>
              <a:tr h="54571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324531"/>
                  </a:ext>
                </a:extLst>
              </a:tr>
              <a:tr h="54571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862676"/>
                  </a:ext>
                </a:extLst>
              </a:tr>
              <a:tr h="54571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279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017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FBB95-A949-E347-9E77-A6A1EE3E4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SKINNY -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AddKey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79C41E-015F-EA42-B211-69FA8BC5D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350" y="4465853"/>
            <a:ext cx="6337300" cy="2184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A3F0C35-BB83-494A-A930-9962202B1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450" y="1292613"/>
            <a:ext cx="3467100" cy="2413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76D7633-E994-C64B-8701-709CCD86F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1793383"/>
            <a:ext cx="62484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81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FBB95-A949-E347-9E77-A6A1EE3E4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SKINNY - </a:t>
            </a:r>
            <a:r>
              <a:rPr kumimoji="1" lang="en-US" altLang="ko-KR" dirty="0" err="1"/>
              <a:t>ShiftRow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AC11C3-161A-6546-977A-E43A2784E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1861373"/>
            <a:ext cx="7543800" cy="660400"/>
          </a:xfrm>
          <a:prstGeom prst="rect">
            <a:avLst/>
          </a:prstGeom>
        </p:spPr>
      </p:pic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C75A12E2-21E8-9142-80FF-089AC433D1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211457"/>
              </p:ext>
            </p:extLst>
          </p:nvPr>
        </p:nvGraphicFramePr>
        <p:xfrm>
          <a:off x="1674651" y="3145819"/>
          <a:ext cx="2361324" cy="2182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331">
                  <a:extLst>
                    <a:ext uri="{9D8B030D-6E8A-4147-A177-3AD203B41FA5}">
                      <a16:colId xmlns:a16="http://schemas.microsoft.com/office/drawing/2014/main" val="2597553004"/>
                    </a:ext>
                  </a:extLst>
                </a:gridCol>
                <a:gridCol w="590331">
                  <a:extLst>
                    <a:ext uri="{9D8B030D-6E8A-4147-A177-3AD203B41FA5}">
                      <a16:colId xmlns:a16="http://schemas.microsoft.com/office/drawing/2014/main" val="196931075"/>
                    </a:ext>
                  </a:extLst>
                </a:gridCol>
                <a:gridCol w="590331">
                  <a:extLst>
                    <a:ext uri="{9D8B030D-6E8A-4147-A177-3AD203B41FA5}">
                      <a16:colId xmlns:a16="http://schemas.microsoft.com/office/drawing/2014/main" val="3333615770"/>
                    </a:ext>
                  </a:extLst>
                </a:gridCol>
                <a:gridCol w="590331">
                  <a:extLst>
                    <a:ext uri="{9D8B030D-6E8A-4147-A177-3AD203B41FA5}">
                      <a16:colId xmlns:a16="http://schemas.microsoft.com/office/drawing/2014/main" val="1129566931"/>
                    </a:ext>
                  </a:extLst>
                </a:gridCol>
              </a:tblGrid>
              <a:tr h="54571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563103"/>
                  </a:ext>
                </a:extLst>
              </a:tr>
              <a:tr h="54571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324531"/>
                  </a:ext>
                </a:extLst>
              </a:tr>
              <a:tr h="54571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862676"/>
                  </a:ext>
                </a:extLst>
              </a:tr>
              <a:tr h="54571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27996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60D62CD-A6DE-5543-B262-A4FC393F4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105078"/>
              </p:ext>
            </p:extLst>
          </p:nvPr>
        </p:nvGraphicFramePr>
        <p:xfrm>
          <a:off x="8156027" y="3145819"/>
          <a:ext cx="2361324" cy="2182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331">
                  <a:extLst>
                    <a:ext uri="{9D8B030D-6E8A-4147-A177-3AD203B41FA5}">
                      <a16:colId xmlns:a16="http://schemas.microsoft.com/office/drawing/2014/main" val="2597553004"/>
                    </a:ext>
                  </a:extLst>
                </a:gridCol>
                <a:gridCol w="590331">
                  <a:extLst>
                    <a:ext uri="{9D8B030D-6E8A-4147-A177-3AD203B41FA5}">
                      <a16:colId xmlns:a16="http://schemas.microsoft.com/office/drawing/2014/main" val="196931075"/>
                    </a:ext>
                  </a:extLst>
                </a:gridCol>
                <a:gridCol w="590331">
                  <a:extLst>
                    <a:ext uri="{9D8B030D-6E8A-4147-A177-3AD203B41FA5}">
                      <a16:colId xmlns:a16="http://schemas.microsoft.com/office/drawing/2014/main" val="3333615770"/>
                    </a:ext>
                  </a:extLst>
                </a:gridCol>
                <a:gridCol w="590331">
                  <a:extLst>
                    <a:ext uri="{9D8B030D-6E8A-4147-A177-3AD203B41FA5}">
                      <a16:colId xmlns:a16="http://schemas.microsoft.com/office/drawing/2014/main" val="1129566931"/>
                    </a:ext>
                  </a:extLst>
                </a:gridCol>
              </a:tblGrid>
              <a:tr h="54571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563103"/>
                  </a:ext>
                </a:extLst>
              </a:tr>
              <a:tr h="54571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324531"/>
                  </a:ext>
                </a:extLst>
              </a:tr>
              <a:tr h="54571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862676"/>
                  </a:ext>
                </a:extLst>
              </a:tr>
              <a:tr h="54571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279966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E34E694-C698-C04F-A228-F087B572C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514990"/>
              </p:ext>
            </p:extLst>
          </p:nvPr>
        </p:nvGraphicFramePr>
        <p:xfrm>
          <a:off x="5800835" y="3145819"/>
          <a:ext cx="590331" cy="2182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331">
                  <a:extLst>
                    <a:ext uri="{9D8B030D-6E8A-4147-A177-3AD203B41FA5}">
                      <a16:colId xmlns:a16="http://schemas.microsoft.com/office/drawing/2014/main" val="4021228910"/>
                    </a:ext>
                  </a:extLst>
                </a:gridCol>
              </a:tblGrid>
              <a:tr h="54571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&gt;&gt;&gt;0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3806847"/>
                  </a:ext>
                </a:extLst>
              </a:tr>
              <a:tr h="54571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&gt;&gt;&gt;1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924747"/>
                  </a:ext>
                </a:extLst>
              </a:tr>
              <a:tr h="54571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&gt;&gt;&gt;2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014382"/>
                  </a:ext>
                </a:extLst>
              </a:tr>
              <a:tr h="54571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&gt;&gt;&gt;3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042120"/>
                  </a:ext>
                </a:extLst>
              </a:tr>
            </a:tbl>
          </a:graphicData>
        </a:graphic>
      </p:graphicFrame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E9BE865-FA28-2B41-89D9-D7B0021E062A}"/>
              </a:ext>
            </a:extLst>
          </p:cNvPr>
          <p:cNvCxnSpPr>
            <a:cxnSpLocks/>
          </p:cNvCxnSpPr>
          <p:nvPr/>
        </p:nvCxnSpPr>
        <p:spPr>
          <a:xfrm>
            <a:off x="4035975" y="3429000"/>
            <a:ext cx="168165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D56DBF6-A04F-F947-BE55-EA3C82F17CAB}"/>
              </a:ext>
            </a:extLst>
          </p:cNvPr>
          <p:cNvCxnSpPr>
            <a:cxnSpLocks/>
          </p:cNvCxnSpPr>
          <p:nvPr/>
        </p:nvCxnSpPr>
        <p:spPr>
          <a:xfrm>
            <a:off x="6474374" y="3429000"/>
            <a:ext cx="168165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371DE90-E4D6-8E41-83F3-749EC9965857}"/>
              </a:ext>
            </a:extLst>
          </p:cNvPr>
          <p:cNvCxnSpPr>
            <a:cxnSpLocks/>
          </p:cNvCxnSpPr>
          <p:nvPr/>
        </p:nvCxnSpPr>
        <p:spPr>
          <a:xfrm>
            <a:off x="4035975" y="3970283"/>
            <a:ext cx="168165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B869248-7587-2D43-B0A0-060FDFF56461}"/>
              </a:ext>
            </a:extLst>
          </p:cNvPr>
          <p:cNvCxnSpPr>
            <a:cxnSpLocks/>
          </p:cNvCxnSpPr>
          <p:nvPr/>
        </p:nvCxnSpPr>
        <p:spPr>
          <a:xfrm>
            <a:off x="6474374" y="3970283"/>
            <a:ext cx="168165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7509601-7FF4-F345-A68A-55737EC5FF6D}"/>
              </a:ext>
            </a:extLst>
          </p:cNvPr>
          <p:cNvCxnSpPr>
            <a:cxnSpLocks/>
          </p:cNvCxnSpPr>
          <p:nvPr/>
        </p:nvCxnSpPr>
        <p:spPr>
          <a:xfrm>
            <a:off x="4035974" y="4527331"/>
            <a:ext cx="168165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8AF0AEA-3CA4-154D-A2C7-9EC2207603B8}"/>
              </a:ext>
            </a:extLst>
          </p:cNvPr>
          <p:cNvCxnSpPr>
            <a:cxnSpLocks/>
          </p:cNvCxnSpPr>
          <p:nvPr/>
        </p:nvCxnSpPr>
        <p:spPr>
          <a:xfrm>
            <a:off x="6474373" y="4527331"/>
            <a:ext cx="168165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AE5484E-07E0-B842-A6FD-E0D4D19E907F}"/>
              </a:ext>
            </a:extLst>
          </p:cNvPr>
          <p:cNvCxnSpPr>
            <a:cxnSpLocks/>
          </p:cNvCxnSpPr>
          <p:nvPr/>
        </p:nvCxnSpPr>
        <p:spPr>
          <a:xfrm>
            <a:off x="4035974" y="5063359"/>
            <a:ext cx="168165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FAEE6C4-3762-2B48-B0D0-E6E5CFD530D0}"/>
              </a:ext>
            </a:extLst>
          </p:cNvPr>
          <p:cNvCxnSpPr>
            <a:cxnSpLocks/>
          </p:cNvCxnSpPr>
          <p:nvPr/>
        </p:nvCxnSpPr>
        <p:spPr>
          <a:xfrm>
            <a:off x="6474373" y="5063359"/>
            <a:ext cx="168165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166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FBB95-A949-E347-9E77-A6A1EE3E4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SKINNY -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MixColumns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53800C-FE38-1542-99E5-93A8AA182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12" y="1841006"/>
            <a:ext cx="3822270" cy="1880475"/>
          </a:xfrm>
          <a:prstGeom prst="rect">
            <a:avLst/>
          </a:prstGeom>
        </p:spPr>
      </p:pic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832643BE-43AD-1F4A-A415-1D5A7B2E8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0519"/>
              </p:ext>
            </p:extLst>
          </p:nvPr>
        </p:nvGraphicFramePr>
        <p:xfrm>
          <a:off x="4127501" y="1718271"/>
          <a:ext cx="2361324" cy="2182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331">
                  <a:extLst>
                    <a:ext uri="{9D8B030D-6E8A-4147-A177-3AD203B41FA5}">
                      <a16:colId xmlns:a16="http://schemas.microsoft.com/office/drawing/2014/main" val="2597553004"/>
                    </a:ext>
                  </a:extLst>
                </a:gridCol>
                <a:gridCol w="590331">
                  <a:extLst>
                    <a:ext uri="{9D8B030D-6E8A-4147-A177-3AD203B41FA5}">
                      <a16:colId xmlns:a16="http://schemas.microsoft.com/office/drawing/2014/main" val="196931075"/>
                    </a:ext>
                  </a:extLst>
                </a:gridCol>
                <a:gridCol w="590331">
                  <a:extLst>
                    <a:ext uri="{9D8B030D-6E8A-4147-A177-3AD203B41FA5}">
                      <a16:colId xmlns:a16="http://schemas.microsoft.com/office/drawing/2014/main" val="3333615770"/>
                    </a:ext>
                  </a:extLst>
                </a:gridCol>
                <a:gridCol w="590331">
                  <a:extLst>
                    <a:ext uri="{9D8B030D-6E8A-4147-A177-3AD203B41FA5}">
                      <a16:colId xmlns:a16="http://schemas.microsoft.com/office/drawing/2014/main" val="1129566931"/>
                    </a:ext>
                  </a:extLst>
                </a:gridCol>
              </a:tblGrid>
              <a:tr h="54571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563103"/>
                  </a:ext>
                </a:extLst>
              </a:tr>
              <a:tr h="54571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324531"/>
                  </a:ext>
                </a:extLst>
              </a:tr>
              <a:tr h="54571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862676"/>
                  </a:ext>
                </a:extLst>
              </a:tr>
              <a:tr h="54571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279966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A174121-BCAB-3947-AB14-D02B8F5DBC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603846"/>
              </p:ext>
            </p:extLst>
          </p:nvPr>
        </p:nvGraphicFramePr>
        <p:xfrm>
          <a:off x="2640199" y="4325112"/>
          <a:ext cx="2361324" cy="2182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331">
                  <a:extLst>
                    <a:ext uri="{9D8B030D-6E8A-4147-A177-3AD203B41FA5}">
                      <a16:colId xmlns:a16="http://schemas.microsoft.com/office/drawing/2014/main" val="2597553004"/>
                    </a:ext>
                  </a:extLst>
                </a:gridCol>
                <a:gridCol w="590331">
                  <a:extLst>
                    <a:ext uri="{9D8B030D-6E8A-4147-A177-3AD203B41FA5}">
                      <a16:colId xmlns:a16="http://schemas.microsoft.com/office/drawing/2014/main" val="196931075"/>
                    </a:ext>
                  </a:extLst>
                </a:gridCol>
                <a:gridCol w="590331">
                  <a:extLst>
                    <a:ext uri="{9D8B030D-6E8A-4147-A177-3AD203B41FA5}">
                      <a16:colId xmlns:a16="http://schemas.microsoft.com/office/drawing/2014/main" val="3333615770"/>
                    </a:ext>
                  </a:extLst>
                </a:gridCol>
                <a:gridCol w="590331">
                  <a:extLst>
                    <a:ext uri="{9D8B030D-6E8A-4147-A177-3AD203B41FA5}">
                      <a16:colId xmlns:a16="http://schemas.microsoft.com/office/drawing/2014/main" val="1129566931"/>
                    </a:ext>
                  </a:extLst>
                </a:gridCol>
              </a:tblGrid>
              <a:tr h="545719">
                <a:tc>
                  <a:txBody>
                    <a:bodyPr/>
                    <a:lstStyle/>
                    <a:p>
                      <a:pPr algn="ctr"/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563103"/>
                  </a:ext>
                </a:extLst>
              </a:tr>
              <a:tr h="545719">
                <a:tc>
                  <a:txBody>
                    <a:bodyPr/>
                    <a:lstStyle/>
                    <a:p>
                      <a:pPr algn="ctr"/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324531"/>
                  </a:ext>
                </a:extLst>
              </a:tr>
              <a:tr h="545719">
                <a:tc>
                  <a:txBody>
                    <a:bodyPr/>
                    <a:lstStyle/>
                    <a:p>
                      <a:pPr algn="ctr"/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862676"/>
                  </a:ext>
                </a:extLst>
              </a:tr>
              <a:tr h="545719">
                <a:tc>
                  <a:txBody>
                    <a:bodyPr/>
                    <a:lstStyle/>
                    <a:p>
                      <a:pPr algn="ctr"/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279966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2182ECA2-B58F-D948-825D-C6936D0A9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601" y="2059647"/>
            <a:ext cx="39624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814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FBB95-A949-E347-9E77-A6A1EE3E4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기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4331E3-A55B-9E4A-AF6D-8EAB153B0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0" y="1891424"/>
            <a:ext cx="60833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223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FBB95-A949-E347-9E77-A6A1EE3E4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SKINNY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642FF8-96ED-2744-A031-E5A94D3F4D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kumimoji="1" lang="en-US" altLang="ko-Kore-KR" dirty="0"/>
          </a:p>
          <a:p>
            <a:r>
              <a:rPr kumimoji="1" lang="en-US" altLang="ko-Kore-KR" dirty="0"/>
              <a:t>CRYPTO 2016</a:t>
            </a:r>
            <a:r>
              <a:rPr kumimoji="1" lang="ko-KR" altLang="en-US" dirty="0"/>
              <a:t>에서 발표된 블록 암호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Tweakable Block cipher</a:t>
            </a:r>
            <a:r>
              <a:rPr kumimoji="1" lang="ko-KR" altLang="en-US" dirty="0"/>
              <a:t> </a:t>
            </a:r>
            <a:r>
              <a:rPr kumimoji="1" lang="en-US" altLang="ko-KR" dirty="0"/>
              <a:t>(?)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NIST LWC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Romulus</a:t>
            </a:r>
            <a:r>
              <a:rPr kumimoji="1" lang="ko-KR" altLang="en-US" dirty="0"/>
              <a:t>에서 활용하는 암호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암호화 과정은 </a:t>
            </a:r>
            <a:r>
              <a:rPr kumimoji="1" lang="en-US" altLang="ko-KR" dirty="0"/>
              <a:t>AES</a:t>
            </a:r>
            <a:r>
              <a:rPr kumimoji="1" lang="ko-KR" altLang="en-US" dirty="0"/>
              <a:t>와 비슷한 과정</a:t>
            </a: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3504667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FBB95-A949-E347-9E77-A6A1EE3E4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SKINNY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642FF8-96ED-2744-A031-E5A94D3F4D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Tweakable Block cipher</a:t>
            </a:r>
            <a:endParaRPr kumimoji="1" lang="ko-Kore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2C270D-2C90-EF48-9F45-871D8C56A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607" y="1943080"/>
            <a:ext cx="5790114" cy="3995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A335AFB-512C-E641-A73A-31179BDA48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847" b="52797"/>
          <a:stretch/>
        </p:blipFill>
        <p:spPr bwMode="auto">
          <a:xfrm>
            <a:off x="1388624" y="2193407"/>
            <a:ext cx="2510714" cy="374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023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FBB95-A949-E347-9E77-A6A1EE3E4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SKINNY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642FF8-96ED-2744-A031-E5A94D3F4D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ore-KR" b="1" dirty="0"/>
              <a:t>Parameters</a:t>
            </a:r>
            <a:endParaRPr kumimoji="1" lang="en-US" altLang="ko-Kore-KR" b="1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블록 길이 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/>
              <a:t>64-bit, 128-bit 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키 길이</a:t>
            </a:r>
            <a:r>
              <a:rPr lang="en-US" altLang="ko-KR" dirty="0"/>
              <a:t>(t) </a:t>
            </a:r>
            <a:r>
              <a:rPr lang="ko-KR" altLang="en-US" dirty="0"/>
              <a:t>는 블록 길이의 </a:t>
            </a:r>
            <a:r>
              <a:rPr lang="en-US" altLang="ko-KR" dirty="0"/>
              <a:t>x3</a:t>
            </a:r>
            <a:r>
              <a:rPr lang="ko-KR" altLang="en-US" dirty="0"/>
              <a:t> 까지 지원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64-64/128/192</a:t>
            </a:r>
            <a:r>
              <a:rPr lang="ko-KR" altLang="en-US" dirty="0"/>
              <a:t> 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128-128/256/384</a:t>
            </a:r>
            <a:endParaRPr lang="en" altLang="ko-Kore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4DD122-7FA4-C348-A58A-56419540A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872" y="3929981"/>
            <a:ext cx="9912255" cy="198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261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FBB95-A949-E347-9E77-A6A1EE3E4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SKINNY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642FF8-96ED-2744-A031-E5A94D3F4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1163" y="1152525"/>
            <a:ext cx="11369675" cy="4523061"/>
          </a:xfrm>
        </p:spPr>
        <p:txBody>
          <a:bodyPr>
            <a:normAutofit/>
          </a:bodyPr>
          <a:lstStyle/>
          <a:p>
            <a:r>
              <a:rPr lang="en" altLang="ko-Kore-KR" b="1" dirty="0"/>
              <a:t>The Skinny round function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/>
              <a:t>SubCell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ore-KR" dirty="0" err="1"/>
              <a:t>AddConstants</a:t>
            </a:r>
            <a:endParaRPr lang="en-US" altLang="ko-Kore-KR" dirty="0"/>
          </a:p>
          <a:p>
            <a:pPr lvl="1">
              <a:lnSpc>
                <a:spcPct val="150000"/>
              </a:lnSpc>
            </a:pPr>
            <a:r>
              <a:rPr lang="en-US" altLang="ko-Kore-KR" dirty="0" err="1"/>
              <a:t>AddKey</a:t>
            </a:r>
            <a:endParaRPr lang="en-US" altLang="ko-Kore-KR" dirty="0"/>
          </a:p>
          <a:p>
            <a:pPr lvl="1">
              <a:lnSpc>
                <a:spcPct val="150000"/>
              </a:lnSpc>
            </a:pPr>
            <a:r>
              <a:rPr lang="en-US" altLang="ko-Kore-KR" dirty="0" err="1"/>
              <a:t>ShiftRow</a:t>
            </a:r>
            <a:endParaRPr lang="en-US" altLang="ko-Kore-KR" dirty="0"/>
          </a:p>
          <a:p>
            <a:pPr lvl="1">
              <a:lnSpc>
                <a:spcPct val="150000"/>
              </a:lnSpc>
            </a:pPr>
            <a:r>
              <a:rPr lang="en-US" altLang="ko-Kore-KR" dirty="0" err="1"/>
              <a:t>MixColumns</a:t>
            </a:r>
            <a:endParaRPr lang="en" altLang="ko-Kore-K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28D919-CCE8-3C41-8D6B-4B1673C20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45" y="4905508"/>
            <a:ext cx="10983310" cy="174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97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FBB95-A949-E347-9E77-A6A1EE3E4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SKINNY - Initialization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B50F1D-AB58-3D46-9DF5-DA92CFD68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37" y="1938823"/>
            <a:ext cx="10955526" cy="316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15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FBB95-A949-E347-9E77-A6A1EE3E4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SKINNY - </a:t>
            </a:r>
            <a:r>
              <a:rPr kumimoji="1" lang="en-US" altLang="ko-KR" dirty="0" err="1"/>
              <a:t>SubCell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ADD4C6-33C9-2742-89BA-56CA5481B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295" y="1724294"/>
            <a:ext cx="6683410" cy="447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441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FBB95-A949-E347-9E77-A6A1EE3E4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SKINNY - </a:t>
            </a:r>
            <a:r>
              <a:rPr kumimoji="1" lang="en-US" altLang="ko-KR" dirty="0" err="1"/>
              <a:t>SubCell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B27DB66-2455-2B4F-8A32-65A723D72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986" y="1487176"/>
            <a:ext cx="6886027" cy="281701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BCAAFCF-C12B-ED46-BAD7-0AEE4D80B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369" y="4821453"/>
            <a:ext cx="4546600" cy="18288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C1BF646-36BB-5C49-86D5-FAA2BADA1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432" y="4772025"/>
            <a:ext cx="46482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038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FBB95-A949-E347-9E77-A6A1EE3E4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SKINNY - </a:t>
            </a:r>
            <a:r>
              <a:rPr kumimoji="1" lang="en-US" altLang="ko-KR" dirty="0" err="1"/>
              <a:t>AddConstant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912B4A-59B1-584B-B50D-81B12FE10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034" y="4252252"/>
            <a:ext cx="9327931" cy="227576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E3D8B8D-84B6-2F44-AC4B-15F47F4B5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945" y="1240736"/>
            <a:ext cx="1973511" cy="151415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A38B4C0-D582-8C43-98FE-3A9F0AB4B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99" y="3025721"/>
            <a:ext cx="10922000" cy="10541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C0433C0-5F15-244C-941A-896577E832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4403" y="3025721"/>
            <a:ext cx="14478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569998"/>
      </p:ext>
    </p:extLst>
  </p:cSld>
  <p:clrMapOvr>
    <a:masterClrMapping/>
  </p:clrMapOvr>
</p:sld>
</file>

<file path=ppt/theme/theme1.xml><?xml version="1.0" encoding="utf-8"?>
<a:theme xmlns:a="http://schemas.openxmlformats.org/drawingml/2006/main" name="제목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ryptoCraft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201</Words>
  <Application>Microsoft Macintosh PowerPoint</Application>
  <PresentationFormat>와이드스크린</PresentationFormat>
  <Paragraphs>121</Paragraphs>
  <Slides>17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Malgun Gothic</vt:lpstr>
      <vt:lpstr>Arial</vt:lpstr>
      <vt:lpstr>제목 테마</vt:lpstr>
      <vt:lpstr>CryptoCraft 테마</vt:lpstr>
      <vt:lpstr>SKINNY 블록암호 및 코드분석</vt:lpstr>
      <vt:lpstr>SKINNY</vt:lpstr>
      <vt:lpstr>SKINNY</vt:lpstr>
      <vt:lpstr>SKINNY</vt:lpstr>
      <vt:lpstr>SKINNY</vt:lpstr>
      <vt:lpstr>SKINNY - Initialization</vt:lpstr>
      <vt:lpstr>SKINNY - SubCell</vt:lpstr>
      <vt:lpstr>SKINNY - SubCell</vt:lpstr>
      <vt:lpstr>SKINNY - AddConstant</vt:lpstr>
      <vt:lpstr>SKINNY - AddConstant</vt:lpstr>
      <vt:lpstr>SKINNY - AddKey</vt:lpstr>
      <vt:lpstr>SKINNY - AddKey</vt:lpstr>
      <vt:lpstr>SKINNY - AddKey</vt:lpstr>
      <vt:lpstr>SKINNY - ShiftRow</vt:lpstr>
      <vt:lpstr>SKINNY - MixColumns</vt:lpstr>
      <vt:lpstr>기 타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RISC-V PIPO 병렬 구현</dc:title>
  <dc:creator>HD</dc:creator>
  <cp:lastModifiedBy>엄시우</cp:lastModifiedBy>
  <cp:revision>6</cp:revision>
  <dcterms:created xsi:type="dcterms:W3CDTF">2019-03-05T04:29:07Z</dcterms:created>
  <dcterms:modified xsi:type="dcterms:W3CDTF">2021-10-23T15:22:04Z</dcterms:modified>
</cp:coreProperties>
</file>