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304" r:id="rId5"/>
    <p:sldId id="289" r:id="rId6"/>
    <p:sldId id="305" r:id="rId7"/>
    <p:sldId id="306" r:id="rId8"/>
    <p:sldId id="307" r:id="rId9"/>
    <p:sldId id="308" r:id="rId10"/>
    <p:sldId id="309" r:id="rId11"/>
    <p:sldId id="310" r:id="rId12"/>
    <p:sldId id="313" r:id="rId13"/>
    <p:sldId id="314" r:id="rId14"/>
    <p:sldId id="312" r:id="rId15"/>
    <p:sldId id="315" r:id="rId16"/>
    <p:sldId id="316" r:id="rId17"/>
    <p:sldId id="317" r:id="rId18"/>
    <p:sldId id="274" r:id="rId19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함초롬돋움" panose="020B0604000101010101" pitchFamily="50" charset="-127"/>
      <p:regular r:id="rId25"/>
      <p:bold r:id="rId26"/>
    </p:embeddedFont>
    <p:embeddedFont>
      <p:font typeface="나눔스퀘어_ac" panose="020B0600000101010101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5403" autoAdjust="0"/>
  </p:normalViewPr>
  <p:slideViewPr>
    <p:cSldViewPr snapToGrid="0">
      <p:cViewPr>
        <p:scale>
          <a:sx n="100" d="100"/>
          <a:sy n="100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2.5" units="1/cm"/>
          <inkml:channelProperty channel="Y" name="resolution" value="71.11111" units="1/cm"/>
          <inkml:channelProperty channel="T" name="resolution" value="1" units="1/dev"/>
        </inkml:channelProperties>
      </inkml:inkSource>
      <inkml:timestamp xml:id="ts0" timeString="2021-10-25T21:15:27.16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 0,'19'0'110,"1"0"-95,-1 0-15,0 0 0,0 0 0,1 0 0,-1 0 16,0 0-16,0 0 0,1 0 0,-1 0 0,0 0 0,0 0 0,1 0 15,-1 0-15,0 0 0,1 0 0,-1 0 0,0 0 0,0 0 0,1 0 16,-1 0-16,0 0 0,0 0 0,1 0 0,-1 0 16,0 0-16,0 0 0,1 0 15,-1 0-15,0 0 0,1 0 16,-1 0-16,0 0 0,0 0 16,1 0-16,-1 0 0,0 0 15,0 0-15,1 0 0,-1 0 16,0 0-16,0 0 15,1 0-15,-1 0 0,0 0 16,1 26 0,-1-26-1,0 0 1,0 0 0,1 0-1,-1 0 1,0 0-1,0 0 1,1 0-16,-1 0 16,0 0-16,0 0 15,1 0-15,-1 0 16,0 0-16,1 0 16,-1 0-16,0 0 15,0 0-15,1 0 16,-1 0-1,0 0-15,0 0 16,1 0-16,-1 0 16,0 0-16,0 0 31,1 0-15,-1 0-1,0 0-15,1 0 16,-1 0-16,0 0 0,0 0 15,1 0-15,-1 0 16,0 0 0,-19-26-16,19 26 15,1 0 1,-1 0 0,0 0-16,0 0 15,1 0 1,-1 0-16,0 0 0,1 0 0,-1 0 15,0 0 1,0 0 15,1 0-15,-20-26-16,19 26 16,0 0-16,0 0 0,1 0 15,-20-26-15,19 26 0,0 0 0,0 0 16,1 0-16,-1 0 0,0 0 0,1 0 15,-1 0-15,0 0 0,0 0 16,1 0-16,-1 0 0,0 0 0,0 0 16,1 0-16,-1 0 0,0 0 0,0 0 15,1 0-15,-1 0 47,0 0 94,1 0-141,-1 0 15,0 0-15,0 0 16,1 0-16,-1 0 16,0 0-1,0 0-15,1 0 16,-1 0-16,0 0 16,0 0 15,1 0-16,-1 0 17,0 0-17,1 0-15,-1 0 16,0 0 15,0 0-15,1 0-1,-1 0 1,0 0-16,0 0 16,1 26-16,-1-26 15,0 0 1,0 0 0,1 0-16,-1 0 15,0 0 1,1 0-16,-1 0 15,-19 26-15,19-26 16,0 0-16,1 0 16,-1 0-16,0 0 15,-19 26-15,19-26 0,1 0 0,-1 0 141,0 0-110,0 0-31,1 0 16,-1 0-16,0 0 15,1 0-15,-1 0 16,0 0 15,0 0 1,1 0-17,-1 0 1,0 0-16,0 0 15,1 0-15,-1 0 16,0 0 0,0 0-1,1 0 1,-1 0 31,0 0-32,1 0 1,-1 0 15,0 0-31,0 0 16,1 0-16,-1 0 0,0 0 16,0 0-16,1 0 15,-1 0-15,0 0 0,0 0 0,1 0 16,-1 0-16,0 0 15,1 0-15,-1 0 0,0 0 16,0 0-16,1 0 0,-1 0 16,0 0-16,0 0 15,1 0 1,-1 0-16,0 0 31,0 0-31,1 0 47,-1 0-47,0 0 16,1 0-16,-1 0 15,0 0-15,0 0 0,1 0 16,-1 0 0,0 0 15,0 0 16,1 0-47,-1 0 15,0 0 1,0 0-16,1 0 0,-1 0 16,0 0-1,1 0-15,-1 0 16,0 0-16,0 0 15,1 0 1,-1 0 0,0 0-1,0 0 1,1 0 0,-1 0-1,0 0-15,0 0 16,1 0-16,-1 0 15,0 0 1,1 0 0,-1 0 15,0 0-15,0 0-1,1 0-15,-1 0 16,0 0-16,0 0 15,1 0 1,-1 0 0,0 0-16,0 0 15,1 0-15,-1 0 16,0 0-16,1 0 16,-1 0-16,0 0 15,0 0-15,1 0 16,-1 0-16,0 0 15,0 0-15,1 0 0,-1 0 16,0 0-16,0 0 16,1 0-16,-1 0 15,0 0 1,1 0 0,-1 0-1,0 0-15,0 0 16,1 0-16,-1 0 0,0 0 31,0 0 0,-19-26 16,20 26-47,-1 0 16,0 0-1,0 0 32,1 0-31,-1 0 0,0 0-1,1 0 16,-20-26 1,19 26-1,0 0 0,0 0 94,1 0-109,-1 0-16,0 0 234,0 0-234,1 0 0,-1 0 16,0 0-16,0 0 15,-19-26-15,20 26 188,-1 0-188,0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2.5" units="1/cm"/>
          <inkml:channelProperty channel="Y" name="resolution" value="71.11111" units="1/cm"/>
          <inkml:channelProperty channel="T" name="resolution" value="1" units="1/dev"/>
        </inkml:channelProperties>
      </inkml:inkSource>
      <inkml:timestamp xml:id="ts0" timeString="2021-10-25T21:53:34.46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 0,'19'0'110,"1"0"-95,-1 0-15,0 0 0,0 0 0,1 0 0,-1 0 16,0 0-16,0 0 0,1 0 0,-1 0 0,0 0 0,0 0 0,1 0 15,-1 0-15,0 0 0,1 0 0,-1 0 0,0 0 0,0 0 0,1 0 16,-1 0-16,0 0 0,0 0 0,1 0 0,-1 0 16,0 0-16,0 0 0,1 0 15,-1 0-15,0 0 0,1 0 16,-1 0-16,0 0 0,0 0 16,1 0-16,-1 0 0,0 0 15,0 0-15,1 0 0,-1 0 16,0 0-16,0 0 15,1 0-15,-1 0 0,0 0 16,1 26 0,-1-26-1,0 0 1,0 0 0,1 0-1,-1 0 1,0 0-1,0 0 1,1 0-16,-1 0 16,0 0-16,0 0 15,1 0-15,-1 0 16,0 0-16,1 0 16,-1 0-16,0 0 15,0 0-15,1 0 16,-1 0-1,0 0-15,0 0 16,1 0-16,-1 0 16,0 0-16,0 0 31,1 0-15,-1 0-1,0 0-15,1 0 16,-1 0-16,0 0 0,0 0 15,1 0-15,-1 0 16,0 0 0,-19-26-16,19 26 15,1 0 1,-1 0 0,0 0-16,0 0 15,1 0 1,-1 0-16,0 0 0,1 0 0,-1 0 15,0 0 1,0 0 15,1 0-15,-20-26-16,19 26 16,0 0-16,0 0 0,1 0 15,-20-26-15,19 26 0,0 0 0,0 0 16,1 0-16,-1 0 0,0 0 0,1 0 15,-1 0-15,0 0 0,0 0 16,1 0-16,-1 0 0,0 0 0,0 0 16,1 0-16,-1 0 0,0 0 0,0 0 15,1 0-15,-1 0 47,0 0 94,1 0-141,-1 0 15,0 0-15,0 0 16,1 0-16,-1 0 16,0 0-1,0 0-15,1 0 16,-1 0-16,0 0 16,0 0 15,1 0-16,-1 0 17,0 0-17,1 0-15,-1 0 16,0 0 15,0 0-15,1 0-1,-1 0 1,0 0-16,0 0 16,1 26-16,-1-26 15,0 0 1,0 0 0,1 0-16,-1 0 15,0 0 1,1 0-16,-1 0 15,-19 26-15,19-26 16,0 0-16,1 0 16,-1 0-16,0 0 15,-19 26-15,19-26 0,1 0 0,-1 0 141,0 0-110,0 0-31,1 0 16,-1 0-16,0 0 15,1 0-15,-1 0 16,0 0 15,0 0 1,1 0-17,-1 0 1,0 0-16,0 0 15,1 0-15,-1 0 16,0 0 0,0 0-1,1 0 1,-1 0 31,0 0-32,1 0 1,-1 0 15,0 0-31,0 0 16,1 0-16,-1 0 0,0 0 16,0 0-16,1 0 15,-1 0-15,0 0 0,0 0 0,1 0 16,-1 0-16,0 0 15,1 0-15,-1 0 0,0 0 16,0 0-16,1 0 0,-1 0 16,0 0-16,0 0 15,1 0 1,-1 0-16,0 0 31,0 0-31,1 0 47,-1 0-47,0 0 16,1 0-16,-1 0 15,0 0-15,0 0 0,1 0 16,-1 0 0,0 0 15,0 0 16,1 0-47,-1 0 15,0 0 1,0 0-16,1 0 0,-1 0 16,0 0-1,1 0-15,-1 0 16,0 0-16,0 0 15,1 0 1,-1 0 0,0 0-1,0 0 1,1 0 0,-1 0-1,0 0-15,0 0 16,1 0-16,-1 0 15,0 0 1,1 0 0,-1 0 15,0 0-15,0 0-1,1 0-15,-1 0 16,0 0-16,0 0 15,1 0 1,-1 0 0,0 0-16,0 0 15,1 0-15,-1 0 16,0 0-16,1 0 16,-1 0-16,0 0 15,0 0-15,1 0 16,-1 0-16,0 0 15,0 0-15,1 0 0,-1 0 16,0 0-16,0 0 16,1 0-16,-1 0 15,0 0 1,1 0 0,-1 0-1,0 0-15,0 0 16,1 0-16,-1 0 0,0 0 31,0 0 0,-19-26 16,20 26-47,-1 0 16,0 0-1,0 0 32,1 0-31,-1 0 0,0 0-1,1 0 16,-20-26 1,19 26-1,0 0 0,0 0 94,1 0-109,-1 0-16,0 0 234,0 0-234,1 0 0,-1 0 16,0 0-16,0 0 15,-19-26-15,20 26 188,-1 0-188,0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입력값을</a:t>
            </a:r>
            <a:r>
              <a:rPr lang="ko-KR" altLang="en-US" dirty="0" smtClean="0"/>
              <a:t> 조금 바꾸어 </a:t>
            </a:r>
            <a:r>
              <a:rPr lang="ko-KR" altLang="en-US" dirty="0" err="1" smtClean="0"/>
              <a:t>오분류</a:t>
            </a:r>
            <a:r>
              <a:rPr lang="ko-KR" altLang="en-US" dirty="0" smtClean="0"/>
              <a:t> 유발</a:t>
            </a:r>
            <a:endParaRPr lang="en-US" altLang="ko-KR" dirty="0" smtClean="0"/>
          </a:p>
          <a:p>
            <a:r>
              <a:rPr lang="ko-KR" altLang="en-US" dirty="0" smtClean="0"/>
              <a:t>불연속이니까 조금씩 증가</a:t>
            </a:r>
            <a:r>
              <a:rPr lang="en-US" altLang="ko-KR" dirty="0" smtClean="0"/>
              <a:t>X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완전히 다른 값으로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바뀌어야함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원본이랑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달라졌다는게</a:t>
            </a:r>
            <a:r>
              <a:rPr lang="ko-KR" altLang="en-US" dirty="0" smtClean="0">
                <a:sym typeface="Wingdings" panose="05000000000000000000" pitchFamily="2" charset="2"/>
              </a:rPr>
              <a:t> 바로 보임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한글자만</a:t>
            </a:r>
            <a:r>
              <a:rPr lang="ko-KR" altLang="en-US" dirty="0" smtClean="0">
                <a:sym typeface="Wingdings" panose="05000000000000000000" pitchFamily="2" charset="2"/>
              </a:rPr>
              <a:t> 달라져도 </a:t>
            </a:r>
            <a:r>
              <a:rPr lang="ko-KR" altLang="en-US" dirty="0" err="1" smtClean="0">
                <a:sym typeface="Wingdings" panose="05000000000000000000" pitchFamily="2" charset="2"/>
              </a:rPr>
              <a:t>오타라고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판단가능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6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뉴스의 주제 분류</a:t>
            </a:r>
            <a:endParaRPr lang="en-US" altLang="ko-KR" dirty="0" smtClean="0"/>
          </a:p>
          <a:p>
            <a:r>
              <a:rPr lang="ko-KR" altLang="en-US" dirty="0" smtClean="0"/>
              <a:t>리뷰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1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91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0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랜덤으로 바꿀 단어 선택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중요도 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더 적게 단어를 바꾸고도 높은 성공률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51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8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불가능하게 꾸며진 상황에 캐스팅된 캐릭터들이 현실과 완전히 </a:t>
            </a:r>
            <a:r>
              <a:rPr lang="ko-KR" altLang="en-US" dirty="0" err="1" smtClean="0"/>
              <a:t>동떨어져있었다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1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1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1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1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confidence score(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그 데이터일 확률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관사는 변경했을 때 문법적 오류가 생길 수 있으므로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4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뉴스의 주제 분류</a:t>
            </a:r>
            <a:endParaRPr lang="en-US" altLang="ko-KR" dirty="0" smtClean="0"/>
          </a:p>
          <a:p>
            <a:r>
              <a:rPr lang="ko-KR" altLang="en-US" dirty="0" smtClean="0"/>
              <a:t>리뷰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9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3XchRMfX4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0.00149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텍스트 분류 모델 공격 기법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youtu.be/93XchRMfX4U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0" y="1361879"/>
            <a:ext cx="8544708" cy="2838646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096000" y="1876425"/>
            <a:ext cx="4426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후보군 추출 </a:t>
            </a: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단어를 </a:t>
            </a:r>
            <a:r>
              <a:rPr lang="ko-KR" altLang="en-US" sz="1600" dirty="0" err="1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벡터화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할 수 있는 신경망을 이용</a:t>
            </a: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구부러진 연결선 17"/>
          <p:cNvCxnSpPr>
            <a:endCxn id="25" idx="1"/>
          </p:cNvCxnSpPr>
          <p:nvPr/>
        </p:nvCxnSpPr>
        <p:spPr>
          <a:xfrm>
            <a:off x="5734050" y="3019425"/>
            <a:ext cx="1448066" cy="1021141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528" y="2831549"/>
            <a:ext cx="2071687" cy="202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t="995"/>
          <a:stretch/>
        </p:blipFill>
        <p:spPr>
          <a:xfrm>
            <a:off x="7182116" y="3092919"/>
            <a:ext cx="3176702" cy="189529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잉크 26"/>
              <p14:cNvContentPartPr/>
              <p14:nvPr/>
            </p14:nvContentPartPr>
            <p14:xfrm>
              <a:off x="7405691" y="3827187"/>
              <a:ext cx="2087727" cy="45719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7809" y="3703093"/>
                <a:ext cx="2183851" cy="294374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/>
          <p:cNvSpPr txBox="1"/>
          <p:nvPr/>
        </p:nvSpPr>
        <p:spPr>
          <a:xfrm>
            <a:off x="8813520" y="433587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결과값 저장</a:t>
            </a:r>
            <a:endParaRPr lang="ko-KR" altLang="en-US" sz="1400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58315" y="4110746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신경망에 넣어보고</a:t>
            </a:r>
            <a:endParaRPr lang="en-US" altLang="ko-KR" sz="1400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6200000" flipH="1">
            <a:off x="2424197" y="3778745"/>
            <a:ext cx="666582" cy="44767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920" y="4335871"/>
            <a:ext cx="6777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앞에서 저장한 </a:t>
            </a:r>
            <a:r>
              <a:rPr lang="ko-KR" altLang="en-US" sz="1600" dirty="0" err="1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후보군에서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하나씩 뽑아 테스트</a:t>
            </a:r>
            <a:endParaRPr lang="en-US" altLang="ko-KR" sz="1600" dirty="0" smtClean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sz="1600" dirty="0" err="1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후보군이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모델의 결과값을 바꾸면 그 중에서 </a:t>
            </a:r>
            <a:r>
              <a:rPr lang="ko-KR" altLang="en-US" sz="1600" dirty="0" err="1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유사도가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높은 단어 선택 </a:t>
            </a: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공격 성공</a:t>
            </a: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결과값을 바꾸지 못할 경우</a:t>
            </a: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confidence </a:t>
            </a:r>
            <a:r>
              <a:rPr lang="en-US" altLang="ko-KR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score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최대한 낮추는 단어 선택</a:t>
            </a:r>
            <a:endParaRPr lang="ko-KR" altLang="en-US" sz="1600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88794" y="5671546"/>
            <a:ext cx="5814412" cy="88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과정에서 중요도가 높은 단어들 위주로 </a:t>
            </a:r>
            <a:r>
              <a:rPr lang="en-US" altLang="ko-KR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과정 수행</a:t>
            </a:r>
            <a:endParaRPr lang="en-US" altLang="ko-KR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중간에 결과값을 바꾸면 멈추고 그 문장을 공격용 데이터로 정함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실험에 사용한 </a:t>
            </a: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873" y="2314383"/>
            <a:ext cx="7344800" cy="273405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23963" y="4407008"/>
            <a:ext cx="1595611" cy="464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5" idx="4"/>
            <a:endCxn id="7" idx="1"/>
          </p:cNvCxnSpPr>
          <p:nvPr/>
        </p:nvCxnSpPr>
        <p:spPr>
          <a:xfrm rot="5400000">
            <a:off x="3086534" y="4999373"/>
            <a:ext cx="463217" cy="207255"/>
          </a:xfrm>
          <a:prstGeom prst="curvedConnector4">
            <a:avLst>
              <a:gd name="adj1" fmla="val 27001"/>
              <a:gd name="adj2" fmla="val 210299"/>
            </a:avLst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14514" y="5121538"/>
            <a:ext cx="6619120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두개의 문장이 있을 때 두 문장의 관계성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논리적으로 같음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모순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중립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찾는 문제</a:t>
            </a:r>
            <a:endParaRPr lang="en-US" altLang="ko-KR" sz="12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354803" y="2376208"/>
            <a:ext cx="1122572" cy="39052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10" idx="0"/>
            <a:endCxn id="12" idx="1"/>
          </p:cNvCxnSpPr>
          <p:nvPr/>
        </p:nvCxnSpPr>
        <p:spPr>
          <a:xfrm rot="5400000" flipH="1" flipV="1">
            <a:off x="8787148" y="2076473"/>
            <a:ext cx="428677" cy="170794"/>
          </a:xfrm>
          <a:prstGeom prst="curved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086883" y="1713588"/>
            <a:ext cx="2489784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평균 문장의 길이</a:t>
            </a:r>
            <a:r>
              <a:rPr lang="en-US" altLang="ko-KR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수</a:t>
            </a:r>
            <a:r>
              <a:rPr lang="en-US" altLang="ko-KR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400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627" y="5739018"/>
            <a:ext cx="11745523" cy="465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평균적으로 분류되는 클래스의 수는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 이하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자연어 처리 분야는 이미지 분야와 다르게 적은 클래스 상에서도 공격이 쉽지 않음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0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902" y="2195822"/>
            <a:ext cx="6538718" cy="30238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공격 대상 모델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(state of art model)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01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공격 수행 결과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2" y="1837536"/>
            <a:ext cx="10959812" cy="175606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97" y="4038413"/>
            <a:ext cx="9925978" cy="2005104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701453" y="2438400"/>
            <a:ext cx="1803621" cy="32385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>
            <a:stCxn id="19" idx="0"/>
            <a:endCxn id="21" idx="1"/>
          </p:cNvCxnSpPr>
          <p:nvPr/>
        </p:nvCxnSpPr>
        <p:spPr>
          <a:xfrm rot="5400000" flipH="1" flipV="1">
            <a:off x="1678198" y="1462520"/>
            <a:ext cx="900946" cy="1050815"/>
          </a:xfrm>
          <a:prstGeom prst="curvedConnector2">
            <a:avLst/>
          </a:prstGeom>
          <a:ln w="12700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54079" y="1329705"/>
            <a:ext cx="40479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정답 클래스가 아닌 클래스로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오분류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되면 성공으로 판단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88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공격용 문장이 생성된 모습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3" y="2095198"/>
            <a:ext cx="10669053" cy="31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기존의 다른 공격 기법들과 결과 비교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99" y="2371573"/>
            <a:ext cx="8725820" cy="26385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80302" y="1935042"/>
            <a:ext cx="3512500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더 적은 단어만 바꾸고 더 높은 성공률</a:t>
            </a:r>
            <a:endParaRPr lang="en-US" altLang="ko-KR" sz="14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3367091" y="3179487"/>
              <a:ext cx="2087727" cy="45719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9209" y="3055393"/>
                <a:ext cx="2183851" cy="294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6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양도성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(transferability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824" y="2309677"/>
            <a:ext cx="6928550" cy="24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 분야에서 적대적 공격이 어려운 이유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TextFooler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소개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 결과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Huffman Encoding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1" y="5296621"/>
            <a:ext cx="10286271" cy="827533"/>
          </a:xfrm>
          <a:prstGeom prst="rect">
            <a:avLst/>
          </a:prstGeom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1055593" y="5345381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 결과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0281" y="4336639"/>
            <a:ext cx="10561983" cy="178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03961" y="4606541"/>
            <a:ext cx="5223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논문 링크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  <a:hlinkClick r:id="rId3"/>
              </a:rPr>
              <a:t>https://arxiv.org/pdf/1510.00149.pdf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텍스트 분야에서 적대적 공격이 어려운 이유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적대적 공격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(Adversarial Attack)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모델의 내부적인 취약점을 이용하여 만든 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특정 노이즈 값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이용해 입력 값을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생성하여</a:t>
            </a:r>
            <a:endParaRPr lang="en-US" altLang="ko-KR" sz="1800" dirty="0" smtClean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의도적으로 </a:t>
            </a:r>
            <a:r>
              <a:rPr lang="ko-KR" altLang="en-US" sz="1800" dirty="0" err="1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모델의 </a:t>
            </a:r>
            <a:r>
              <a:rPr lang="ko-KR" altLang="en-US" sz="1800" dirty="0" err="1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오분류를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유발시키는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 기법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도메인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픽셀의 값이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연속적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임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많은 픽셀에 조금씩 노이즈를 섞어도 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사람 눈에 잘 띄지 않음</a:t>
            </a:r>
            <a:endParaRPr lang="en-US" altLang="ko-KR" sz="1400" dirty="0" smtClean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도메인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단어나 문자가 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불연속적인 </a:t>
            </a:r>
            <a:r>
              <a:rPr lang="ko-KR" altLang="en-US" sz="1800" dirty="0" err="1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토큰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임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약간의 변화만 생겨도 </a:t>
            </a:r>
            <a:r>
              <a:rPr lang="ko-KR" altLang="en-US" sz="18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사람 눈에 잘 </a:t>
            </a:r>
            <a:r>
              <a:rPr lang="ko-KR" altLang="en-US" sz="18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띄는 편</a:t>
            </a:r>
            <a:endParaRPr lang="en-US" altLang="ko-KR" sz="1800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63800" y="4978400"/>
            <a:ext cx="1473200" cy="3556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61516" y="4670623"/>
            <a:ext cx="1677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One-Hot Encoding</a:t>
            </a:r>
            <a:endParaRPr lang="ko-KR" altLang="en-US" sz="1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15507"/>
              </p:ext>
            </p:extLst>
          </p:nvPr>
        </p:nvGraphicFramePr>
        <p:xfrm>
          <a:off x="6479708" y="2447925"/>
          <a:ext cx="2041992" cy="11080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0498">
                  <a:extLst>
                    <a:ext uri="{9D8B030D-6E8A-4147-A177-3AD203B41FA5}">
                      <a16:colId xmlns:a16="http://schemas.microsoft.com/office/drawing/2014/main" val="361545141"/>
                    </a:ext>
                  </a:extLst>
                </a:gridCol>
                <a:gridCol w="510498">
                  <a:extLst>
                    <a:ext uri="{9D8B030D-6E8A-4147-A177-3AD203B41FA5}">
                      <a16:colId xmlns:a16="http://schemas.microsoft.com/office/drawing/2014/main" val="4252993385"/>
                    </a:ext>
                  </a:extLst>
                </a:gridCol>
                <a:gridCol w="510498">
                  <a:extLst>
                    <a:ext uri="{9D8B030D-6E8A-4147-A177-3AD203B41FA5}">
                      <a16:colId xmlns:a16="http://schemas.microsoft.com/office/drawing/2014/main" val="3565310671"/>
                    </a:ext>
                  </a:extLst>
                </a:gridCol>
                <a:gridCol w="510498">
                  <a:extLst>
                    <a:ext uri="{9D8B030D-6E8A-4147-A177-3AD203B41FA5}">
                      <a16:colId xmlns:a16="http://schemas.microsoft.com/office/drawing/2014/main" val="2028522218"/>
                    </a:ext>
                  </a:extLst>
                </a:gridCol>
              </a:tblGrid>
              <a:tr h="369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20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20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65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25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95712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45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95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30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90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48857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50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60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80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110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5799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84570"/>
              </p:ext>
            </p:extLst>
          </p:nvPr>
        </p:nvGraphicFramePr>
        <p:xfrm>
          <a:off x="9388008" y="2447925"/>
          <a:ext cx="2041992" cy="11080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0498">
                  <a:extLst>
                    <a:ext uri="{9D8B030D-6E8A-4147-A177-3AD203B41FA5}">
                      <a16:colId xmlns:a16="http://schemas.microsoft.com/office/drawing/2014/main" val="361545141"/>
                    </a:ext>
                  </a:extLst>
                </a:gridCol>
                <a:gridCol w="510498">
                  <a:extLst>
                    <a:ext uri="{9D8B030D-6E8A-4147-A177-3AD203B41FA5}">
                      <a16:colId xmlns:a16="http://schemas.microsoft.com/office/drawing/2014/main" val="4252993385"/>
                    </a:ext>
                  </a:extLst>
                </a:gridCol>
                <a:gridCol w="510498">
                  <a:extLst>
                    <a:ext uri="{9D8B030D-6E8A-4147-A177-3AD203B41FA5}">
                      <a16:colId xmlns:a16="http://schemas.microsoft.com/office/drawing/2014/main" val="3565310671"/>
                    </a:ext>
                  </a:extLst>
                </a:gridCol>
                <a:gridCol w="510498">
                  <a:extLst>
                    <a:ext uri="{9D8B030D-6E8A-4147-A177-3AD203B41FA5}">
                      <a16:colId xmlns:a16="http://schemas.microsoft.com/office/drawing/2014/main" val="2028522218"/>
                    </a:ext>
                  </a:extLst>
                </a:gridCol>
              </a:tblGrid>
              <a:tr h="369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22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18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63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23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95712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47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94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32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92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48857"/>
                  </a:ext>
                </a:extLst>
              </a:tr>
              <a:tr h="369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48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62</a:t>
                      </a:r>
                      <a:endParaRPr lang="ko-KR" altLang="en-US" sz="14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78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112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57994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8737600" y="2870200"/>
            <a:ext cx="443473" cy="279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77296" y="3178326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Attack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5175633" y="5732046"/>
            <a:ext cx="260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“He loves you </a:t>
            </a:r>
            <a:r>
              <a:rPr lang="en-US" altLang="ko-KR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so much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”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7825081" y="5646512"/>
            <a:ext cx="443473" cy="279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64777" y="5954638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Attack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8396067" y="5732046"/>
            <a:ext cx="2170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“He loves you </a:t>
            </a:r>
            <a:r>
              <a:rPr lang="en-US" altLang="ko-KR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 lot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TextFooler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텍스트 분류 모델을 속일 수 있는 강력한 공격 기법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원본 텍스트를 </a:t>
            </a:r>
            <a:r>
              <a:rPr lang="ko-KR" altLang="en-US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약간 변경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하여 영화 리뷰 모델을 속였음</a:t>
            </a: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</a:t>
            </a: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50" y="3235149"/>
            <a:ext cx="7447619" cy="35278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57475" y="6296025"/>
            <a:ext cx="495300" cy="20955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5" idx="1"/>
            <a:endCxn id="20" idx="2"/>
          </p:cNvCxnSpPr>
          <p:nvPr/>
        </p:nvCxnSpPr>
        <p:spPr>
          <a:xfrm rot="10800000">
            <a:off x="1721651" y="6062960"/>
            <a:ext cx="935825" cy="3378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2743" y="5601295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State of the art</a:t>
            </a:r>
          </a:p>
          <a:p>
            <a:pPr algn="ctr"/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현재 최고 수준의 결과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신경망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550287" y="4563070"/>
            <a:ext cx="583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꾸며진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56589" y="4563070"/>
            <a:ext cx="59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설계된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TextFooler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특징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Effective(</a:t>
            </a:r>
            <a:r>
              <a:rPr lang="ko-KR" altLang="en-US" sz="2000" dirty="0" err="1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공격효과성</a:t>
            </a: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이전 공격 기법들보다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성공율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↑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&amp;&amp;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변화를 준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부분↓ 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			(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단어를 조금만 바꿔도 공격 잘 됨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Utility-preserving(</a:t>
            </a:r>
            <a:r>
              <a:rPr lang="ko-KR" altLang="en-US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사람이 보기에 같은 의미로 판단</a:t>
            </a: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의미 보존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올바른 문법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Efficient(</a:t>
            </a:r>
            <a:r>
              <a:rPr lang="ko-KR" altLang="en-US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효율성</a:t>
            </a:r>
            <a:r>
              <a:rPr lang="en-US" altLang="ko-KR" sz="2000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en-US" altLang="ko-KR" sz="20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다른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 기법들과 비교했을 때 적은 연산 복잡도</a:t>
            </a:r>
            <a:endParaRPr lang="en-US" altLang="ko-KR" sz="2000" dirty="0" smtClean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6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 분야에서 공격 데이터에 대한 요구사항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 데이터의 의미가 원본 데이터와 크게 달라지지 않으면서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모델의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오분류를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유발하도록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4" y="3482942"/>
            <a:ext cx="4953691" cy="4763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079008" y="3562383"/>
            <a:ext cx="272456" cy="3905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8" idx="4"/>
            <a:endCxn id="10" idx="1"/>
          </p:cNvCxnSpPr>
          <p:nvPr/>
        </p:nvCxnSpPr>
        <p:spPr>
          <a:xfrm rot="16200000" flipH="1">
            <a:off x="5084928" y="4083216"/>
            <a:ext cx="436531" cy="175914"/>
          </a:xfrm>
          <a:prstGeom prst="curvedConnector2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91150" y="4135523"/>
            <a:ext cx="12362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공격할 모델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60060" y="3340100"/>
            <a:ext cx="0" cy="222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9008" y="2832269"/>
            <a:ext cx="1037463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원본 문장</a:t>
            </a:r>
            <a:endParaRPr lang="en-US" altLang="ko-KR" sz="14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1227" y="4171173"/>
            <a:ext cx="12474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공격용</a:t>
            </a:r>
            <a:r>
              <a:rPr lang="ko-KR" altLang="en-US" dirty="0" smtClean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문장</a:t>
            </a:r>
            <a:endParaRPr lang="en-US" altLang="ko-KR" sz="1400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254500" y="4027417"/>
            <a:ext cx="0" cy="21621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51887" y="3562383"/>
            <a:ext cx="542626" cy="39052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6" idx="0"/>
            <a:endCxn id="28" idx="1"/>
          </p:cNvCxnSpPr>
          <p:nvPr/>
        </p:nvCxnSpPr>
        <p:spPr>
          <a:xfrm rot="5400000" flipH="1" flipV="1">
            <a:off x="6579996" y="3272231"/>
            <a:ext cx="333356" cy="246949"/>
          </a:xfrm>
          <a:prstGeom prst="curved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70149" y="2975111"/>
            <a:ext cx="7809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유사도</a:t>
            </a:r>
            <a:endParaRPr lang="en-US" altLang="ko-KR" sz="1400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50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TextFooler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적용할 수 있는 공격 기법의 종류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Black-box attack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공격하고자 하는 모델에 대해 상세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파라미터나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구조를 알지 못하는 제한적 상황에서 공격 수행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입력한 후에 분류 결과와 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confidence score(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그 데이터일 확률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알 수 있다고</a:t>
            </a:r>
            <a:r>
              <a:rPr lang="en-US" altLang="ko-KR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Targeted &amp; Non-targeted attack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특정 클래스로 분류되도록 공격하는 기법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기존 클래스 외의 클래스로 분류되도록 공격하는 기법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Word-wise perturbing attack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문장의 단어 단위로 변경을 수행하며 공격하는 기법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13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TextFooler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공격 알고리즘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문장에 포함된 단어를 중요도에 따라 순위를 매김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변경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동의어 추출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단어와 유사한 단어 찾기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(love, like) 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품사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체크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바꾸고자 하는 단어가 원본과 같은 품사를 갖는지 확인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문법 오류 방지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전체 문장이 원본과 유사한 의미를 갖는지 확인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후보군 중에 모델의 결과를 바꿀 수 있는 단어를 찾음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클래스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분류에 많은 영향을 주는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찾아내고 바꿈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60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TextFooler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중요도 순위 매기기</a:t>
            </a:r>
            <a:endParaRPr lang="en-US" altLang="ko-KR" sz="18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일반적으로 문장이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단어로 구성될 때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특정 몇 개의 단어만 실제 분류 결과에 큰 영향을 미침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중요한 단어 위주로 변경하면 공격이 더욱 잘 수행될 것임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중요도 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순위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구하는 방법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전체 문장이 있을 때 문장에 포함된 단어를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하나씩 제외해서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타겟 모델에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넣어봄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관사 제외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단어의 중요도가 높다면 그 단어가 없을 때 결과값이 크게 달라질 것이라는 아이디어</a:t>
            </a:r>
            <a:endParaRPr lang="en-US" altLang="ko-KR" sz="16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64" y="4680694"/>
            <a:ext cx="7344800" cy="14194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49415" y="2773956"/>
            <a:ext cx="222964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문장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He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loves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Test1 : loves me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Test2 : He me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Test3 : He loves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8964" y="4264015"/>
            <a:ext cx="5691361" cy="355610"/>
            <a:chOff x="738014" y="4160075"/>
            <a:chExt cx="5997347" cy="3906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b="9985"/>
            <a:stretch/>
          </p:blipFill>
          <p:spPr>
            <a:xfrm>
              <a:off x="738014" y="4173409"/>
              <a:ext cx="2486372" cy="3773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t="1" b="10377"/>
            <a:stretch/>
          </p:blipFill>
          <p:spPr>
            <a:xfrm>
              <a:off x="3277303" y="4160075"/>
              <a:ext cx="3458058" cy="358585"/>
            </a:xfrm>
            <a:prstGeom prst="rect">
              <a:avLst/>
            </a:prstGeom>
          </p:spPr>
        </p:pic>
      </p:grpSp>
      <p:sp>
        <p:nvSpPr>
          <p:cNvPr id="9" name="타원 8"/>
          <p:cNvSpPr/>
          <p:nvPr/>
        </p:nvSpPr>
        <p:spPr>
          <a:xfrm>
            <a:off x="795164" y="5254733"/>
            <a:ext cx="500236" cy="4643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9" idx="4"/>
            <a:endCxn id="11" idx="1"/>
          </p:cNvCxnSpPr>
          <p:nvPr/>
        </p:nvCxnSpPr>
        <p:spPr>
          <a:xfrm rot="5400000">
            <a:off x="629507" y="5884774"/>
            <a:ext cx="581432" cy="250118"/>
          </a:xfrm>
          <a:prstGeom prst="curvedConnector4">
            <a:avLst>
              <a:gd name="adj1" fmla="val 28165"/>
              <a:gd name="adj2" fmla="val 191397"/>
            </a:avLst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5164" y="6046633"/>
            <a:ext cx="7809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중요도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7890170" y="3333307"/>
            <a:ext cx="622570" cy="24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/>
          <p:cNvSpPr/>
          <p:nvPr/>
        </p:nvSpPr>
        <p:spPr>
          <a:xfrm>
            <a:off x="8619712" y="2984126"/>
            <a:ext cx="229703" cy="117167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>
            <a:off x="7673208" y="5428034"/>
            <a:ext cx="178837" cy="486383"/>
          </a:xfrm>
          <a:prstGeom prst="rightBrace">
            <a:avLst>
              <a:gd name="adj1" fmla="val 4561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90170" y="5428034"/>
            <a:ext cx="331372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결과값이 달라졌을 때 높은 값을 갖게 됨</a:t>
            </a:r>
            <a:endParaRPr lang="en-US" altLang="ko-KR" sz="12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39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786</Words>
  <Application>Microsoft Office PowerPoint</Application>
  <PresentationFormat>와이드스크린</PresentationFormat>
  <Paragraphs>151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나눔스퀘어_ac ExtraBold</vt:lpstr>
      <vt:lpstr>맑은 고딕</vt:lpstr>
      <vt:lpstr>Wingdings</vt:lpstr>
      <vt:lpstr>함초롬돋움</vt:lpstr>
      <vt:lpstr>나눔스퀘어_ac</vt:lpstr>
      <vt:lpstr>Arial</vt:lpstr>
      <vt:lpstr>CryptoCraft 테마</vt:lpstr>
      <vt:lpstr>제목 테마</vt:lpstr>
      <vt:lpstr>텍스트 분류 모델 공격 기법 TextFooler</vt:lpstr>
      <vt:lpstr>PowerPoint 프레젠테이션</vt:lpstr>
      <vt:lpstr>01. 텍스트 분야에서 적대적 공격이 어려운 이유 </vt:lpstr>
      <vt:lpstr>02. TextFooler 소개 </vt:lpstr>
      <vt:lpstr>02. TextFooler 소개 </vt:lpstr>
      <vt:lpstr>02. TextFooler 소개 </vt:lpstr>
      <vt:lpstr>02. TextFooler 소개 </vt:lpstr>
      <vt:lpstr>02. TextFooler 소개 </vt:lpstr>
      <vt:lpstr>02. TextFooler 소개 </vt:lpstr>
      <vt:lpstr>02. TextFooler 소개 </vt:lpstr>
      <vt:lpstr>03. 실험결과</vt:lpstr>
      <vt:lpstr>03. 실험결과</vt:lpstr>
      <vt:lpstr>03. 실험결과</vt:lpstr>
      <vt:lpstr>03. 실험결과</vt:lpstr>
      <vt:lpstr>03. 실험결과</vt:lpstr>
      <vt:lpstr>03. 실험결과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441</cp:revision>
  <dcterms:created xsi:type="dcterms:W3CDTF">2019-03-05T04:29:07Z</dcterms:created>
  <dcterms:modified xsi:type="dcterms:W3CDTF">2021-10-25T22:40:29Z</dcterms:modified>
</cp:coreProperties>
</file>