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5"/>
  </p:notesMasterIdLst>
  <p:handoutMasterIdLst>
    <p:handoutMasterId r:id="rId26"/>
  </p:handoutMasterIdLst>
  <p:sldIdLst>
    <p:sldId id="269" r:id="rId3"/>
    <p:sldId id="283" r:id="rId4"/>
    <p:sldId id="308" r:id="rId5"/>
    <p:sldId id="314" r:id="rId6"/>
    <p:sldId id="309" r:id="rId7"/>
    <p:sldId id="318" r:id="rId8"/>
    <p:sldId id="285" r:id="rId9"/>
    <p:sldId id="323" r:id="rId10"/>
    <p:sldId id="322" r:id="rId11"/>
    <p:sldId id="327" r:id="rId12"/>
    <p:sldId id="328" r:id="rId13"/>
    <p:sldId id="324" r:id="rId14"/>
    <p:sldId id="325" r:id="rId15"/>
    <p:sldId id="319" r:id="rId16"/>
    <p:sldId id="320" r:id="rId17"/>
    <p:sldId id="321" r:id="rId18"/>
    <p:sldId id="326" r:id="rId19"/>
    <p:sldId id="284" r:id="rId20"/>
    <p:sldId id="282" r:id="rId21"/>
    <p:sldId id="329" r:id="rId22"/>
    <p:sldId id="287" r:id="rId23"/>
    <p:sldId id="33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2021. 11. 15.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7262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3.wdp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microsoft.com/office/2007/relationships/hdphoto" Target="../media/hdphoto6.wdp"/><Relationship Id="rId7" Type="http://schemas.openxmlformats.org/officeDocument/2006/relationships/image" Target="../media/image470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0.png"/><Relationship Id="rId11" Type="http://schemas.microsoft.com/office/2007/relationships/hdphoto" Target="../media/hdphoto7.wdp"/><Relationship Id="rId10" Type="http://schemas.openxmlformats.org/officeDocument/2006/relationships/image" Target="../media/image3.png"/><Relationship Id="rId9" Type="http://schemas.openxmlformats.org/officeDocument/2006/relationships/image" Target="../media/image49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microsoft.com/office/2007/relationships/hdphoto" Target="../media/hdphoto8.wdp"/><Relationship Id="rId4" Type="http://schemas.microsoft.com/office/2007/relationships/hdphoto" Target="../media/hdphoto2.wdp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713" y="2063193"/>
            <a:ext cx="7720314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AI </a:t>
            </a:r>
            <a:r>
              <a:rPr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공모전 간단한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664" y="3794871"/>
            <a:ext cx="7082972" cy="1655762"/>
          </a:xfrm>
        </p:spPr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</a:t>
            </a:r>
            <a:r>
              <a:rPr lang="en" altLang="ko-KR" dirty="0" err="1"/>
              <a:t>uE_nrgEcUXs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0D4CE7-FBF7-AA4D-BD7E-44E98C8D89BB}"/>
              </a:ext>
            </a:extLst>
          </p:cNvPr>
          <p:cNvGrpSpPr/>
          <p:nvPr/>
        </p:nvGrpSpPr>
        <p:grpSpPr>
          <a:xfrm>
            <a:off x="7385636" y="1063353"/>
            <a:ext cx="4806364" cy="4387280"/>
            <a:chOff x="66261" y="1641629"/>
            <a:chExt cx="4806364" cy="43872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6FB15F-6667-C641-AA8E-A4ED0AB7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261" y="1641629"/>
              <a:ext cx="4806364" cy="43872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7D7561-B9D9-7D44-9495-2A2E7D9D767C}"/>
                </a:ext>
              </a:extLst>
            </p:cNvPr>
            <p:cNvSpPr txBox="1"/>
            <p:nvPr/>
          </p:nvSpPr>
          <p:spPr>
            <a:xfrm>
              <a:off x="941042" y="4684167"/>
              <a:ext cx="275413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accent5">
                      <a:lumMod val="50000"/>
                    </a:schemeClr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Meta Police </a:t>
              </a:r>
              <a:r>
                <a:rPr lang="en-US" altLang="ko-KR" sz="2400" dirty="0">
                  <a:solidFill>
                    <a:srgbClr val="C0000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AI</a:t>
              </a:r>
              <a:endParaRPr lang="ko-KR" altLang="en-US" sz="2400" dirty="0">
                <a:latin typeface="SB AggroOTF Medium" panose="02020503020101020101" pitchFamily="18" charset="-127"/>
                <a:ea typeface="SB AggroOTF Medium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DDF69-F0B4-244D-9C0B-AC251C79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Attention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EFF41-463E-CE41-9ECA-27FCA3B435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Query 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주체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 Key 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 대상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 Value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로 구성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Query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Key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 대해서 각각의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Attention score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계산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(Query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기준으로 각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Key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들이 얼마나 영향을 미치는지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Attention score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계산 후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Value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값과 곱하여 최종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Attention value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구함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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조정된 가중치 얻음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 am hungry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예시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Query : I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 : I, am, hungry 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값과 해당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Score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곱하여 최종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Score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구함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행렬곱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스케일링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소프트맥스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(Scaled-dot Attention)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각각의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Key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중에서 어떤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Key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 가장 높은 연관성을 갖는지 비율로 확인 가능 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해당 결과를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Value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와 곱하여 조정된 가중치 얻어냄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영향을 더 크게 받는 경우 더 큰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attention score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얻으므로 더 큰 가중치 얻게 됨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연관 있는 단어에 더 집중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Dot, Scaled-dot,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Concat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등 다양한 기법 존재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ADCF32F-2190-564E-B6CB-76D39FDD2B92}"/>
              </a:ext>
            </a:extLst>
          </p:cNvPr>
          <p:cNvGrpSpPr/>
          <p:nvPr/>
        </p:nvGrpSpPr>
        <p:grpSpPr>
          <a:xfrm>
            <a:off x="8337883" y="2835645"/>
            <a:ext cx="2695072" cy="1186709"/>
            <a:chOff x="7772399" y="3165076"/>
            <a:chExt cx="2695072" cy="1186709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DEC631B0-9AF5-E94A-9038-F07AB042399B}"/>
                </a:ext>
              </a:extLst>
            </p:cNvPr>
            <p:cNvSpPr/>
            <p:nvPr/>
          </p:nvSpPr>
          <p:spPr>
            <a:xfrm>
              <a:off x="7772399" y="3165076"/>
              <a:ext cx="2442410" cy="52784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Attention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3BB074-8D86-E644-A7D3-FDD21FEC176A}"/>
                </a:ext>
              </a:extLst>
            </p:cNvPr>
            <p:cNvSpPr txBox="1"/>
            <p:nvPr/>
          </p:nvSpPr>
          <p:spPr>
            <a:xfrm>
              <a:off x="7844587" y="3982453"/>
              <a:ext cx="2622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Query    Key    Value</a:t>
              </a:r>
              <a:endParaRPr kumimoji="1"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8F4ECC6-2E51-8842-AEFD-A154E4ADC9FA}"/>
                </a:ext>
              </a:extLst>
            </p:cNvPr>
            <p:cNvCxnSpPr/>
            <p:nvPr/>
          </p:nvCxnSpPr>
          <p:spPr>
            <a:xfrm flipV="1">
              <a:off x="8325853" y="3692924"/>
              <a:ext cx="0" cy="27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10335F7C-002E-7F40-B557-5BD7D9275422}"/>
                </a:ext>
              </a:extLst>
            </p:cNvPr>
            <p:cNvCxnSpPr/>
            <p:nvPr/>
          </p:nvCxnSpPr>
          <p:spPr>
            <a:xfrm flipV="1">
              <a:off x="8989594" y="3692924"/>
              <a:ext cx="0" cy="27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629F951-A0B1-A049-BD07-62986432D407}"/>
                </a:ext>
              </a:extLst>
            </p:cNvPr>
            <p:cNvCxnSpPr/>
            <p:nvPr/>
          </p:nvCxnSpPr>
          <p:spPr>
            <a:xfrm flipV="1">
              <a:off x="9717505" y="3704956"/>
              <a:ext cx="0" cy="277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3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26374-74BA-9148-8976-47B38E98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Multi-head Attention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0790C-8749-7541-8F2B-A30C0C985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Multi-head attention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여러 개의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attention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수행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입력은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Value, Key, Query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로 나뉘고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각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헤드마다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다르게 존재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각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헤드마다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서로 다른 결과 나옴</a:t>
            </a:r>
            <a:b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즉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단어에 대한 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 관계와 뉘앙스를 인코딩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 수 있는 더 큰 능력을 제공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더 다양한 특징을 학습 가능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각 헤드를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나누어 병렬적으로 계산한 후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Concat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입출력 차원 동일 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88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BE46D5-11E9-674C-B60E-0CC8E534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337" y="1719315"/>
            <a:ext cx="6621380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8DDF69-F0B4-244D-9C0B-AC251C79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Transformer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EFF41-463E-CE41-9ECA-27FCA3B435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RNN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사용하지 않고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Attention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하여 시퀀스 데이터 학습 가능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대신 위치 정보를 반영하는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Positional Encoding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사용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Seq2Seq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과 달리 문장 전체가 한번에 입력된 후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Attention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순차적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X)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Encoder + Decoder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b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Encoder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및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Decoder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여러 개 쌓아서 구성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En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/Decoder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각각에서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Attention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수행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즉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여러 번의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Attention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수행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전체 흐름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1.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word embedding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후 위치 정보 더해서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인코딩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2.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해당 값에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Self attention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적용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3.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Self attention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적용하지 않은 값과 더하고 정규화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4. Feed Forward layer + Add &amp; Norm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5. Encoder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의 최종 출력은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Decoder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의 각 레이어에 입력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6.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Attention – Add &amp; Norm …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출력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222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DDF69-F0B4-244D-9C0B-AC251C79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Transformer - Embedding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EFF41-463E-CE41-9ECA-27FCA3B435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Embedding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인간이 쓰는 단어의 의미를 컴퓨터가 이해할 수 있도록 특정 차원의 벡터로 표현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Word2Vec, CBOW, Skip-Gram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 다양한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embedding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관련 기법 존재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One-hot encoding,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실수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벡터 등으로 표현 가능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36967-2558-0F42-A11E-5FEB80B32039}"/>
              </a:ext>
            </a:extLst>
          </p:cNvPr>
          <p:cNvSpPr txBox="1"/>
          <p:nvPr/>
        </p:nvSpPr>
        <p:spPr>
          <a:xfrm>
            <a:off x="4099761" y="3791112"/>
            <a:ext cx="3804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hungry 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[0,1,0,0]. /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[-0.3,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0.7,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…]</a:t>
            </a:r>
            <a:endParaRPr lang="ko-KR" altLang="en-US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C347DB2-1A9C-884D-9105-FC046ECDBD8B}"/>
              </a:ext>
            </a:extLst>
          </p:cNvPr>
          <p:cNvGrpSpPr/>
          <p:nvPr/>
        </p:nvGrpSpPr>
        <p:grpSpPr>
          <a:xfrm>
            <a:off x="4608095" y="4343059"/>
            <a:ext cx="2442410" cy="1445723"/>
            <a:chOff x="4608095" y="4624351"/>
            <a:chExt cx="2442410" cy="1878336"/>
          </a:xfrm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7C04FFC5-146B-D04C-827A-46412CE6D745}"/>
                </a:ext>
              </a:extLst>
            </p:cNvPr>
            <p:cNvSpPr/>
            <p:nvPr/>
          </p:nvSpPr>
          <p:spPr>
            <a:xfrm>
              <a:off x="4608095" y="4971550"/>
              <a:ext cx="2442410" cy="68579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Embedding Matrix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B277959-EA8F-0D4D-A1D2-473B4F525DA8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5829300" y="4624351"/>
              <a:ext cx="0" cy="347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00FC1E-360C-9541-966F-278BF2DF5548}"/>
                </a:ext>
              </a:extLst>
            </p:cNvPr>
            <p:cNvSpPr txBox="1"/>
            <p:nvPr/>
          </p:nvSpPr>
          <p:spPr>
            <a:xfrm>
              <a:off x="4656221" y="6133355"/>
              <a:ext cx="2394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I am hungry</a:t>
              </a:r>
              <a:endParaRPr kumimoji="1" lang="ko-KR" altLang="en-US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72333FFC-430D-7E48-B9FC-860EE1436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837" y="5657349"/>
              <a:ext cx="0" cy="425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24EE67-737F-9F42-A93A-84574FC9E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8680" y="5657349"/>
              <a:ext cx="0" cy="425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E915DE7-0C3E-5841-93DF-F3698ABEC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5657349"/>
              <a:ext cx="0" cy="425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17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Transformer – Positional encoding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Transformer</a:t>
            </a:r>
            <a:r>
              <a:rPr kumimoji="1" lang="ko-KR" altLang="en-US" sz="1600" dirty="0"/>
              <a:t>는 입력 시퀀스를 순차적으로 처리하는 </a:t>
            </a:r>
            <a:r>
              <a:rPr kumimoji="1" lang="en-US" altLang="ko-KR" sz="1600" b="1" dirty="0"/>
              <a:t>RNN</a:t>
            </a:r>
            <a:r>
              <a:rPr kumimoji="1" lang="ko-KR" altLang="en-US" sz="1600" b="1" dirty="0"/>
              <a:t>을 사용하지 않음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위치 정보를 반영</a:t>
            </a:r>
            <a:r>
              <a:rPr kumimoji="1" lang="ko-KR" altLang="en-US" sz="1600" dirty="0"/>
              <a:t>하는 </a:t>
            </a:r>
            <a:r>
              <a:rPr kumimoji="1" lang="en-US" altLang="ko-KR" sz="1600" dirty="0"/>
              <a:t>Positional Encoding </a:t>
            </a:r>
            <a:r>
              <a:rPr kumimoji="1" lang="ko-KR" altLang="en-US" sz="1600" dirty="0"/>
              <a:t>필요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sin, cos </a:t>
            </a:r>
            <a:r>
              <a:rPr kumimoji="1" lang="ko-KR" altLang="en-US" sz="1600" dirty="0">
                <a:sym typeface="Wingdings" pitchFamily="2" charset="2"/>
              </a:rPr>
              <a:t>함수를 통해 </a:t>
            </a:r>
            <a:r>
              <a:rPr kumimoji="1" lang="ko-KR" altLang="en-US" sz="1600" dirty="0" err="1">
                <a:sym typeface="Wingdings" pitchFamily="2" charset="2"/>
              </a:rPr>
              <a:t>인코딩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(-1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~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1</a:t>
            </a:r>
            <a:r>
              <a:rPr kumimoji="1" lang="ko-KR" altLang="en-US" sz="1600" dirty="0">
                <a:sym typeface="Wingdings" pitchFamily="2" charset="2"/>
              </a:rPr>
              <a:t> 사이 값 가짐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    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ko-KR" altLang="en-US" sz="1600" dirty="0">
                <a:sym typeface="Wingdings" pitchFamily="2" charset="2"/>
              </a:rPr>
              <a:t>위치 정보 표현을 위한 조건을 모두 만족 </a:t>
            </a:r>
            <a:r>
              <a:rPr kumimoji="1" lang="en-US" altLang="ko-KR" sz="1600" dirty="0">
                <a:sym typeface="Wingdings" pitchFamily="2" charset="2"/>
              </a:rPr>
              <a:t>;</a:t>
            </a:r>
            <a:r>
              <a:rPr kumimoji="1" lang="ko-KR" altLang="en-US" sz="1600" dirty="0">
                <a:sym typeface="Wingdings" pitchFamily="2" charset="2"/>
              </a:rPr>
              <a:t> 토큰 간 거리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유일한 값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긴 문장 표현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위치 값 예측 가능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b="1" dirty="0">
                <a:sym typeface="Wingdings" pitchFamily="2" charset="2"/>
              </a:rPr>
              <a:t>전체</a:t>
            </a:r>
            <a:r>
              <a:rPr kumimoji="1" lang="en-US" altLang="ko-KR" sz="1600" b="1" dirty="0">
                <a:sym typeface="Wingdings" pitchFamily="2" charset="2"/>
              </a:rPr>
              <a:t> </a:t>
            </a:r>
            <a:r>
              <a:rPr kumimoji="1" lang="ko-KR" altLang="en-US" sz="1600" b="1" dirty="0">
                <a:sym typeface="Wingdings" pitchFamily="2" charset="2"/>
              </a:rPr>
              <a:t>차원이 </a:t>
            </a:r>
            <a:r>
              <a:rPr kumimoji="1" lang="en-US" altLang="ko-KR" sz="1600" b="1" dirty="0">
                <a:sym typeface="Wingdings" pitchFamily="2" charset="2"/>
              </a:rPr>
              <a:t>d</a:t>
            </a:r>
            <a:r>
              <a:rPr kumimoji="1" lang="ko-KR" altLang="en-US" sz="1600" b="1" dirty="0">
                <a:sym typeface="Wingdings" pitchFamily="2" charset="2"/>
              </a:rPr>
              <a:t> 차원 </a:t>
            </a:r>
            <a:r>
              <a:rPr kumimoji="1" lang="en-US" altLang="ko-KR" sz="1600" b="1" dirty="0">
                <a:sym typeface="Wingdings" pitchFamily="2" charset="2"/>
              </a:rPr>
              <a:t></a:t>
            </a:r>
            <a:r>
              <a:rPr kumimoji="1" lang="ko-KR" altLang="en-US" sz="1600" b="1" dirty="0">
                <a:sym typeface="Wingdings" pitchFamily="2" charset="2"/>
              </a:rPr>
              <a:t> </a:t>
            </a:r>
            <a:r>
              <a:rPr kumimoji="1" lang="en-US" altLang="ko-KR" sz="1600" b="1" dirty="0">
                <a:sym typeface="Wingdings" pitchFamily="2" charset="2"/>
              </a:rPr>
              <a:t>0~d</a:t>
            </a:r>
            <a:r>
              <a:rPr kumimoji="1" lang="ko-KR" altLang="en-US" sz="1600" b="1" dirty="0">
                <a:sym typeface="Wingdings" pitchFamily="2" charset="2"/>
              </a:rPr>
              <a:t> 차원 중</a:t>
            </a:r>
            <a:r>
              <a:rPr kumimoji="1" lang="en-US" altLang="ko-KR" sz="1600" b="1" dirty="0">
                <a:sym typeface="Wingdings" pitchFamily="2" charset="2"/>
              </a:rPr>
              <a:t>,</a:t>
            </a:r>
            <a:r>
              <a:rPr kumimoji="1" lang="ko-KR" altLang="en-US" sz="1600" b="1" dirty="0">
                <a:sym typeface="Wingdings" pitchFamily="2" charset="2"/>
              </a:rPr>
              <a:t> 짝수는 </a:t>
            </a:r>
            <a:r>
              <a:rPr kumimoji="1" lang="en-US" altLang="ko-KR" sz="1600" b="1" dirty="0">
                <a:sym typeface="Wingdings" pitchFamily="2" charset="2"/>
              </a:rPr>
              <a:t>sin, </a:t>
            </a:r>
            <a:r>
              <a:rPr kumimoji="1" lang="ko-KR" altLang="en-US" sz="1600" b="1" dirty="0">
                <a:sym typeface="Wingdings" pitchFamily="2" charset="2"/>
              </a:rPr>
              <a:t>홀수는 </a:t>
            </a:r>
            <a:r>
              <a:rPr kumimoji="1" lang="en-US" altLang="ko-KR" sz="1600" b="1" dirty="0">
                <a:sym typeface="Wingdings" pitchFamily="2" charset="2"/>
              </a:rPr>
              <a:t>cos </a:t>
            </a:r>
            <a:r>
              <a:rPr kumimoji="1" lang="ko-KR" altLang="en-US" sz="1600" b="1" dirty="0">
                <a:sym typeface="Wingdings" pitchFamily="2" charset="2"/>
              </a:rPr>
              <a:t>적용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(pos</a:t>
            </a:r>
            <a:r>
              <a:rPr kumimoji="1" lang="ko-KR" altLang="en-US" sz="1600" dirty="0">
                <a:sym typeface="Wingdings" pitchFamily="2" charset="2"/>
              </a:rPr>
              <a:t>는 각 토큰의 위치 정보 값이며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정수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Embedding</a:t>
            </a:r>
            <a:r>
              <a:rPr kumimoji="1" lang="ko-KR" altLang="en-US" sz="1600" dirty="0"/>
              <a:t> 행렬과 같은 차원을 가지는 위치 정보를 담은 해당 값을 각 </a:t>
            </a:r>
            <a:r>
              <a:rPr kumimoji="1" lang="ko-KR" altLang="en-US" sz="1600" b="1" dirty="0"/>
              <a:t>요소마다 더함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endParaRPr kumimoji="1" lang="en-US" altLang="ko-KR" sz="1600" b="1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B09856-DCE0-4340-A61E-E921304E0628}"/>
              </a:ext>
            </a:extLst>
          </p:cNvPr>
          <p:cNvGrpSpPr/>
          <p:nvPr/>
        </p:nvGrpSpPr>
        <p:grpSpPr>
          <a:xfrm>
            <a:off x="2165685" y="4662418"/>
            <a:ext cx="4884820" cy="2099326"/>
            <a:chOff x="2165685" y="3775166"/>
            <a:chExt cx="4884820" cy="272752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60F74040-634A-AA4F-B355-B3F28B86A236}"/>
                </a:ext>
              </a:extLst>
            </p:cNvPr>
            <p:cNvGrpSpPr/>
            <p:nvPr/>
          </p:nvGrpSpPr>
          <p:grpSpPr>
            <a:xfrm>
              <a:off x="2165685" y="3987846"/>
              <a:ext cx="4884820" cy="2514841"/>
              <a:chOff x="2165685" y="3987846"/>
              <a:chExt cx="4884820" cy="2514841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4FCEB1A3-3AF7-EB4A-A00D-DD7C38B5B1C5}"/>
                  </a:ext>
                </a:extLst>
              </p:cNvPr>
              <p:cNvGrpSpPr/>
              <p:nvPr/>
            </p:nvGrpSpPr>
            <p:grpSpPr>
              <a:xfrm>
                <a:off x="2165685" y="3987846"/>
                <a:ext cx="4884820" cy="1669503"/>
                <a:chOff x="2153654" y="3684550"/>
                <a:chExt cx="4884820" cy="1669503"/>
              </a:xfrm>
            </p:grpSpPr>
            <p:sp>
              <p:nvSpPr>
                <p:cNvPr id="41" name="모서리가 둥근 직사각형 40">
                  <a:extLst>
                    <a:ext uri="{FF2B5EF4-FFF2-40B4-BE49-F238E27FC236}">
                      <a16:creationId xmlns:a16="http://schemas.microsoft.com/office/drawing/2014/main" id="{9A375EDF-FD4B-504F-B0F2-88DC17315A73}"/>
                    </a:ext>
                  </a:extLst>
                </p:cNvPr>
                <p:cNvSpPr/>
                <p:nvPr/>
              </p:nvSpPr>
              <p:spPr>
                <a:xfrm>
                  <a:off x="4596064" y="4668253"/>
                  <a:ext cx="2442410" cy="6858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Embedding Matrix</a:t>
                  </a:r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모서리가 둥근 직사각형 41">
                  <a:extLst>
                    <a:ext uri="{FF2B5EF4-FFF2-40B4-BE49-F238E27FC236}">
                      <a16:creationId xmlns:a16="http://schemas.microsoft.com/office/drawing/2014/main" id="{D3C12948-B627-C047-A22A-321D26502151}"/>
                    </a:ext>
                  </a:extLst>
                </p:cNvPr>
                <p:cNvSpPr/>
                <p:nvPr/>
              </p:nvSpPr>
              <p:spPr>
                <a:xfrm>
                  <a:off x="2153654" y="3684550"/>
                  <a:ext cx="2442410" cy="6858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Positional Encoding</a:t>
                  </a:r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A63ABEB-0B1C-754E-82DF-67496374C5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88841" y="3812006"/>
                      <a:ext cx="45685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oMath>
                        </m:oMathPara>
                      </a14:m>
                      <a:endParaRPr kumimoji="1" lang="ko-KR" altLang="en-US" sz="2800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A63ABEB-0B1C-754E-82DF-67496374C5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8841" y="3812006"/>
                      <a:ext cx="456855" cy="43088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4324" r="-21622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직선 화살표 연결선 43">
                  <a:extLst>
                    <a:ext uri="{FF2B5EF4-FFF2-40B4-BE49-F238E27FC236}">
                      <a16:creationId xmlns:a16="http://schemas.microsoft.com/office/drawing/2014/main" id="{EA6E76B1-6EBB-FD40-BEEA-A8E080A97DF2}"/>
                    </a:ext>
                  </a:extLst>
                </p:cNvPr>
                <p:cNvCxnSpPr>
                  <a:cxnSpLocks/>
                  <a:stCxn id="42" idx="3"/>
                  <a:endCxn id="43" idx="1"/>
                </p:cNvCxnSpPr>
                <p:nvPr/>
              </p:nvCxnSpPr>
              <p:spPr>
                <a:xfrm flipV="1">
                  <a:off x="4596064" y="4027450"/>
                  <a:ext cx="992777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4217B02-391C-154F-AB84-A9EAB0DB6842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5829300" y="4624351"/>
                <a:ext cx="0" cy="3471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1C0EBB-9659-D248-BEC5-32BAC3E546B5}"/>
                  </a:ext>
                </a:extLst>
              </p:cNvPr>
              <p:cNvSpPr txBox="1"/>
              <p:nvPr/>
            </p:nvSpPr>
            <p:spPr>
              <a:xfrm>
                <a:off x="4656221" y="6133355"/>
                <a:ext cx="2394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/>
                  <a:t>I am hungry</a:t>
                </a:r>
                <a:endParaRPr kumimoji="1"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4DE1BC6E-EFB0-F14E-88BA-5F3BC830A6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1837" y="5657349"/>
                <a:ext cx="0" cy="42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BDB1F0D7-78F2-0843-92BB-FE8ACA69DF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28680" y="5657349"/>
                <a:ext cx="0" cy="42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69AE2F2C-03D4-8049-8EA4-3B49B8E631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5657349"/>
                <a:ext cx="0" cy="42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1959B9A-1054-584B-B5C2-F0372DDC1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299" y="3775166"/>
              <a:ext cx="0" cy="425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32B84BAE-AFCF-F14C-85D2-B3BAB8EA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08" y="3217175"/>
            <a:ext cx="4189329" cy="9475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37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Transformer – Multi-head attention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입력 문장의 각각의 단어가 서로 어떤 연관성을 갖는지 계산하는 </a:t>
            </a:r>
            <a:r>
              <a:rPr kumimoji="1" lang="en-US" altLang="ko-KR" sz="1600" b="1" dirty="0"/>
              <a:t>Self-Attention</a:t>
            </a:r>
            <a:r>
              <a:rPr kumimoji="1" lang="ko-KR" altLang="en-US" sz="1600" b="1" dirty="0"/>
              <a:t> 여러 개 수행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/>
              <a:t>각각의 </a:t>
            </a:r>
            <a:r>
              <a:rPr kumimoji="1" lang="en-US" altLang="ko-KR" sz="1600" dirty="0"/>
              <a:t>attention score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구해서 </a:t>
            </a:r>
            <a:r>
              <a:rPr kumimoji="1" lang="ko-KR" altLang="en-US" sz="1600" b="1" dirty="0"/>
              <a:t>각 단어가 어떤 단어와 가장 많은 연관이 있는지 파악</a:t>
            </a:r>
            <a:r>
              <a:rPr kumimoji="1" lang="ko-KR" altLang="en-US" sz="1600" dirty="0"/>
              <a:t> 가능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입력 시퀀스의 </a:t>
            </a:r>
            <a:r>
              <a:rPr kumimoji="1" lang="ko-KR" altLang="en-US" sz="1600" b="1" dirty="0"/>
              <a:t>문맥에 대한 전반적인 정보</a:t>
            </a:r>
            <a:r>
              <a:rPr kumimoji="1" lang="ko-KR" altLang="en-US" sz="1600" dirty="0"/>
              <a:t>를 학습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Residual connection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받은 값과 </a:t>
            </a:r>
            <a:r>
              <a:rPr kumimoji="1" lang="en-US" altLang="ko-KR" sz="1600" dirty="0"/>
              <a:t>Attention</a:t>
            </a:r>
            <a:r>
              <a:rPr kumimoji="1" lang="ko-KR" altLang="en-US" sz="1600" dirty="0"/>
              <a:t>한 결과를 함께 받아서 더한 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정규화 수행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70F73CD-9EF8-CC41-9B6D-43918DDB2782}"/>
              </a:ext>
            </a:extLst>
          </p:cNvPr>
          <p:cNvCxnSpPr>
            <a:cxnSpLocks/>
          </p:cNvCxnSpPr>
          <p:nvPr/>
        </p:nvCxnSpPr>
        <p:spPr>
          <a:xfrm flipV="1">
            <a:off x="5829299" y="3645568"/>
            <a:ext cx="0" cy="5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DA43740-2C30-A04E-9960-F936A9FE5CB7}"/>
              </a:ext>
            </a:extLst>
          </p:cNvPr>
          <p:cNvGrpSpPr/>
          <p:nvPr/>
        </p:nvGrpSpPr>
        <p:grpSpPr>
          <a:xfrm>
            <a:off x="2165685" y="3068056"/>
            <a:ext cx="8865184" cy="3693688"/>
            <a:chOff x="2165685" y="3164312"/>
            <a:chExt cx="8865184" cy="369368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C78201C-6100-5B42-949F-C8291350CBC5}"/>
                </a:ext>
              </a:extLst>
            </p:cNvPr>
            <p:cNvGrpSpPr/>
            <p:nvPr/>
          </p:nvGrpSpPr>
          <p:grpSpPr>
            <a:xfrm>
              <a:off x="2165685" y="3874175"/>
              <a:ext cx="8865184" cy="2983825"/>
              <a:chOff x="2165685" y="2625993"/>
              <a:chExt cx="8865184" cy="3876694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D69A1661-C59D-3449-AE3B-7831DA6C5FC6}"/>
                  </a:ext>
                </a:extLst>
              </p:cNvPr>
              <p:cNvGrpSpPr/>
              <p:nvPr/>
            </p:nvGrpSpPr>
            <p:grpSpPr>
              <a:xfrm>
                <a:off x="2165685" y="3082834"/>
                <a:ext cx="4884820" cy="3419853"/>
                <a:chOff x="2165685" y="3082834"/>
                <a:chExt cx="4884820" cy="3419853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D5DF3A9-15C1-D647-808F-6FFE70BC33C8}"/>
                    </a:ext>
                  </a:extLst>
                </p:cNvPr>
                <p:cNvGrpSpPr/>
                <p:nvPr/>
              </p:nvGrpSpPr>
              <p:grpSpPr>
                <a:xfrm>
                  <a:off x="2165685" y="3775166"/>
                  <a:ext cx="4884820" cy="2727521"/>
                  <a:chOff x="2165685" y="3775166"/>
                  <a:chExt cx="4884820" cy="2727521"/>
                </a:xfrm>
              </p:grpSpPr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46D15250-3B56-2946-AF8B-D67C5E689009}"/>
                      </a:ext>
                    </a:extLst>
                  </p:cNvPr>
                  <p:cNvGrpSpPr/>
                  <p:nvPr/>
                </p:nvGrpSpPr>
                <p:grpSpPr>
                  <a:xfrm>
                    <a:off x="2165685" y="3987846"/>
                    <a:ext cx="4884820" cy="2514841"/>
                    <a:chOff x="2165685" y="3987846"/>
                    <a:chExt cx="4884820" cy="2514841"/>
                  </a:xfrm>
                </p:grpSpPr>
                <p:grpSp>
                  <p:nvGrpSpPr>
                    <p:cNvPr id="7" name="그룹 6">
                      <a:extLst>
                        <a:ext uri="{FF2B5EF4-FFF2-40B4-BE49-F238E27FC236}">
                          <a16:creationId xmlns:a16="http://schemas.microsoft.com/office/drawing/2014/main" id="{05F1B72C-2304-5342-8399-6E5C69A87D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65685" y="3987846"/>
                      <a:ext cx="4884820" cy="1669503"/>
                      <a:chOff x="2153654" y="3684550"/>
                      <a:chExt cx="4884820" cy="1669503"/>
                    </a:xfrm>
                  </p:grpSpPr>
                  <p:sp>
                    <p:nvSpPr>
                      <p:cNvPr id="13" name="모서리가 둥근 직사각형 12">
                        <a:extLst>
                          <a:ext uri="{FF2B5EF4-FFF2-40B4-BE49-F238E27FC236}">
                            <a16:creationId xmlns:a16="http://schemas.microsoft.com/office/drawing/2014/main" id="{A7EB2702-4E17-0F49-94F9-45324503DA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6064" y="4668253"/>
                        <a:ext cx="2442410" cy="68580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dirty="0">
                            <a:solidFill>
                              <a:schemeClr val="tx1"/>
                            </a:solidFill>
                          </a:rPr>
                          <a:t>Embedding Matrix</a:t>
                        </a:r>
                        <a:endParaRPr kumimoji="1"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" name="모서리가 둥근 직사각형 13">
                        <a:extLst>
                          <a:ext uri="{FF2B5EF4-FFF2-40B4-BE49-F238E27FC236}">
                            <a16:creationId xmlns:a16="http://schemas.microsoft.com/office/drawing/2014/main" id="{54F8CC43-69D5-1D4B-A85D-4A35A15F25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53654" y="3684550"/>
                        <a:ext cx="2442410" cy="685800"/>
                      </a:xfrm>
                      <a:prstGeom prst="round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dirty="0">
                            <a:solidFill>
                              <a:schemeClr val="tx1"/>
                            </a:solidFill>
                          </a:rPr>
                          <a:t>Positional Encoding</a:t>
                        </a:r>
                        <a:endParaRPr kumimoji="1"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" name="TextBox 14">
                            <a:extLst>
                              <a:ext uri="{FF2B5EF4-FFF2-40B4-BE49-F238E27FC236}">
                                <a16:creationId xmlns:a16="http://schemas.microsoft.com/office/drawing/2014/main" id="{A395CC1F-612A-F548-96B6-6EADAA5B261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588841" y="3812006"/>
                            <a:ext cx="456855" cy="4308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ko-KR" altLang="en-US" sz="2800" i="1" smtClean="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</m:oMath>
                              </m:oMathPara>
                            </a14:m>
                            <a:endParaRPr kumimoji="1" lang="ko-KR" altLang="en-US" sz="28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" name="TextBox 14">
                            <a:extLst>
                              <a:ext uri="{FF2B5EF4-FFF2-40B4-BE49-F238E27FC236}">
                                <a16:creationId xmlns:a16="http://schemas.microsoft.com/office/drawing/2014/main" id="{A395CC1F-612A-F548-96B6-6EADAA5B261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588841" y="3812006"/>
                            <a:ext cx="456855" cy="430887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 l="-24324" r="-21622" b="-6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6" name="직선 화살표 연결선 15">
                        <a:extLst>
                          <a:ext uri="{FF2B5EF4-FFF2-40B4-BE49-F238E27FC236}">
                            <a16:creationId xmlns:a16="http://schemas.microsoft.com/office/drawing/2014/main" id="{52281307-EEB2-7F4A-836E-33136AD5F3BC}"/>
                          </a:ext>
                        </a:extLst>
                      </p:cNvPr>
                      <p:cNvCxnSpPr>
                        <a:cxnSpLocks/>
                        <a:stCxn id="14" idx="3"/>
                        <a:endCxn id="15" idx="1"/>
                      </p:cNvCxnSpPr>
                      <p:nvPr/>
                    </p:nvCxnSpPr>
                    <p:spPr>
                      <a:xfrm flipV="1">
                        <a:off x="4596064" y="4027450"/>
                        <a:ext cx="992777" cy="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" name="직선 화살표 연결선 7">
                      <a:extLst>
                        <a:ext uri="{FF2B5EF4-FFF2-40B4-BE49-F238E27FC236}">
                          <a16:creationId xmlns:a16="http://schemas.microsoft.com/office/drawing/2014/main" id="{071F1278-B587-BA48-B529-EA2EB6B0450E}"/>
                        </a:ext>
                      </a:extLst>
                    </p:cNvPr>
                    <p:cNvCxnSpPr>
                      <a:cxnSpLocks/>
                      <a:stCxn id="13" idx="0"/>
                    </p:cNvCxnSpPr>
                    <p:nvPr/>
                  </p:nvCxnSpPr>
                  <p:spPr>
                    <a:xfrm flipV="1">
                      <a:off x="5829300" y="4624351"/>
                      <a:ext cx="0" cy="34719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3C2A2EAE-4F43-A244-8EA8-91AB195907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56221" y="6133355"/>
                      <a:ext cx="239428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dirty="0"/>
                        <a:t>I am hungry</a:t>
                      </a:r>
                      <a:endParaRPr kumimoji="1" lang="ko-KR" altLang="en-US" dirty="0"/>
                    </a:p>
                  </p:txBody>
                </p:sp>
                <p:cxnSp>
                  <p:nvCxnSpPr>
                    <p:cNvPr id="10" name="직선 화살표 연결선 9">
                      <a:extLst>
                        <a:ext uri="{FF2B5EF4-FFF2-40B4-BE49-F238E27FC236}">
                          <a16:creationId xmlns:a16="http://schemas.microsoft.com/office/drawing/2014/main" id="{7EDD0FE6-684A-EF41-B639-13BA12C7FA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71837" y="5657349"/>
                      <a:ext cx="0" cy="42536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직선 화살표 연결선 10">
                      <a:extLst>
                        <a:ext uri="{FF2B5EF4-FFF2-40B4-BE49-F238E27FC236}">
                          <a16:creationId xmlns:a16="http://schemas.microsoft.com/office/drawing/2014/main" id="{3B11A4C4-682C-1142-AB89-002CA6BFC7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528680" y="5657349"/>
                      <a:ext cx="0" cy="42536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직선 화살표 연결선 11">
                      <a:extLst>
                        <a:ext uri="{FF2B5EF4-FFF2-40B4-BE49-F238E27FC236}">
                          <a16:creationId xmlns:a16="http://schemas.microsoft.com/office/drawing/2014/main" id="{F0104C3E-E73D-A241-97CC-3EACC776E5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96000" y="5657349"/>
                      <a:ext cx="0" cy="42536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" name="직선 화살표 연결선 5">
                    <a:extLst>
                      <a:ext uri="{FF2B5EF4-FFF2-40B4-BE49-F238E27FC236}">
                        <a16:creationId xmlns:a16="http://schemas.microsoft.com/office/drawing/2014/main" id="{0259A54A-B99E-4547-9CEC-496381968F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29299" y="3775166"/>
                    <a:ext cx="0" cy="42536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모서리가 둥근 직사각형 16">
                  <a:extLst>
                    <a:ext uri="{FF2B5EF4-FFF2-40B4-BE49-F238E27FC236}">
                      <a16:creationId xmlns:a16="http://schemas.microsoft.com/office/drawing/2014/main" id="{0BF296C2-3749-FD4B-BE79-A40EEB9CD32B}"/>
                    </a:ext>
                  </a:extLst>
                </p:cNvPr>
                <p:cNvSpPr/>
                <p:nvPr/>
              </p:nvSpPr>
              <p:spPr>
                <a:xfrm>
                  <a:off x="4608094" y="3082834"/>
                  <a:ext cx="2442410" cy="6858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solidFill>
                        <a:schemeClr val="tx1"/>
                      </a:solidFill>
                    </a:rPr>
                    <a:t>Multi-head attention</a:t>
                  </a:r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꺾인 연결선[E] 19">
                <a:extLst>
                  <a:ext uri="{FF2B5EF4-FFF2-40B4-BE49-F238E27FC236}">
                    <a16:creationId xmlns:a16="http://schemas.microsoft.com/office/drawing/2014/main" id="{95876DB7-1629-5F43-82D4-0F89EE895C3A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H="1" flipV="1">
                <a:off x="5853363" y="2641616"/>
                <a:ext cx="204364" cy="1689130"/>
              </a:xfrm>
              <a:prstGeom prst="bentConnector4">
                <a:avLst>
                  <a:gd name="adj1" fmla="val -677042"/>
                  <a:gd name="adj2" fmla="val 99827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827FE9-2184-0F48-A7DE-40A5B268ECE0}"/>
                  </a:ext>
                </a:extLst>
              </p:cNvPr>
              <p:cNvSpPr txBox="1"/>
              <p:nvPr/>
            </p:nvSpPr>
            <p:spPr>
              <a:xfrm>
                <a:off x="7531768" y="2625993"/>
                <a:ext cx="3499101" cy="15001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ko-KR" altLang="en-US" sz="1600" dirty="0"/>
                  <a:t>잔여</a:t>
                </a:r>
                <a:r>
                  <a:rPr kumimoji="1" lang="en-US" altLang="ko-KR" sz="1600" dirty="0"/>
                  <a:t>(Residual)</a:t>
                </a:r>
                <a:r>
                  <a:rPr kumimoji="1" lang="ko-KR" altLang="en-US" sz="1600" dirty="0"/>
                  <a:t>학습</a:t>
                </a:r>
                <a:br>
                  <a:rPr kumimoji="1" lang="en-US" altLang="ko-KR" sz="1600" dirty="0"/>
                </a:br>
                <a:r>
                  <a:rPr kumimoji="1" lang="en-US" altLang="ko-KR" sz="1600" dirty="0">
                    <a:sym typeface="Wingdings" pitchFamily="2" charset="2"/>
                  </a:rPr>
                  <a:t> Attention </a:t>
                </a:r>
                <a:r>
                  <a:rPr kumimoji="1" lang="ko-KR" altLang="en-US" sz="1600" dirty="0">
                    <a:sym typeface="Wingdings" pitchFamily="2" charset="2"/>
                  </a:rPr>
                  <a:t>정보 </a:t>
                </a:r>
                <a:r>
                  <a:rPr kumimoji="1" lang="en-US" altLang="ko-KR" sz="1600" dirty="0">
                    <a:sym typeface="Wingdings" pitchFamily="2" charset="2"/>
                  </a:rPr>
                  <a:t>+</a:t>
                </a:r>
                <a:r>
                  <a:rPr kumimoji="1" lang="ko-KR" altLang="en-US" sz="1600" dirty="0">
                    <a:sym typeface="Wingdings" pitchFamily="2" charset="2"/>
                  </a:rPr>
                  <a:t> 그냥 정보</a:t>
                </a:r>
                <a:br>
                  <a:rPr kumimoji="1" lang="en-US" altLang="ko-KR" sz="1600" dirty="0">
                    <a:sym typeface="Wingdings" pitchFamily="2" charset="2"/>
                  </a:rPr>
                </a:br>
                <a:r>
                  <a:rPr kumimoji="1" lang="en-US" altLang="ko-KR" sz="1600" dirty="0"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sym typeface="Wingdings" pitchFamily="2" charset="2"/>
                  </a:rPr>
                  <a:t> 초기 수렴 속도 상승</a:t>
                </a:r>
                <a:endParaRPr kumimoji="1" lang="ko-KR" altLang="en-US" sz="1600" dirty="0"/>
              </a:p>
            </p:txBody>
          </p:sp>
        </p:grp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715A035C-48AF-7A46-A10A-614EF01BD6D4}"/>
                </a:ext>
              </a:extLst>
            </p:cNvPr>
            <p:cNvSpPr/>
            <p:nvPr/>
          </p:nvSpPr>
          <p:spPr>
            <a:xfrm>
              <a:off x="4608094" y="3164312"/>
              <a:ext cx="2442410" cy="52784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Add &amp; Norm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09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Transformer - Encoder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Encoder</a:t>
            </a:r>
            <a:r>
              <a:rPr kumimoji="1" lang="ko-KR" altLang="en-US" sz="1600" dirty="0"/>
              <a:t> 전체 구성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11EAED7-FA0F-E14B-9D0E-E558F6A2FAB0}"/>
              </a:ext>
            </a:extLst>
          </p:cNvPr>
          <p:cNvGrpSpPr/>
          <p:nvPr/>
        </p:nvGrpSpPr>
        <p:grpSpPr>
          <a:xfrm>
            <a:off x="2261938" y="2439204"/>
            <a:ext cx="4884820" cy="4211049"/>
            <a:chOff x="2165685" y="1546375"/>
            <a:chExt cx="4884820" cy="5215369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7A48F7B-16A2-064B-A5B6-307F1DB75422}"/>
                </a:ext>
              </a:extLst>
            </p:cNvPr>
            <p:cNvGrpSpPr/>
            <p:nvPr/>
          </p:nvGrpSpPr>
          <p:grpSpPr>
            <a:xfrm>
              <a:off x="2165685" y="3068056"/>
              <a:ext cx="4884820" cy="3693688"/>
              <a:chOff x="2165685" y="3164312"/>
              <a:chExt cx="4884820" cy="3693688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D6643DA5-AD1D-A84E-A339-22EAA40F32BA}"/>
                  </a:ext>
                </a:extLst>
              </p:cNvPr>
              <p:cNvGrpSpPr/>
              <p:nvPr/>
            </p:nvGrpSpPr>
            <p:grpSpPr>
              <a:xfrm>
                <a:off x="2165685" y="3886200"/>
                <a:ext cx="4884820" cy="2971800"/>
                <a:chOff x="2165685" y="2641616"/>
                <a:chExt cx="4884820" cy="3861071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ADA47D99-77EB-7A48-96E0-F6A271507CA6}"/>
                    </a:ext>
                  </a:extLst>
                </p:cNvPr>
                <p:cNvGrpSpPr/>
                <p:nvPr/>
              </p:nvGrpSpPr>
              <p:grpSpPr>
                <a:xfrm>
                  <a:off x="2165685" y="3082834"/>
                  <a:ext cx="4884820" cy="3419853"/>
                  <a:chOff x="2165685" y="3082834"/>
                  <a:chExt cx="4884820" cy="3419853"/>
                </a:xfrm>
              </p:grpSpPr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3E33367A-3A57-A44B-A4B7-AA50390A45E8}"/>
                      </a:ext>
                    </a:extLst>
                  </p:cNvPr>
                  <p:cNvGrpSpPr/>
                  <p:nvPr/>
                </p:nvGrpSpPr>
                <p:grpSpPr>
                  <a:xfrm>
                    <a:off x="2165685" y="3775166"/>
                    <a:ext cx="4884820" cy="2727521"/>
                    <a:chOff x="2165685" y="3775166"/>
                    <a:chExt cx="4884820" cy="2727521"/>
                  </a:xfrm>
                </p:grpSpPr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6DE50B9E-FBBF-2246-BB21-5857532FC4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65685" y="3987846"/>
                      <a:ext cx="4884820" cy="2514841"/>
                      <a:chOff x="2165685" y="3987846"/>
                      <a:chExt cx="4884820" cy="2514841"/>
                    </a:xfrm>
                  </p:grpSpPr>
                  <p:grpSp>
                    <p:nvGrpSpPr>
                      <p:cNvPr id="35" name="그룹 34">
                        <a:extLst>
                          <a:ext uri="{FF2B5EF4-FFF2-40B4-BE49-F238E27FC236}">
                            <a16:creationId xmlns:a16="http://schemas.microsoft.com/office/drawing/2014/main" id="{7182F38C-C4F7-E04D-8D62-FDA5C6FEFB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65685" y="3987846"/>
                        <a:ext cx="4884820" cy="1669503"/>
                        <a:chOff x="2153654" y="3684550"/>
                        <a:chExt cx="4884820" cy="1669503"/>
                      </a:xfrm>
                    </p:grpSpPr>
                    <p:sp>
                      <p:nvSpPr>
                        <p:cNvPr id="41" name="모서리가 둥근 직사각형 40">
                          <a:extLst>
                            <a:ext uri="{FF2B5EF4-FFF2-40B4-BE49-F238E27FC236}">
                              <a16:creationId xmlns:a16="http://schemas.microsoft.com/office/drawing/2014/main" id="{9D4FE167-3352-2C44-A554-22B669EABA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96064" y="4668253"/>
                          <a:ext cx="2442410" cy="685800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R" dirty="0">
                              <a:solidFill>
                                <a:schemeClr val="tx1"/>
                              </a:solidFill>
                            </a:rPr>
                            <a:t>Embedding Matrix</a:t>
                          </a:r>
                          <a:endParaRPr kumimoji="1" lang="ko-KR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42" name="모서리가 둥근 직사각형 41">
                          <a:extLst>
                            <a:ext uri="{FF2B5EF4-FFF2-40B4-BE49-F238E27FC236}">
                              <a16:creationId xmlns:a16="http://schemas.microsoft.com/office/drawing/2014/main" id="{C4D8179F-FEA0-3546-983F-2CB406DA0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153654" y="3684550"/>
                          <a:ext cx="2442410" cy="685800"/>
                        </a:xfrm>
                        <a:prstGeom prst="roundRect">
                          <a:avLst/>
                        </a:prstGeom>
                        <a:solidFill>
                          <a:schemeClr val="bg1">
                            <a:lumMod val="95000"/>
                          </a:schemeClr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R" dirty="0">
                              <a:solidFill>
                                <a:schemeClr val="tx1"/>
                              </a:solidFill>
                            </a:rPr>
                            <a:t>Positional Encoding</a:t>
                          </a:r>
                          <a:endParaRPr kumimoji="1" lang="ko-KR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3" name="TextBox 42">
                              <a:extLst>
                                <a:ext uri="{FF2B5EF4-FFF2-40B4-BE49-F238E27FC236}">
                                  <a16:creationId xmlns:a16="http://schemas.microsoft.com/office/drawing/2014/main" id="{F4AB19BB-EA2B-E646-8542-EB50E4EA5B1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588841" y="3812006"/>
                              <a:ext cx="456855" cy="43088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kumimoji="1" lang="ko-KR" altLang="en-US" sz="2800" i="1" smtClean="0">
                                        <a:latin typeface="Cambria Math" panose="02040503050406030204" pitchFamily="18" charset="0"/>
                                      </a:rPr>
                                      <m:t>⊕</m:t>
                                    </m:r>
                                  </m:oMath>
                                </m:oMathPara>
                              </a14:m>
                              <a:endParaRPr kumimoji="1" lang="ko-KR" altLang="en-US" sz="28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3" name="TextBox 42">
                              <a:extLst>
                                <a:ext uri="{FF2B5EF4-FFF2-40B4-BE49-F238E27FC236}">
                                  <a16:creationId xmlns:a16="http://schemas.microsoft.com/office/drawing/2014/main" id="{F4AB19BB-EA2B-E646-8542-EB50E4EA5B14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588841" y="3812006"/>
                              <a:ext cx="456855" cy="430887"/>
                            </a:xfrm>
                            <a:prstGeom prst="rect">
                              <a:avLst/>
                            </a:prstGeom>
                            <a:blipFill>
                              <a:blip r:embed="rId2"/>
                              <a:stretch>
                                <a:fillRect l="-21622" r="-21622" b="-10952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ko-KR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44" name="직선 화살표 연결선 43">
                          <a:extLst>
                            <a:ext uri="{FF2B5EF4-FFF2-40B4-BE49-F238E27FC236}">
                              <a16:creationId xmlns:a16="http://schemas.microsoft.com/office/drawing/2014/main" id="{5D0E4C4C-2BC9-514E-92AA-4C85D19106B5}"/>
                            </a:ext>
                          </a:extLst>
                        </p:cNvPr>
                        <p:cNvCxnSpPr>
                          <a:cxnSpLocks/>
                          <a:stCxn id="42" idx="3"/>
                          <a:endCxn id="43" idx="1"/>
                        </p:cNvCxnSpPr>
                        <p:nvPr/>
                      </p:nvCxnSpPr>
                      <p:spPr>
                        <a:xfrm flipV="1">
                          <a:off x="4596064" y="4027450"/>
                          <a:ext cx="992777" cy="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36" name="직선 화살표 연결선 35">
                        <a:extLst>
                          <a:ext uri="{FF2B5EF4-FFF2-40B4-BE49-F238E27FC236}">
                            <a16:creationId xmlns:a16="http://schemas.microsoft.com/office/drawing/2014/main" id="{E117E8B6-EA52-0F44-8094-ACC0FB673860}"/>
                          </a:ext>
                        </a:extLst>
                      </p:cNvPr>
                      <p:cNvCxnSpPr>
                        <a:cxnSpLocks/>
                        <a:stCxn id="41" idx="0"/>
                      </p:cNvCxnSpPr>
                      <p:nvPr/>
                    </p:nvCxnSpPr>
                    <p:spPr>
                      <a:xfrm flipV="1">
                        <a:off x="5829300" y="4624351"/>
                        <a:ext cx="0" cy="347198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3A33F9F9-FCD0-EB4E-BF25-804E4963A6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56221" y="6133355"/>
                        <a:ext cx="239428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ko-KR" dirty="0"/>
                          <a:t>I am hungry</a:t>
                        </a:r>
                        <a:endParaRPr kumimoji="1" lang="ko-KR" altLang="en-US" dirty="0"/>
                      </a:p>
                    </p:txBody>
                  </p:sp>
                  <p:cxnSp>
                    <p:nvCxnSpPr>
                      <p:cNvPr id="38" name="직선 화살표 연결선 37">
                        <a:extLst>
                          <a:ext uri="{FF2B5EF4-FFF2-40B4-BE49-F238E27FC236}">
                            <a16:creationId xmlns:a16="http://schemas.microsoft.com/office/drawing/2014/main" id="{7A525893-07F5-8E40-851E-7E26AAE968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271837" y="5657349"/>
                        <a:ext cx="0" cy="4253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직선 화살표 연결선 38">
                        <a:extLst>
                          <a:ext uri="{FF2B5EF4-FFF2-40B4-BE49-F238E27FC236}">
                            <a16:creationId xmlns:a16="http://schemas.microsoft.com/office/drawing/2014/main" id="{81D11B0C-5B54-2D43-8FDC-1EEC74AB96B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528680" y="5657349"/>
                        <a:ext cx="0" cy="4253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직선 화살표 연결선 39">
                        <a:extLst>
                          <a:ext uri="{FF2B5EF4-FFF2-40B4-BE49-F238E27FC236}">
                            <a16:creationId xmlns:a16="http://schemas.microsoft.com/office/drawing/2014/main" id="{4068296E-488F-2B48-8D5A-D28CAA549F8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96000" y="5657349"/>
                        <a:ext cx="0" cy="42536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" name="직선 화살표 연결선 33">
                      <a:extLst>
                        <a:ext uri="{FF2B5EF4-FFF2-40B4-BE49-F238E27FC236}">
                          <a16:creationId xmlns:a16="http://schemas.microsoft.com/office/drawing/2014/main" id="{90590CD3-F936-904C-B642-CF7B817ADA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29299" y="3775166"/>
                      <a:ext cx="0" cy="42536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" name="모서리가 둥근 직사각형 31">
                    <a:extLst>
                      <a:ext uri="{FF2B5EF4-FFF2-40B4-BE49-F238E27FC236}">
                        <a16:creationId xmlns:a16="http://schemas.microsoft.com/office/drawing/2014/main" id="{88E74520-12D6-F740-9817-780007F61563}"/>
                      </a:ext>
                    </a:extLst>
                  </p:cNvPr>
                  <p:cNvSpPr/>
                  <p:nvPr/>
                </p:nvSpPr>
                <p:spPr>
                  <a:xfrm>
                    <a:off x="4608094" y="3082834"/>
                    <a:ext cx="2442410" cy="685800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dirty="0">
                        <a:solidFill>
                          <a:schemeClr val="tx1"/>
                        </a:solidFill>
                      </a:rPr>
                      <a:t>Multi-head attention</a:t>
                    </a:r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29" name="꺾인 연결선[E] 28">
                  <a:extLst>
                    <a:ext uri="{FF2B5EF4-FFF2-40B4-BE49-F238E27FC236}">
                      <a16:creationId xmlns:a16="http://schemas.microsoft.com/office/drawing/2014/main" id="{4BA0255C-C789-7243-8A15-E3F1FB544CC1}"/>
                    </a:ext>
                  </a:extLst>
                </p:cNvPr>
                <p:cNvCxnSpPr>
                  <a:cxnSpLocks/>
                  <a:stCxn id="43" idx="3"/>
                </p:cNvCxnSpPr>
                <p:nvPr/>
              </p:nvCxnSpPr>
              <p:spPr>
                <a:xfrm flipH="1" flipV="1">
                  <a:off x="5853363" y="2641616"/>
                  <a:ext cx="204364" cy="1689130"/>
                </a:xfrm>
                <a:prstGeom prst="bentConnector4">
                  <a:avLst>
                    <a:gd name="adj1" fmla="val -677042"/>
                    <a:gd name="adj2" fmla="val 99827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153D6DC9-B302-FC45-9086-B01B451199D5}"/>
                  </a:ext>
                </a:extLst>
              </p:cNvPr>
              <p:cNvSpPr/>
              <p:nvPr/>
            </p:nvSpPr>
            <p:spPr>
              <a:xfrm>
                <a:off x="4608094" y="3164312"/>
                <a:ext cx="2442410" cy="52784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Add &amp; Norm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03415FE-66B5-3740-90BF-4E33F7ACA2BB}"/>
                </a:ext>
              </a:extLst>
            </p:cNvPr>
            <p:cNvGrpSpPr/>
            <p:nvPr/>
          </p:nvGrpSpPr>
          <p:grpSpPr>
            <a:xfrm>
              <a:off x="4608094" y="1546375"/>
              <a:ext cx="2442410" cy="2583167"/>
              <a:chOff x="4608094" y="1546375"/>
              <a:chExt cx="2442410" cy="2583167"/>
            </a:xfrm>
          </p:grpSpPr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FF8443C9-CBB8-8249-BACA-22995A749C04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V="1">
                <a:off x="5829299" y="3645568"/>
                <a:ext cx="0" cy="4839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모서리가 둥근 직사각형 46">
                <a:extLst>
                  <a:ext uri="{FF2B5EF4-FFF2-40B4-BE49-F238E27FC236}">
                    <a16:creationId xmlns:a16="http://schemas.microsoft.com/office/drawing/2014/main" id="{31760729-6D7B-1D4D-BC38-5ABE9E815E31}"/>
                  </a:ext>
                </a:extLst>
              </p:cNvPr>
              <p:cNvSpPr/>
              <p:nvPr/>
            </p:nvSpPr>
            <p:spPr>
              <a:xfrm>
                <a:off x="4608094" y="2309377"/>
                <a:ext cx="2442410" cy="527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Feed Forward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모서리가 둥근 직사각형 47">
                <a:extLst>
                  <a:ext uri="{FF2B5EF4-FFF2-40B4-BE49-F238E27FC236}">
                    <a16:creationId xmlns:a16="http://schemas.microsoft.com/office/drawing/2014/main" id="{2B6D4883-6BB2-1C4E-87B2-5403C0D2E09C}"/>
                  </a:ext>
                </a:extLst>
              </p:cNvPr>
              <p:cNvSpPr/>
              <p:nvPr/>
            </p:nvSpPr>
            <p:spPr>
              <a:xfrm>
                <a:off x="4608094" y="1546375"/>
                <a:ext cx="2442410" cy="52784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Add &amp; Norm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31D97944-7877-824F-8901-06C9DF8EBE8D}"/>
                  </a:ext>
                </a:extLst>
              </p:cNvPr>
              <p:cNvCxnSpPr>
                <a:cxnSpLocks/>
                <a:stCxn id="27" idx="0"/>
                <a:endCxn id="47" idx="2"/>
              </p:cNvCxnSpPr>
              <p:nvPr/>
            </p:nvCxnSpPr>
            <p:spPr>
              <a:xfrm flipV="1">
                <a:off x="5829299" y="2837225"/>
                <a:ext cx="0" cy="2308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36931492-E6B2-9E47-83DC-79E2EDCC29EC}"/>
                  </a:ext>
                </a:extLst>
              </p:cNvPr>
              <p:cNvCxnSpPr>
                <a:cxnSpLocks/>
                <a:stCxn id="47" idx="0"/>
                <a:endCxn id="48" idx="2"/>
              </p:cNvCxnSpPr>
              <p:nvPr/>
            </p:nvCxnSpPr>
            <p:spPr>
              <a:xfrm flipV="1">
                <a:off x="5829299" y="2074223"/>
                <a:ext cx="0" cy="2351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꺾인 연결선[E] 58">
                <a:extLst>
                  <a:ext uri="{FF2B5EF4-FFF2-40B4-BE49-F238E27FC236}">
                    <a16:creationId xmlns:a16="http://schemas.microsoft.com/office/drawing/2014/main" id="{ECF96EA1-9B69-3E40-8BEF-0F83658BF6ED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H="1" flipV="1">
                <a:off x="5829300" y="2188718"/>
                <a:ext cx="1221204" cy="1143262"/>
              </a:xfrm>
              <a:prstGeom prst="bentConnector3">
                <a:avLst>
                  <a:gd name="adj1" fmla="val -32512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액자 69">
            <a:extLst>
              <a:ext uri="{FF2B5EF4-FFF2-40B4-BE49-F238E27FC236}">
                <a16:creationId xmlns:a16="http://schemas.microsoft.com/office/drawing/2014/main" id="{3AE4FD29-1BF3-754C-8413-8A7FC62E3E46}"/>
              </a:ext>
            </a:extLst>
          </p:cNvPr>
          <p:cNvSpPr/>
          <p:nvPr/>
        </p:nvSpPr>
        <p:spPr>
          <a:xfrm>
            <a:off x="4154901" y="2278239"/>
            <a:ext cx="3569367" cy="2776932"/>
          </a:xfrm>
          <a:prstGeom prst="frame">
            <a:avLst>
              <a:gd name="adj1" fmla="val 2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5684DE2-5220-304E-BE96-D8E3238A8173}"/>
              </a:ext>
            </a:extLst>
          </p:cNvPr>
          <p:cNvCxnSpPr>
            <a:cxnSpLocks/>
            <a:stCxn id="48" idx="0"/>
            <a:endCxn id="74" idx="2"/>
          </p:cNvCxnSpPr>
          <p:nvPr/>
        </p:nvCxnSpPr>
        <p:spPr>
          <a:xfrm flipV="1">
            <a:off x="5925552" y="1963219"/>
            <a:ext cx="0" cy="475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D7F82530-2E36-E048-904B-6197FCA3638B}"/>
              </a:ext>
            </a:extLst>
          </p:cNvPr>
          <p:cNvSpPr/>
          <p:nvPr/>
        </p:nvSpPr>
        <p:spPr>
          <a:xfrm>
            <a:off x="4626141" y="1409766"/>
            <a:ext cx="2598821" cy="5534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Encoder 2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B67753-50D1-9740-8509-3D651C4A7D86}"/>
              </a:ext>
            </a:extLst>
          </p:cNvPr>
          <p:cNvSpPr txBox="1"/>
          <p:nvPr/>
        </p:nvSpPr>
        <p:spPr>
          <a:xfrm>
            <a:off x="7880684" y="4066065"/>
            <a:ext cx="157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Encoder 1</a:t>
            </a:r>
            <a:endParaRPr kumimoji="1" lang="ko-KR" altLang="en-US" b="1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A1D0ACC-0DB9-1D43-B8D1-90BA6A3702C2}"/>
              </a:ext>
            </a:extLst>
          </p:cNvPr>
          <p:cNvGrpSpPr/>
          <p:nvPr/>
        </p:nvGrpSpPr>
        <p:grpSpPr>
          <a:xfrm>
            <a:off x="7970923" y="1162578"/>
            <a:ext cx="3986548" cy="964478"/>
            <a:chOff x="8078954" y="1529120"/>
            <a:chExt cx="3986548" cy="96447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032AE56-AA81-CE45-9BB5-4CD507E01C77}"/>
                </a:ext>
              </a:extLst>
            </p:cNvPr>
            <p:cNvSpPr txBox="1"/>
            <p:nvPr/>
          </p:nvSpPr>
          <p:spPr>
            <a:xfrm>
              <a:off x="9284160" y="1529120"/>
              <a:ext cx="1576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동일 구조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A971B8-4211-A945-AAD5-07E45E2FC5BA}"/>
                </a:ext>
              </a:extLst>
            </p:cNvPr>
            <p:cNvSpPr txBox="1"/>
            <p:nvPr/>
          </p:nvSpPr>
          <p:spPr>
            <a:xfrm>
              <a:off x="8078954" y="1908823"/>
              <a:ext cx="39865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하나의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encoder 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출력이 다음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encoder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의 입력</a:t>
              </a:r>
              <a:b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즉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차원 동일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</a:t>
              </a:r>
              <a:endPara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80" name="오른쪽 화살표[R] 79">
            <a:extLst>
              <a:ext uri="{FF2B5EF4-FFF2-40B4-BE49-F238E27FC236}">
                <a16:creationId xmlns:a16="http://schemas.microsoft.com/office/drawing/2014/main" id="{25875B5B-DA1C-8548-9944-FA7DA82F8B44}"/>
              </a:ext>
            </a:extLst>
          </p:cNvPr>
          <p:cNvSpPr/>
          <p:nvPr/>
        </p:nvSpPr>
        <p:spPr>
          <a:xfrm rot="10800000">
            <a:off x="7401595" y="1505012"/>
            <a:ext cx="565483" cy="362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113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388F4C24-C0E8-C243-B124-D88F73F3E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680" y="2084938"/>
            <a:ext cx="7391400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Transformer - Decoder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Decoder </a:t>
            </a:r>
            <a:r>
              <a:rPr kumimoji="1" lang="ko-KR" altLang="en-US" sz="1600" dirty="0"/>
              <a:t>또한 </a:t>
            </a:r>
            <a:r>
              <a:rPr kumimoji="1" lang="en-US" altLang="ko-KR" sz="1600" dirty="0"/>
              <a:t>Encoder</a:t>
            </a:r>
            <a:r>
              <a:rPr kumimoji="1" lang="ko-KR" altLang="en-US" sz="1600" dirty="0"/>
              <a:t>와 동일한 구조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/>
              <a:t>Decoder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output</a:t>
            </a:r>
            <a:r>
              <a:rPr kumimoji="1" lang="ko-KR" altLang="en-US" sz="1600" dirty="0"/>
              <a:t> 또한 </a:t>
            </a:r>
            <a:r>
              <a:rPr kumimoji="1" lang="en-US" altLang="ko-KR" sz="1600" dirty="0"/>
              <a:t>Sequence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Encoder</a:t>
            </a:r>
            <a:r>
              <a:rPr kumimoji="1" lang="ko-KR" altLang="en-US" sz="1600" dirty="0"/>
              <a:t>의 출력을 받아서</a:t>
            </a:r>
            <a:br>
              <a:rPr kumimoji="1" lang="en-US" altLang="ko-KR" sz="1600" dirty="0"/>
            </a:br>
            <a:r>
              <a:rPr kumimoji="1" lang="ko-KR" altLang="en-US" sz="1600" b="1" dirty="0"/>
              <a:t>입력 시퀀스 중에서 어떤 단어에 가장 초점을 두는지</a:t>
            </a:r>
            <a:r>
              <a:rPr kumimoji="1" lang="en-US" altLang="ko-KR" sz="1600" b="1" dirty="0"/>
              <a:t>/</a:t>
            </a:r>
            <a:r>
              <a:rPr kumimoji="1" lang="ko-KR" altLang="en-US" sz="1600" b="1" dirty="0"/>
              <a:t> 연관이 있는지 파악</a:t>
            </a:r>
            <a:r>
              <a:rPr kumimoji="1" lang="ko-KR" altLang="en-US" sz="1600" dirty="0"/>
              <a:t> 가능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마지막 </a:t>
            </a:r>
            <a:r>
              <a:rPr kumimoji="1" lang="en-US" altLang="ko-KR" sz="1600" b="1" dirty="0"/>
              <a:t>Encoder</a:t>
            </a:r>
            <a:r>
              <a:rPr kumimoji="1" lang="ko-KR" altLang="en-US" sz="1600" dirty="0"/>
              <a:t>의 출력이 </a:t>
            </a:r>
            <a:r>
              <a:rPr kumimoji="1" lang="en-US" altLang="ko-KR" sz="1600" b="1" dirty="0"/>
              <a:t>Decoder</a:t>
            </a:r>
            <a:r>
              <a:rPr kumimoji="1" lang="ko-KR" altLang="en-US" sz="1600" b="1" dirty="0"/>
              <a:t>의 모든 레이어에 </a:t>
            </a:r>
            <a:r>
              <a:rPr kumimoji="1" lang="ko-KR" altLang="en-US" sz="1600" dirty="0"/>
              <a:t>입력됨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034B846C-F4B7-4744-8F1A-F7B922981C2E}"/>
              </a:ext>
            </a:extLst>
          </p:cNvPr>
          <p:cNvSpPr/>
          <p:nvPr/>
        </p:nvSpPr>
        <p:spPr>
          <a:xfrm>
            <a:off x="7928811" y="1997243"/>
            <a:ext cx="4263189" cy="4860758"/>
          </a:xfrm>
          <a:prstGeom prst="frame">
            <a:avLst>
              <a:gd name="adj1" fmla="val 2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92A0D-F22B-814D-94C4-07D09FC405B9}"/>
              </a:ext>
            </a:extLst>
          </p:cNvPr>
          <p:cNvSpPr txBox="1"/>
          <p:nvPr/>
        </p:nvSpPr>
        <p:spPr>
          <a:xfrm>
            <a:off x="10904621" y="1645351"/>
            <a:ext cx="1287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b="1" dirty="0"/>
              <a:t>Decoder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80089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sym typeface="Wingdings" pitchFamily="2" charset="2"/>
              </a:rPr>
              <a:t>데이터는 앞에 나온 것과 같이 직접 구성 </a:t>
            </a:r>
            <a:r>
              <a:rPr kumimoji="1" lang="en-US" altLang="ko-KR" sz="1600" dirty="0">
                <a:sym typeface="Wingdings" pitchFamily="2" charset="2"/>
              </a:rPr>
              <a:t>(10</a:t>
            </a:r>
            <a:r>
              <a:rPr kumimoji="1" lang="ko-KR" altLang="en-US" sz="1600" dirty="0">
                <a:sym typeface="Wingdings" pitchFamily="2" charset="2"/>
              </a:rPr>
              <a:t>개만 생성해 봄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9378DC-6F57-7C47-9018-4C5984F99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65" r="1307" b="4528"/>
          <a:stretch/>
        </p:blipFill>
        <p:spPr>
          <a:xfrm>
            <a:off x="1646418" y="3080551"/>
            <a:ext cx="8899163" cy="2523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CE49D8-9F8B-8245-833C-045D51196C63}"/>
              </a:ext>
            </a:extLst>
          </p:cNvPr>
          <p:cNvSpPr txBox="1"/>
          <p:nvPr/>
        </p:nvSpPr>
        <p:spPr>
          <a:xfrm>
            <a:off x="1646418" y="2375109"/>
            <a:ext cx="9017000" cy="385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Log </a:t>
            </a:r>
            <a:r>
              <a:rPr kumimoji="1"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[“</a:t>
            </a:r>
            <a:r>
              <a:rPr kumimoji="1" lang="ko-KR" altLang="en-US" sz="1400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월드 이동</a:t>
            </a:r>
            <a:r>
              <a:rPr kumimoji="1"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_</a:t>
            </a: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400" b="1" dirty="0" err="1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즐겨찾기</a:t>
            </a:r>
            <a:r>
              <a:rPr kumimoji="1" lang="ko-KR" altLang="en-US" sz="1400" b="1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된 월드</a:t>
            </a:r>
            <a:r>
              <a:rPr kumimoji="1"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_</a:t>
            </a: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4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한성대학교 </a:t>
            </a:r>
            <a:r>
              <a:rPr kumimoji="1" lang="ko-KR" altLang="en-US" sz="1400" b="1" dirty="0" err="1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학술정보관</a:t>
            </a:r>
            <a:r>
              <a:rPr kumimoji="1"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”, “</a:t>
            </a:r>
            <a:r>
              <a:rPr kumimoji="1" lang="ko-KR" altLang="en-US" sz="1400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음성채팅</a:t>
            </a:r>
            <a:r>
              <a:rPr kumimoji="1"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_</a:t>
            </a:r>
            <a:r>
              <a:rPr kumimoji="1" lang="ko-KR" altLang="en-US" sz="1400" b="1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마이크사용하여 채팅</a:t>
            </a:r>
            <a:r>
              <a:rPr kumimoji="1"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_</a:t>
            </a:r>
            <a:r>
              <a:rPr kumimoji="1" lang="ko-KR" altLang="en-US" sz="14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한성대학교 </a:t>
            </a:r>
            <a:r>
              <a:rPr kumimoji="1" lang="ko-KR" altLang="en-US" sz="1400" b="1" dirty="0" err="1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학술정보관</a:t>
            </a:r>
            <a:r>
              <a:rPr kumimoji="1"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”, …]</a:t>
            </a:r>
          </a:p>
        </p:txBody>
      </p:sp>
    </p:spTree>
    <p:extLst>
      <p:ext uri="{BB962C8B-B14F-4D97-AF65-F5344CB8AC3E}">
        <p14:creationId xmlns:p14="http://schemas.microsoft.com/office/powerpoint/2010/main" val="260442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네트워크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 err="1"/>
              <a:t>행동로그</a:t>
            </a:r>
            <a:r>
              <a:rPr kumimoji="1" lang="ko-KR" altLang="en-US" sz="1600" b="1" dirty="0"/>
              <a:t> 데이터 </a:t>
            </a:r>
            <a:r>
              <a:rPr kumimoji="1" lang="ko-KR" altLang="en-US" sz="1600" b="1" dirty="0" err="1"/>
              <a:t>임베딩</a:t>
            </a:r>
            <a:r>
              <a:rPr kumimoji="1" lang="ko-KR" altLang="en-US" sz="1600" dirty="0" err="1"/>
              <a:t>을</a:t>
            </a:r>
            <a:r>
              <a:rPr kumimoji="1" lang="ko-KR" altLang="en-US" sz="1600" dirty="0"/>
              <a:t> 위한 네트워크 구조는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Transformer</a:t>
            </a:r>
            <a:r>
              <a:rPr kumimoji="1" lang="ko-KR" altLang="en-US" sz="1600" b="1" dirty="0"/>
              <a:t> 내부의 인코더만</a:t>
            </a:r>
            <a:r>
              <a:rPr kumimoji="1" lang="ko-KR" altLang="en-US" sz="1600" dirty="0"/>
              <a:t> 쓰는 것으로 대체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200" dirty="0">
                <a:sym typeface="Wingdings" pitchFamily="2" charset="2"/>
              </a:rPr>
              <a:t>지금 생각으로는 </a:t>
            </a:r>
            <a:r>
              <a:rPr kumimoji="1" lang="en-US" altLang="ko-KR" sz="1600" dirty="0">
                <a:sym typeface="Wingdings" pitchFamily="2" charset="2"/>
              </a:rPr>
              <a:t>Transformer</a:t>
            </a:r>
            <a:r>
              <a:rPr kumimoji="1" lang="ko-KR" altLang="en-US" sz="1600" dirty="0">
                <a:sym typeface="Wingdings" pitchFamily="2" charset="2"/>
              </a:rPr>
              <a:t>의 </a:t>
            </a:r>
            <a:r>
              <a:rPr kumimoji="1" lang="en-US" altLang="ko-KR" sz="1600" dirty="0">
                <a:sym typeface="Wingdings" pitchFamily="2" charset="2"/>
              </a:rPr>
              <a:t>encoder</a:t>
            </a:r>
            <a:r>
              <a:rPr kumimoji="1" lang="ko-KR" altLang="en-US" sz="1600" dirty="0">
                <a:sym typeface="Wingdings" pitchFamily="2" charset="2"/>
              </a:rPr>
              <a:t>만 사용하여도 될 것 같아서 </a:t>
            </a:r>
            <a:r>
              <a:rPr kumimoji="1" lang="ko-KR" altLang="en-US" sz="1600" dirty="0" err="1">
                <a:sym typeface="Wingdings" pitchFamily="2" charset="2"/>
              </a:rPr>
              <a:t>디코더</a:t>
            </a:r>
            <a:r>
              <a:rPr kumimoji="1" lang="ko-KR" altLang="en-US" sz="1600" dirty="0">
                <a:sym typeface="Wingdings" pitchFamily="2" charset="2"/>
              </a:rPr>
              <a:t> 생략</a:t>
            </a:r>
            <a:endParaRPr kumimoji="1" lang="en-US" altLang="ko-KR" sz="16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sym typeface="Wingdings" pitchFamily="2" charset="2"/>
              </a:rPr>
              <a:t>데이터의 수가 많아지거나 성능 향상을 원할 경우 </a:t>
            </a:r>
            <a:r>
              <a:rPr kumimoji="1" lang="ko-KR" altLang="en-US" sz="1600" dirty="0" err="1">
                <a:sym typeface="Wingdings" pitchFamily="2" charset="2"/>
              </a:rPr>
              <a:t>디코더와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 err="1">
                <a:sym typeface="Wingdings" pitchFamily="2" charset="2"/>
              </a:rPr>
              <a:t>오토인코더</a:t>
            </a:r>
            <a:r>
              <a:rPr kumimoji="1" lang="ko-KR" altLang="en-US" sz="1600" dirty="0">
                <a:sym typeface="Wingdings" pitchFamily="2" charset="2"/>
              </a:rPr>
              <a:t> 더해서 써도 될 것 같음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ko-KR" altLang="en-US" sz="1600" dirty="0">
                <a:sym typeface="Wingdings" pitchFamily="2" charset="2"/>
              </a:rPr>
              <a:t>레이어 추가만 하면 됨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b="1" dirty="0" err="1">
                <a:sym typeface="Wingdings" pitchFamily="2" charset="2"/>
              </a:rPr>
              <a:t>임베딩</a:t>
            </a:r>
            <a:r>
              <a:rPr kumimoji="1" lang="ko-KR" altLang="en-US" sz="1600" b="1" dirty="0">
                <a:sym typeface="Wingdings" pitchFamily="2" charset="2"/>
              </a:rPr>
              <a:t> 된 벡터를 분류</a:t>
            </a:r>
            <a:r>
              <a:rPr kumimoji="1" lang="ko-KR" altLang="en-US" sz="1600" dirty="0">
                <a:sym typeface="Wingdings" pitchFamily="2" charset="2"/>
              </a:rPr>
              <a:t>하는 네트워크는 </a:t>
            </a:r>
            <a:r>
              <a:rPr kumimoji="1" lang="en-US" altLang="ko-KR" sz="1600" b="1" dirty="0">
                <a:sym typeface="Wingdings" pitchFamily="2" charset="2"/>
              </a:rPr>
              <a:t>Transformer encoder </a:t>
            </a:r>
            <a:r>
              <a:rPr kumimoji="1" lang="ko-KR" altLang="en-US" sz="1600" b="1" dirty="0">
                <a:sym typeface="Wingdings" pitchFamily="2" charset="2"/>
              </a:rPr>
              <a:t>뒤에 붙여서 하나의 네트워크로 구성</a:t>
            </a:r>
            <a:endParaRPr kumimoji="1" lang="en-US" altLang="ko-KR" sz="1600" b="1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Fully-connected neural network </a:t>
            </a:r>
            <a:r>
              <a:rPr kumimoji="1" lang="ko-KR" altLang="en-US" sz="1600" dirty="0">
                <a:sym typeface="Wingdings" pitchFamily="2" charset="2"/>
              </a:rPr>
              <a:t>사용</a:t>
            </a:r>
            <a:endParaRPr kumimoji="1" lang="en-US" altLang="ko-KR" sz="1600" dirty="0">
              <a:sym typeface="Wingdings" pitchFamily="2" charset="2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CA01FC7-2A95-0044-A30B-0B76B2C40A98}"/>
              </a:ext>
            </a:extLst>
          </p:cNvPr>
          <p:cNvGrpSpPr/>
          <p:nvPr/>
        </p:nvGrpSpPr>
        <p:grpSpPr>
          <a:xfrm>
            <a:off x="620147" y="4509396"/>
            <a:ext cx="10951706" cy="683353"/>
            <a:chOff x="766119" y="4340953"/>
            <a:chExt cx="10951706" cy="68335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C52AB37-0FA9-0C4B-BC5F-7B5C1DEDADBE}"/>
                </a:ext>
              </a:extLst>
            </p:cNvPr>
            <p:cNvGrpSpPr/>
            <p:nvPr/>
          </p:nvGrpSpPr>
          <p:grpSpPr>
            <a:xfrm>
              <a:off x="766119" y="4340953"/>
              <a:ext cx="7984342" cy="683353"/>
              <a:chOff x="1738392" y="4271505"/>
              <a:chExt cx="7984342" cy="683353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EA441D4-61F4-3145-8CBE-11A64B657210}"/>
                  </a:ext>
                </a:extLst>
              </p:cNvPr>
              <p:cNvGrpSpPr/>
              <p:nvPr/>
            </p:nvGrpSpPr>
            <p:grpSpPr>
              <a:xfrm>
                <a:off x="3796496" y="4271505"/>
                <a:ext cx="5926238" cy="683353"/>
                <a:chOff x="1805651" y="4248356"/>
                <a:chExt cx="5926238" cy="683353"/>
              </a:xfrm>
            </p:grpSpPr>
            <p:sp>
              <p:nvSpPr>
                <p:cNvPr id="7" name="모서리가 둥근 직사각형 6">
                  <a:extLst>
                    <a:ext uri="{FF2B5EF4-FFF2-40B4-BE49-F238E27FC236}">
                      <a16:creationId xmlns:a16="http://schemas.microsoft.com/office/drawing/2014/main" id="{428D095E-2FAD-9D41-997F-A7F2624C9E35}"/>
                    </a:ext>
                  </a:extLst>
                </p:cNvPr>
                <p:cNvSpPr/>
                <p:nvPr/>
              </p:nvSpPr>
              <p:spPr>
                <a:xfrm>
                  <a:off x="1805651" y="4248356"/>
                  <a:ext cx="2465408" cy="682906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Transformer Encoder</a:t>
                  </a:r>
                  <a:endParaRPr kumimoji="1" lang="ko-KR" altLang="en-US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7210BE77-CFCB-A14C-BCF6-99DF2D399960}"/>
                    </a:ext>
                  </a:extLst>
                </p:cNvPr>
                <p:cNvSpPr/>
                <p:nvPr/>
              </p:nvSpPr>
              <p:spPr>
                <a:xfrm>
                  <a:off x="5266481" y="4248803"/>
                  <a:ext cx="2465408" cy="682906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Classifier</a:t>
                  </a:r>
                  <a:endParaRPr kumimoji="1" lang="ko-KR" altLang="en-US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96D8B6F3-E387-4D44-94A6-4C7BAB7F2512}"/>
                    </a:ext>
                  </a:extLst>
                </p:cNvPr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271059" y="4589809"/>
                  <a:ext cx="995422" cy="44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29C28D-BC02-2A4C-A655-2F4649632D83}"/>
                  </a:ext>
                </a:extLst>
              </p:cNvPr>
              <p:cNvSpPr txBox="1"/>
              <p:nvPr/>
            </p:nvSpPr>
            <p:spPr>
              <a:xfrm>
                <a:off x="1738392" y="4428292"/>
                <a:ext cx="111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Georgia" panose="02040502050405020303" pitchFamily="18" charset="0"/>
                  </a:rPr>
                  <a:t>Log data</a:t>
                </a: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D9998C6E-D752-D442-AB0D-C3A4FFBE28FE}"/>
                  </a:ext>
                </a:extLst>
              </p:cNvPr>
              <p:cNvCxnSpPr>
                <a:cxnSpLocks/>
                <a:stCxn id="14" idx="3"/>
                <a:endCxn id="7" idx="1"/>
              </p:cNvCxnSpPr>
              <p:nvPr/>
            </p:nvCxnSpPr>
            <p:spPr>
              <a:xfrm>
                <a:off x="2851751" y="4612958"/>
                <a:ext cx="94474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B21224-E884-4749-80EF-D703A87EBC6E}"/>
                </a:ext>
              </a:extLst>
            </p:cNvPr>
            <p:cNvSpPr txBox="1"/>
            <p:nvPr/>
          </p:nvSpPr>
          <p:spPr>
            <a:xfrm>
              <a:off x="9676298" y="4497740"/>
              <a:ext cx="2041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정상 </a:t>
              </a:r>
              <a:r>
                <a:rPr kumimoji="1" lang="en-US" altLang="ko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or </a:t>
              </a:r>
              <a:r>
                <a:rPr kumimoji="1" lang="ko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비정상 유저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E1F4153-A47B-E145-AA70-28CAAA260054}"/>
                </a:ext>
              </a:extLst>
            </p:cNvPr>
            <p:cNvCxnSpPr>
              <a:cxnSpLocks/>
              <a:stCxn id="8" idx="3"/>
              <a:endCxn id="21" idx="1"/>
            </p:cNvCxnSpPr>
            <p:nvPr/>
          </p:nvCxnSpPr>
          <p:spPr>
            <a:xfrm flipV="1">
              <a:off x="8750461" y="4682406"/>
              <a:ext cx="925837" cy="4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65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A0A6AF2-D160-3D42-AB16-B044A13D25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AI</a:t>
            </a:r>
            <a:r>
              <a:rPr kumimoji="1" lang="ko-KR" altLang="en-US" dirty="0"/>
              <a:t> 공모전 아이디어 및 시스템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BA39F-61A5-D645-A78C-B117B46BEA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ko-KR" dirty="0"/>
              <a:t>Attention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1EF7DB-08C7-1045-B9F4-1AAC7BD1363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ko-KR" dirty="0"/>
              <a:t>Transformer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0C5D5D-2717-FC44-8F02-5D2BED058D8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ko-KR" altLang="en-US" dirty="0"/>
              <a:t>구현 및 결과</a:t>
            </a:r>
          </a:p>
        </p:txBody>
      </p:sp>
    </p:spTree>
    <p:extLst>
      <p:ext uri="{BB962C8B-B14F-4D97-AF65-F5344CB8AC3E}">
        <p14:creationId xmlns:p14="http://schemas.microsoft.com/office/powerpoint/2010/main" val="4961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2188-81C2-2145-9154-FAB63394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414835-876B-FC4E-A572-97C835B6A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5E9864-D696-1740-80B1-5C146955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94" y="1450914"/>
            <a:ext cx="6487695" cy="33888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5000C4-0343-904B-8A08-E3B1C17C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1" y="945596"/>
            <a:ext cx="12192000" cy="5441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95C196-63F7-4A41-B107-BC5A7C924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420" y="4162926"/>
            <a:ext cx="6248038" cy="269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7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분류는 성공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데이터가 매우 적어서 그런 걸 수도 있지만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부정사용자</a:t>
            </a:r>
            <a:r>
              <a:rPr kumimoji="1" lang="ko-KR" altLang="en-US" sz="1600" dirty="0"/>
              <a:t> 탐지 관련된 연구가 많으므로 다양한 방법으로 가능할 것으로 예상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432D2C-1426-F84D-97C4-FD4A4567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1" y="1958808"/>
            <a:ext cx="4076700" cy="77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463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732DD1-6611-0943-8F0D-805165176161}"/>
              </a:ext>
            </a:extLst>
          </p:cNvPr>
          <p:cNvSpPr/>
          <p:nvPr/>
        </p:nvSpPr>
        <p:spPr>
          <a:xfrm>
            <a:off x="3816015" y="2466473"/>
            <a:ext cx="4559969" cy="1925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감사합니다</a:t>
            </a:r>
            <a:r>
              <a:rPr kumimoji="1" lang="en-US" altLang="ko-KR" sz="24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R" altLang="en-US" sz="24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77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CB5526B7-32AB-3749-9B8E-9DCDD693D290}"/>
              </a:ext>
            </a:extLst>
          </p:cNvPr>
          <p:cNvSpPr/>
          <p:nvPr/>
        </p:nvSpPr>
        <p:spPr>
          <a:xfrm>
            <a:off x="296174" y="5231660"/>
            <a:ext cx="11392712" cy="15573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Meta Police </a:t>
            </a:r>
            <a:r>
              <a:rPr kumimoji="1" lang="en-US" altLang="ko-KR" dirty="0">
                <a:solidFill>
                  <a:srgbClr val="C0000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AI</a:t>
            </a:r>
            <a:r>
              <a:rPr kumimoji="1" lang="ko-KR" altLang="en-US" dirty="0">
                <a:solidFill>
                  <a:srgbClr val="C0000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</a:t>
            </a:r>
            <a:r>
              <a:rPr kumimoji="1" lang="en-US" altLang="ko-KR" dirty="0">
                <a:latin typeface="Georgia" panose="02040502050405020303" pitchFamily="18" charset="0"/>
              </a:rPr>
              <a:t>-</a:t>
            </a:r>
            <a:r>
              <a:rPr kumimoji="1" lang="ko-KR" altLang="en-US" dirty="0">
                <a:latin typeface="Georgia" panose="02040502050405020303" pitchFamily="18" charset="0"/>
              </a:rPr>
              <a:t>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2DDBD787-0D3D-2B4C-8B1C-828D598F4FDA}"/>
              </a:ext>
            </a:extLst>
          </p:cNvPr>
          <p:cNvGraphicFramePr>
            <a:graphicFrameLocks noGrp="1"/>
          </p:cNvGraphicFramePr>
          <p:nvPr/>
        </p:nvGraphicFramePr>
        <p:xfrm>
          <a:off x="5797668" y="1389839"/>
          <a:ext cx="5891218" cy="3804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950">
                  <a:extLst>
                    <a:ext uri="{9D8B030D-6E8A-4147-A177-3AD203B41FA5}">
                      <a16:colId xmlns:a16="http://schemas.microsoft.com/office/drawing/2014/main" val="2153768761"/>
                    </a:ext>
                  </a:extLst>
                </a:gridCol>
                <a:gridCol w="2314937">
                  <a:extLst>
                    <a:ext uri="{9D8B030D-6E8A-4147-A177-3AD203B41FA5}">
                      <a16:colId xmlns:a16="http://schemas.microsoft.com/office/drawing/2014/main" val="316258849"/>
                    </a:ext>
                  </a:extLst>
                </a:gridCol>
                <a:gridCol w="2051331">
                  <a:extLst>
                    <a:ext uri="{9D8B030D-6E8A-4147-A177-3AD203B41FA5}">
                      <a16:colId xmlns:a16="http://schemas.microsoft.com/office/drawing/2014/main" val="1923111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Georgia" panose="02040502050405020303" pitchFamily="18" charset="0"/>
                        </a:rPr>
                        <a:t>Action Code</a:t>
                      </a:r>
                      <a:endParaRPr lang="ko-KR" altLang="en-US" sz="1600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Georgia" panose="02040502050405020303" pitchFamily="18" charset="0"/>
                        </a:rPr>
                        <a:t>Context Code</a:t>
                      </a:r>
                      <a:endParaRPr lang="ko-KR" altLang="en-US" sz="1600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Georgia" panose="02040502050405020303" pitchFamily="18" charset="0"/>
                        </a:rPr>
                        <a:t>World Code</a:t>
                      </a:r>
                      <a:endParaRPr lang="ko-KR" altLang="en-US" sz="1600" b="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65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월드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이동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즐겨찾기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된 월드</a:t>
                      </a: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접속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한성대학교 </a:t>
                      </a: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학술정보관</a:t>
                      </a:r>
                      <a:endParaRPr lang="ko-KR" altLang="en-US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787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타 사용자 따라가기로 접속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한성대학교 연구관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054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타사용자 </a:t>
                      </a:r>
                      <a:b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피드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방문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선물하기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노원 문화의 거리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22850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메시지 전송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한강 공원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82324"/>
                  </a:ext>
                </a:extLst>
              </a:tr>
              <a:tr h="152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프로필 확인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9058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포토부스</a:t>
                      </a: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같이 찍기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…</a:t>
                      </a:r>
                      <a:endParaRPr lang="ko-KR" altLang="en-US" sz="1400" b="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112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음성채팅 </a:t>
                      </a:r>
                      <a:b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및 채팅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음성 채팅 가능 거리 내에서 </a:t>
                      </a:r>
                      <a:b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마이크 사용하여 상호작용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2654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음성 채팅 가능 거리 내에 </a:t>
                      </a:r>
                      <a:br>
                        <a:rPr lang="en-US" altLang="ko-KR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마이크 사용 없음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111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카메라 기능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월드 내 사진 찍기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67570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5DA6A4-04F6-964B-89B1-107B4F9C3940}"/>
                  </a:ext>
                </a:extLst>
              </p:cNvPr>
              <p:cNvSpPr txBox="1"/>
              <p:nvPr/>
            </p:nvSpPr>
            <p:spPr>
              <a:xfrm>
                <a:off x="999620" y="5304948"/>
                <a:ext cx="11368161" cy="13453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1400" b="1" dirty="0">
                    <a:solidFill>
                      <a:schemeClr val="accent5"/>
                    </a:solidFill>
                    <a:latin typeface="Georgia" panose="02040502050405020303" pitchFamily="18" charset="0"/>
                    <a:ea typeface="Apple SD Gothic Neo" panose="02000300000000000000" pitchFamily="2" charset="-127"/>
                  </a:rPr>
                  <a:t>User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= [“</a:t>
                </a:r>
                <a:r>
                  <a:rPr kumimoji="1" lang="ko-KR" altLang="en-US" sz="1400" b="1" dirty="0">
                    <a:solidFill>
                      <a:schemeClr val="accent2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월드 이동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_</a:t>
                </a:r>
                <a:r>
                  <a:rPr kumimoji="1" lang="ko-KR" altLang="en-US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ko-KR" altLang="en-US" sz="1400" b="1" dirty="0" err="1">
                    <a:solidFill>
                      <a:schemeClr val="accent6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즐겨찾기</a:t>
                </a:r>
                <a:r>
                  <a:rPr kumimoji="1" lang="ko-KR" altLang="en-US" sz="1400" b="1" dirty="0">
                    <a:solidFill>
                      <a:schemeClr val="accent6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된 월드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_</a:t>
                </a:r>
                <a:r>
                  <a:rPr kumimoji="1" lang="ko-KR" altLang="en-US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ko-KR" altLang="en-US" sz="1400" b="1" dirty="0">
                    <a:solidFill>
                      <a:schemeClr val="accent5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한성대학교 </a:t>
                </a:r>
                <a:r>
                  <a:rPr kumimoji="1" lang="ko-KR" altLang="en-US" sz="1400" b="1" dirty="0" err="1">
                    <a:solidFill>
                      <a:schemeClr val="accent5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학술정보관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”, “</a:t>
                </a:r>
                <a:r>
                  <a:rPr kumimoji="1" lang="ko-KR" altLang="en-US" sz="1400" b="1" dirty="0">
                    <a:solidFill>
                      <a:schemeClr val="accent2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음성채팅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_</a:t>
                </a:r>
                <a:r>
                  <a:rPr kumimoji="1" lang="ko-KR" altLang="en-US" sz="1400" b="1" dirty="0">
                    <a:solidFill>
                      <a:schemeClr val="accent6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마이크사용하여 채팅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_</a:t>
                </a:r>
                <a:r>
                  <a:rPr kumimoji="1" lang="ko-KR" altLang="en-US" sz="1400" b="1" dirty="0">
                    <a:solidFill>
                      <a:schemeClr val="accent5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한성대학교 </a:t>
                </a:r>
                <a:r>
                  <a:rPr kumimoji="1" lang="ko-KR" altLang="en-US" sz="1400" b="1" dirty="0" err="1">
                    <a:solidFill>
                      <a:schemeClr val="accent5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학술정보관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”, …]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400" b="1" dirty="0">
                    <a:solidFill>
                      <a:srgbClr val="C00000"/>
                    </a:solidFill>
                    <a:latin typeface="Georgia" panose="02040502050405020303" pitchFamily="18" charset="0"/>
                    <a:ea typeface="Apple SD Gothic Neo" panose="02000300000000000000" pitchFamily="2" charset="-127"/>
                  </a:rPr>
                  <a:t>Stalker</a:t>
                </a:r>
                <a:r>
                  <a:rPr kumimoji="1" lang="en-US" altLang="ko-KR" sz="1400" b="1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= [“</a:t>
                </a:r>
                <a:r>
                  <a:rPr kumimoji="1" lang="ko-KR" altLang="en-US" sz="1400" b="1" dirty="0">
                    <a:solidFill>
                      <a:schemeClr val="accent2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월드 이동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_</a:t>
                </a:r>
                <a:r>
                  <a:rPr lang="ko-KR" altLang="en-US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6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타 사용자 따라가기로 접속</a:t>
                </a:r>
                <a:r>
                  <a:rPr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_</a:t>
                </a:r>
                <a:r>
                  <a:rPr kumimoji="1" lang="ko-KR" altLang="en-US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ko-KR" altLang="en-US" sz="1400" b="1" dirty="0">
                    <a:solidFill>
                      <a:schemeClr val="accent5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한성대학교 </a:t>
                </a:r>
                <a:r>
                  <a:rPr kumimoji="1" lang="ko-KR" altLang="en-US" sz="1400" b="1" dirty="0" err="1">
                    <a:solidFill>
                      <a:schemeClr val="accent5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학술정보관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”, “</a:t>
                </a:r>
                <a:r>
                  <a:rPr kumimoji="1" lang="ko-KR" altLang="en-US" sz="1400" b="1" dirty="0">
                    <a:solidFill>
                      <a:schemeClr val="accent2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카메라 기능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_</a:t>
                </a:r>
                <a:r>
                  <a:rPr kumimoji="1" lang="ko-KR" altLang="en-US" sz="1400" b="1" dirty="0">
                    <a:solidFill>
                      <a:schemeClr val="accent6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월드 내 사진 찍기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_</a:t>
                </a:r>
                <a:r>
                  <a:rPr kumimoji="1" lang="ko-KR" altLang="en-US" sz="1400" b="1" dirty="0">
                    <a:solidFill>
                      <a:schemeClr val="accent5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한성대학교 </a:t>
                </a:r>
                <a:r>
                  <a:rPr kumimoji="1" lang="ko-KR" altLang="en-US" sz="1400" b="1" dirty="0" err="1">
                    <a:solidFill>
                      <a:schemeClr val="accent5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학술정보관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”, …]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1.</a:t>
                </a:r>
                <a:r>
                  <a:rPr kumimoji="1" lang="ko-KR" altLang="en-US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이와 같이 </a:t>
                </a:r>
                <a14:m>
                  <m:oMath xmlns:m="http://schemas.openxmlformats.org/officeDocument/2006/math">
                    <m:r>
                      <a:rPr kumimoji="1" lang="en-US" altLang="ko-KR" sz="1400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kumimoji="1" lang="ko-KR" altLang="en-US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가지 </a:t>
                </a: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feature</a:t>
                </a:r>
                <a:r>
                  <a:rPr kumimoji="1" lang="ko-KR" altLang="en-US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</a:t>
                </a:r>
                <a:r>
                  <a:rPr kumimoji="1" lang="en-US" altLang="ko-KR" sz="1400" dirty="0">
                    <a:latin typeface="Georgia" panose="02040502050405020303" pitchFamily="18" charset="0"/>
                    <a:ea typeface="Apple SD Gothic Neo" panose="02000300000000000000" pitchFamily="2" charset="-127"/>
                  </a:rPr>
                  <a:t>AC, CC, WC</a:t>
                </a:r>
                <a:r>
                  <a:rPr kumimoji="1"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  <a:r>
                  <a:rPr kumimoji="1" lang="ko-KR" altLang="en-US" sz="1400" b="1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를</a:t>
                </a:r>
                <a:r>
                  <a:rPr kumimoji="1" lang="ko-KR" altLang="en-US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사용하여 데이터 생성 및 사전 구축</a:t>
                </a:r>
                <a:b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kumimoji="1" lang="en-US" altLang="ko-KR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2.</a:t>
                </a:r>
                <a:r>
                  <a:rPr kumimoji="1" lang="ko-KR" altLang="en-US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사용자마다 시간 흐름에 따른 순차적인 행동 로그들이 벡터 형태로 모델에 입력</a:t>
                </a:r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</a:t>
                </a:r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어떤 지역에서 어떤 행동을 하였는지에 관한 행동 정보들</a:t>
                </a:r>
                <a:r>
                  <a:rPr kumimoji="1"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  <a:endParaRPr kumimoji="1"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5DA6A4-04F6-964B-89B1-107B4F9C3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20" y="5304948"/>
                <a:ext cx="11368161" cy="1345305"/>
              </a:xfrm>
              <a:prstGeom prst="rect">
                <a:avLst/>
              </a:prstGeom>
              <a:blipFill>
                <a:blip r:embed="rId2"/>
                <a:stretch>
                  <a:fillRect l="-112" b="-46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그룹 59">
            <a:extLst>
              <a:ext uri="{FF2B5EF4-FFF2-40B4-BE49-F238E27FC236}">
                <a16:creationId xmlns:a16="http://schemas.microsoft.com/office/drawing/2014/main" id="{955046FC-9D0A-6040-BB5C-A9BB1B9575F4}"/>
              </a:ext>
            </a:extLst>
          </p:cNvPr>
          <p:cNvGrpSpPr/>
          <p:nvPr/>
        </p:nvGrpSpPr>
        <p:grpSpPr>
          <a:xfrm>
            <a:off x="464724" y="905441"/>
            <a:ext cx="4919220" cy="1785423"/>
            <a:chOff x="786695" y="1321801"/>
            <a:chExt cx="4919220" cy="1785423"/>
          </a:xfrm>
        </p:grpSpPr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B63F098-7C9E-934A-8EE9-EFCE3049B6E2}"/>
                </a:ext>
              </a:extLst>
            </p:cNvPr>
            <p:cNvCxnSpPr>
              <a:cxnSpLocks/>
              <a:stCxn id="67" idx="0"/>
              <a:endCxn id="69" idx="1"/>
            </p:cNvCxnSpPr>
            <p:nvPr/>
          </p:nvCxnSpPr>
          <p:spPr>
            <a:xfrm>
              <a:off x="2115407" y="2107607"/>
              <a:ext cx="2761852" cy="503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F544966-5EF4-4C48-BEF0-83A7C2B953C3}"/>
                </a:ext>
              </a:extLst>
            </p:cNvPr>
            <p:cNvGrpSpPr/>
            <p:nvPr/>
          </p:nvGrpSpPr>
          <p:grpSpPr>
            <a:xfrm>
              <a:off x="2464270" y="1741457"/>
              <a:ext cx="1999265" cy="1037165"/>
              <a:chOff x="4710344" y="2336248"/>
              <a:chExt cx="1999265" cy="1037165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E628F4D1-89CD-2E42-ABFF-1CC30FA68B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27" r="23090"/>
              <a:stretch/>
            </p:blipFill>
            <p:spPr>
              <a:xfrm>
                <a:off x="5425570" y="2336248"/>
                <a:ext cx="568814" cy="698611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836DC90-FFC8-C648-85F4-EDA3728C9FCD}"/>
                  </a:ext>
                </a:extLst>
              </p:cNvPr>
              <p:cNvSpPr txBox="1"/>
              <p:nvPr/>
            </p:nvSpPr>
            <p:spPr>
              <a:xfrm>
                <a:off x="4710344" y="3034859"/>
                <a:ext cx="1999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solidFill>
                      <a:srgbClr val="C00000"/>
                    </a:solidFill>
                  </a:rPr>
                  <a:t>행동 로그 등의 정보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8C92445-87A9-B046-ABC7-6BCE3A3C1693}"/>
                </a:ext>
              </a:extLst>
            </p:cNvPr>
            <p:cNvGrpSpPr/>
            <p:nvPr/>
          </p:nvGrpSpPr>
          <p:grpSpPr>
            <a:xfrm>
              <a:off x="4877259" y="1321801"/>
              <a:ext cx="828656" cy="1785423"/>
              <a:chOff x="7523312" y="3409431"/>
              <a:chExt cx="828656" cy="1785423"/>
            </a:xfrm>
          </p:grpSpPr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2A5CB6C3-2D22-C94A-854B-21AA5135B9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49" r="56619"/>
              <a:stretch/>
            </p:blipFill>
            <p:spPr>
              <a:xfrm>
                <a:off x="7523312" y="3409431"/>
                <a:ext cx="828656" cy="1581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BDC625-C992-3C4F-A7EE-BD34E66D5B7F}"/>
                  </a:ext>
                </a:extLst>
              </p:cNvPr>
              <p:cNvSpPr txBox="1"/>
              <p:nvPr/>
            </p:nvSpPr>
            <p:spPr>
              <a:xfrm>
                <a:off x="7711869" y="4856300"/>
                <a:ext cx="6110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User</a:t>
                </a:r>
                <a:endParaRPr lang="ko-KR" altLang="en-US" sz="1600" dirty="0">
                  <a:solidFill>
                    <a:srgbClr val="0070C0"/>
                  </a:solidFill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78B8E45A-9AB0-E240-AB3C-A46F8A75FD28}"/>
                </a:ext>
              </a:extLst>
            </p:cNvPr>
            <p:cNvGrpSpPr/>
            <p:nvPr/>
          </p:nvGrpSpPr>
          <p:grpSpPr>
            <a:xfrm>
              <a:off x="786695" y="1448009"/>
              <a:ext cx="1756540" cy="1649615"/>
              <a:chOff x="830023" y="1263240"/>
              <a:chExt cx="1756540" cy="1649615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3FE80B0D-9CB8-D842-8C55-4A0902BE0BED}"/>
                  </a:ext>
                </a:extLst>
              </p:cNvPr>
              <p:cNvGrpSpPr/>
              <p:nvPr/>
            </p:nvGrpSpPr>
            <p:grpSpPr>
              <a:xfrm>
                <a:off x="830023" y="1263240"/>
                <a:ext cx="1756540" cy="1421761"/>
                <a:chOff x="1818602" y="1143167"/>
                <a:chExt cx="1756540" cy="1421761"/>
              </a:xfrm>
            </p:grpSpPr>
            <p:pic>
              <p:nvPicPr>
                <p:cNvPr id="67" name="그림 66">
                  <a:extLst>
                    <a:ext uri="{FF2B5EF4-FFF2-40B4-BE49-F238E27FC236}">
                      <a16:creationId xmlns:a16="http://schemas.microsoft.com/office/drawing/2014/main" id="{AF8FB152-C6AB-A844-BF55-CE18E88E13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778" b="100000" l="9778" r="94667">
                              <a14:foregroundMark x1="29778" y1="64000" x2="52000" y2="62222"/>
                              <a14:foregroundMark x1="40000" y1="84889" x2="50667" y2="8488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9486" y="1802765"/>
                  <a:ext cx="855656" cy="762163"/>
                </a:xfrm>
                <a:prstGeom prst="rect">
                  <a:avLst/>
                </a:prstGeom>
              </p:spPr>
            </p:pic>
            <p:pic>
              <p:nvPicPr>
                <p:cNvPr id="68" name="그림 67">
                  <a:extLst>
                    <a:ext uri="{FF2B5EF4-FFF2-40B4-BE49-F238E27FC236}">
                      <a16:creationId xmlns:a16="http://schemas.microsoft.com/office/drawing/2014/main" id="{CBCCB949-C880-2D47-8C15-DD4C3F963C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9532" b="94649" l="9395" r="89809">
                              <a14:foregroundMark x1="48408" y1="74582" x2="67516" y2="79097"/>
                              <a14:foregroundMark x1="46019" y1="66054" x2="43153" y2="82609"/>
                              <a14:foregroundMark x1="85987" y1="68060" x2="85987" y2="68060"/>
                              <a14:foregroundMark x1="86465" y1="67559" x2="85987" y2="86120"/>
                              <a14:foregroundMark x1="86465" y1="66555" x2="87898" y2="67057"/>
                              <a14:foregroundMark x1="72771" y1="80100" x2="72771" y2="80100"/>
                              <a14:foregroundMark x1="55096" y1="84615" x2="81369" y2="88629"/>
                              <a14:foregroundMark x1="75637" y1="76589" x2="74682" y2="90134"/>
                              <a14:foregroundMark x1="40287" y1="9532" x2="40287" y2="9532"/>
                              <a14:foregroundMark x1="9395" y1="80100" x2="9395" y2="80100"/>
                              <a14:foregroundMark x1="41720" y1="48161" x2="36943" y2="36120"/>
                              <a14:foregroundMark x1="44586" y1="58194" x2="44586" y2="64548"/>
                              <a14:foregroundMark x1="50318" y1="93645" x2="80414" y2="94649"/>
                              <a14:foregroundMark x1="47452" y1="92642" x2="83121" y2="93144"/>
                              <a14:foregroundMark x1="83121" y1="93144" x2="86943" y2="80100"/>
                              <a14:foregroundMark x1="87898" y1="78094" x2="87898" y2="795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8602" y="1143167"/>
                  <a:ext cx="1328712" cy="1395291"/>
                </a:xfrm>
                <a:prstGeom prst="rect">
                  <a:avLst/>
                </a:prstGeom>
              </p:spPr>
            </p:pic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682BC98-E453-BF45-8160-66EF70C2AC55}"/>
                  </a:ext>
                </a:extLst>
              </p:cNvPr>
              <p:cNvSpPr txBox="1"/>
              <p:nvPr/>
            </p:nvSpPr>
            <p:spPr>
              <a:xfrm>
                <a:off x="1127411" y="2574301"/>
                <a:ext cx="8274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Stalker</a:t>
                </a:r>
                <a:endParaRPr lang="ko-KR" altLang="en-US" sz="16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p:grpSp>
      </p:grp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7395C22-5CF6-9C4C-BB03-67263FC2C156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4004782" y="1499412"/>
            <a:ext cx="930037" cy="2655736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9D30DD8-2234-E745-89A7-A070195B6EE3}"/>
              </a:ext>
            </a:extLst>
          </p:cNvPr>
          <p:cNvSpPr txBox="1"/>
          <p:nvPr/>
        </p:nvSpPr>
        <p:spPr>
          <a:xfrm>
            <a:off x="5600796" y="1045898"/>
            <a:ext cx="6126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사이버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스토킹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판단을 위해 반영할 데이터 예시</a:t>
            </a:r>
          </a:p>
        </p:txBody>
      </p:sp>
    </p:spTree>
    <p:extLst>
      <p:ext uri="{BB962C8B-B14F-4D97-AF65-F5344CB8AC3E}">
        <p14:creationId xmlns:p14="http://schemas.microsoft.com/office/powerpoint/2010/main" val="168489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D2AA175-E505-C145-8042-EC14D45F0EF6}"/>
              </a:ext>
            </a:extLst>
          </p:cNvPr>
          <p:cNvSpPr/>
          <p:nvPr/>
        </p:nvSpPr>
        <p:spPr>
          <a:xfrm>
            <a:off x="822960" y="2916979"/>
            <a:ext cx="10593977" cy="385789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  <a:effectLst>
            <a:softEdge rad="91266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Meta Police </a:t>
            </a:r>
            <a:r>
              <a:rPr kumimoji="1" lang="en-US" altLang="ko-KR" dirty="0">
                <a:solidFill>
                  <a:srgbClr val="C0000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AI</a:t>
            </a:r>
            <a:r>
              <a:rPr kumimoji="1" lang="ko-KR" altLang="en-US" dirty="0">
                <a:solidFill>
                  <a:srgbClr val="C0000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</a:t>
            </a:r>
            <a:r>
              <a:rPr kumimoji="1" lang="en-US" altLang="ko-KR" dirty="0">
                <a:latin typeface="Georgia" panose="02040502050405020303" pitchFamily="18" charset="0"/>
              </a:rPr>
              <a:t>–</a:t>
            </a:r>
            <a:r>
              <a:rPr kumimoji="1" lang="ko-KR" altLang="en-US" dirty="0">
                <a:latin typeface="Georgia" panose="02040502050405020303" pitchFamily="18" charset="0"/>
              </a:rPr>
              <a:t>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 구조 및 학습 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102" name="표 98">
            <a:extLst>
              <a:ext uri="{FF2B5EF4-FFF2-40B4-BE49-F238E27FC236}">
                <a16:creationId xmlns:a16="http://schemas.microsoft.com/office/drawing/2014/main" id="{99384C82-E39F-E949-A30A-4DD1646840CB}"/>
              </a:ext>
            </a:extLst>
          </p:cNvPr>
          <p:cNvGraphicFramePr>
            <a:graphicFrameLocks noGrp="1"/>
          </p:cNvGraphicFramePr>
          <p:nvPr/>
        </p:nvGraphicFramePr>
        <p:xfrm>
          <a:off x="8632090" y="1548712"/>
          <a:ext cx="1809324" cy="8256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09324">
                  <a:extLst>
                    <a:ext uri="{9D8B030D-6E8A-4147-A177-3AD203B41FA5}">
                      <a16:colId xmlns:a16="http://schemas.microsoft.com/office/drawing/2014/main" val="3403489971"/>
                    </a:ext>
                  </a:extLst>
                </a:gridCol>
              </a:tblGrid>
              <a:tr h="363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Georgia" panose="02040502050405020303" pitchFamily="18" charset="0"/>
                        </a:rPr>
                        <a:t>Stalker</a:t>
                      </a:r>
                      <a:endParaRPr lang="ko-KR" altLang="en-US" sz="16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FBAEC1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954506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Georgia" panose="02040502050405020303" pitchFamily="18" charset="0"/>
                        </a:rPr>
                        <a:t>Not stalker</a:t>
                      </a:r>
                      <a:endParaRPr lang="ko-KR" altLang="en-US" sz="16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11398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95F1B9F-6A48-CC44-B5FD-6DC7ECE55FED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4020916" y="1951135"/>
            <a:ext cx="4611174" cy="207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F7FFBAC-CE26-424D-821D-9FDF014EC183}"/>
              </a:ext>
            </a:extLst>
          </p:cNvPr>
          <p:cNvSpPr txBox="1"/>
          <p:nvPr/>
        </p:nvSpPr>
        <p:spPr>
          <a:xfrm>
            <a:off x="5165972" y="1529894"/>
            <a:ext cx="2743273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Threshold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이상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경우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Stalker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탐지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28DFE4-7208-7144-BA74-3851DB97A762}"/>
              </a:ext>
            </a:extLst>
          </p:cNvPr>
          <p:cNvGrpSpPr/>
          <p:nvPr/>
        </p:nvGrpSpPr>
        <p:grpSpPr>
          <a:xfrm>
            <a:off x="2393188" y="1091345"/>
            <a:ext cx="1627728" cy="1758248"/>
            <a:chOff x="6733793" y="3278119"/>
            <a:chExt cx="1627728" cy="175824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983658A-A50E-D74A-B93B-C5C1FBCFA1B4}"/>
                </a:ext>
              </a:extLst>
            </p:cNvPr>
            <p:cNvGrpSpPr/>
            <p:nvPr/>
          </p:nvGrpSpPr>
          <p:grpSpPr>
            <a:xfrm>
              <a:off x="6733793" y="3278119"/>
              <a:ext cx="1627728" cy="1758248"/>
              <a:chOff x="7174100" y="3268600"/>
              <a:chExt cx="1627728" cy="175824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7B6D749-F814-BD41-9727-3F1010AD5173}"/>
                  </a:ext>
                </a:extLst>
              </p:cNvPr>
              <p:cNvGrpSpPr/>
              <p:nvPr/>
            </p:nvGrpSpPr>
            <p:grpSpPr>
              <a:xfrm>
                <a:off x="7174100" y="3268600"/>
                <a:ext cx="1627728" cy="1758248"/>
                <a:chOff x="7174100" y="3268600"/>
                <a:chExt cx="1627728" cy="1758248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95284F68-E588-CE41-B94C-9585E0053308}"/>
                    </a:ext>
                  </a:extLst>
                </p:cNvPr>
                <p:cNvSpPr/>
                <p:nvPr/>
              </p:nvSpPr>
              <p:spPr>
                <a:xfrm>
                  <a:off x="7174100" y="3466972"/>
                  <a:ext cx="386857" cy="1364400"/>
                </a:xfrm>
                <a:prstGeom prst="rect">
                  <a:avLst/>
                </a:prstGeom>
                <a:pattFill prst="pct60">
                  <a:fgClr>
                    <a:srgbClr val="002060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AC6335AE-5A37-FD44-9DD1-0ECBCDB88864}"/>
                    </a:ext>
                  </a:extLst>
                </p:cNvPr>
                <p:cNvSpPr/>
                <p:nvPr/>
              </p:nvSpPr>
              <p:spPr>
                <a:xfrm>
                  <a:off x="7796521" y="3268600"/>
                  <a:ext cx="386857" cy="1758248"/>
                </a:xfrm>
                <a:prstGeom prst="rect">
                  <a:avLst/>
                </a:prstGeom>
                <a:pattFill prst="pct60">
                  <a:fgClr>
                    <a:srgbClr val="002060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1D5B513-19C6-644C-8D30-887462428E1C}"/>
                    </a:ext>
                  </a:extLst>
                </p:cNvPr>
                <p:cNvSpPr/>
                <p:nvPr/>
              </p:nvSpPr>
              <p:spPr>
                <a:xfrm>
                  <a:off x="8414971" y="3466972"/>
                  <a:ext cx="386857" cy="1364400"/>
                </a:xfrm>
                <a:prstGeom prst="rect">
                  <a:avLst/>
                </a:prstGeom>
                <a:pattFill prst="pct60">
                  <a:fgClr>
                    <a:srgbClr val="002060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p:cxnSp>
            <p:nvCxnSpPr>
              <p:cNvPr id="47" name="직선 연결선[R] 46">
                <a:extLst>
                  <a:ext uri="{FF2B5EF4-FFF2-40B4-BE49-F238E27FC236}">
                    <a16:creationId xmlns:a16="http://schemas.microsoft.com/office/drawing/2014/main" id="{D8299A21-8E92-0846-9D09-37234DB304F7}"/>
                  </a:ext>
                </a:extLst>
              </p:cNvPr>
              <p:cNvCxnSpPr>
                <a:stCxn id="64" idx="3"/>
              </p:cNvCxnSpPr>
              <p:nvPr/>
            </p:nvCxnSpPr>
            <p:spPr>
              <a:xfrm flipV="1">
                <a:off x="7560957" y="3719016"/>
                <a:ext cx="235564" cy="430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4E16F8BC-772C-3440-B0E4-9861AA19D3C6}"/>
                  </a:ext>
                </a:extLst>
              </p:cNvPr>
              <p:cNvCxnSpPr>
                <a:cxnSpLocks/>
                <a:stCxn id="64" idx="3"/>
                <a:endCxn id="65" idx="1"/>
              </p:cNvCxnSpPr>
              <p:nvPr/>
            </p:nvCxnSpPr>
            <p:spPr>
              <a:xfrm flipV="1">
                <a:off x="7560957" y="4147724"/>
                <a:ext cx="235564" cy="14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1E216627-80AB-6F41-A2D1-01F1A461A9F0}"/>
                  </a:ext>
                </a:extLst>
              </p:cNvPr>
              <p:cNvCxnSpPr>
                <a:cxnSpLocks/>
                <a:stCxn id="64" idx="3"/>
              </p:cNvCxnSpPr>
              <p:nvPr/>
            </p:nvCxnSpPr>
            <p:spPr>
              <a:xfrm>
                <a:off x="7560957" y="4149172"/>
                <a:ext cx="231384" cy="4197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7FF6B2F1-BDA0-954B-855A-550335F14A27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 flipV="1">
                <a:off x="7569252" y="4147724"/>
                <a:ext cx="227269" cy="430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A87B1191-A789-EF4E-B162-5AD5DD313B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957" y="3727958"/>
                <a:ext cx="231383" cy="8499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C097B4CF-6295-EF4D-887E-738B7283E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0956" y="3727958"/>
                <a:ext cx="231384" cy="8281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481994A8-AC47-D445-A694-38DCA805B6E7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7563047" y="3741538"/>
                <a:ext cx="233474" cy="4061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[R] 58">
                <a:extLst>
                  <a:ext uri="{FF2B5EF4-FFF2-40B4-BE49-F238E27FC236}">
                    <a16:creationId xmlns:a16="http://schemas.microsoft.com/office/drawing/2014/main" id="{47467D02-43F4-6B4A-BA1C-8DAC05416290}"/>
                  </a:ext>
                </a:extLst>
              </p:cNvPr>
              <p:cNvCxnSpPr/>
              <p:nvPr/>
            </p:nvCxnSpPr>
            <p:spPr>
              <a:xfrm flipV="1">
                <a:off x="8182556" y="3741008"/>
                <a:ext cx="235564" cy="430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[R] 59">
                <a:extLst>
                  <a:ext uri="{FF2B5EF4-FFF2-40B4-BE49-F238E27FC236}">
                    <a16:creationId xmlns:a16="http://schemas.microsoft.com/office/drawing/2014/main" id="{0041DB50-313E-0D40-A789-361DF7490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556" y="4171164"/>
                <a:ext cx="231384" cy="4197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61">
                <a:extLst>
                  <a:ext uri="{FF2B5EF4-FFF2-40B4-BE49-F238E27FC236}">
                    <a16:creationId xmlns:a16="http://schemas.microsoft.com/office/drawing/2014/main" id="{111AB266-1EB7-EC4B-9B6E-1451D0B7C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82556" y="3749950"/>
                <a:ext cx="231383" cy="8499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5AEEAE35-E0CC-C146-A698-451E63D67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555" y="3749950"/>
                <a:ext cx="231384" cy="8281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444FD-CE87-024A-96DA-6D612F77A1A7}"/>
                </a:ext>
              </a:extLst>
            </p:cNvPr>
            <p:cNvSpPr txBox="1"/>
            <p:nvPr/>
          </p:nvSpPr>
          <p:spPr>
            <a:xfrm>
              <a:off x="6826181" y="4430497"/>
              <a:ext cx="145584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Georgia" panose="02040502050405020303" pitchFamily="18" charset="0"/>
                </a:rPr>
                <a:t>Neural Network</a:t>
              </a:r>
              <a:endParaRPr lang="ko-KR" altLang="en-US" sz="14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21CF273-F507-3A48-86CD-808F800C3DB5}"/>
              </a:ext>
            </a:extLst>
          </p:cNvPr>
          <p:cNvSpPr txBox="1"/>
          <p:nvPr/>
        </p:nvSpPr>
        <p:spPr>
          <a:xfrm>
            <a:off x="1225875" y="3209191"/>
            <a:ext cx="9892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b="1" dirty="0">
                <a:solidFill>
                  <a:srgbClr val="C00000"/>
                </a:solidFill>
                <a:latin typeface="Georgia" panose="02040502050405020303" pitchFamily="18" charset="0"/>
              </a:rPr>
              <a:t>Transformer (Encoder-Decoder) + Autoencoder            </a:t>
            </a:r>
            <a:r>
              <a:rPr kumimoji="1" lang="en-US" altLang="ko-KR" sz="1600" b="1" dirty="0">
                <a:latin typeface="Georgia" panose="02040502050405020303" pitchFamily="18" charset="0"/>
              </a:rPr>
              <a:t>+           </a:t>
            </a:r>
            <a:r>
              <a:rPr kumimoji="1" lang="en-US" altLang="ko-KR" sz="1600" b="1" dirty="0">
                <a:solidFill>
                  <a:srgbClr val="002060"/>
                </a:solidFill>
                <a:latin typeface="Georgia" panose="02040502050405020303" pitchFamily="18" charset="0"/>
              </a:rPr>
              <a:t>Binary classification </a:t>
            </a:r>
            <a:endParaRPr lang="ko-KR" altLang="en-US" sz="16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7260EC-997C-984B-B27E-2E9CCA040EB8}"/>
              </a:ext>
            </a:extLst>
          </p:cNvPr>
          <p:cNvSpPr txBox="1"/>
          <p:nvPr/>
        </p:nvSpPr>
        <p:spPr>
          <a:xfrm>
            <a:off x="1887660" y="4441953"/>
            <a:ext cx="88776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데이터로 구성한 행동 패턴들은 </a:t>
            </a:r>
            <a:r>
              <a:rPr lang="ko-KR" altLang="en-US" sz="1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일반사용자는 지속적</a:t>
            </a:r>
            <a:r>
              <a:rPr lang="en-US" altLang="ko-KR" sz="1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반복적으로 하지 않을 행동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이므로 </a:t>
            </a:r>
            <a:b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행동 로그 데이터의 특징을 추출하면 그 차이를 알 수 있음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추출된 특징은 이진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분류기에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입력되어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b="1" dirty="0" err="1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스토커와</a:t>
            </a:r>
            <a:r>
              <a:rPr lang="ko-KR" altLang="en-US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일반 유저로 분류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06F38-CC7B-7646-91BE-91377FADD11A}"/>
              </a:ext>
            </a:extLst>
          </p:cNvPr>
          <p:cNvSpPr txBox="1"/>
          <p:nvPr/>
        </p:nvSpPr>
        <p:spPr>
          <a:xfrm>
            <a:off x="2132100" y="3614168"/>
            <a:ext cx="463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시계열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 학습 모델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인코더를 통한 특징 추출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132768-0892-0A48-98D6-EAFD9C107EF7}"/>
              </a:ext>
            </a:extLst>
          </p:cNvPr>
          <p:cNvSpPr txBox="1"/>
          <p:nvPr/>
        </p:nvSpPr>
        <p:spPr>
          <a:xfrm>
            <a:off x="6998518" y="3602162"/>
            <a:ext cx="4638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분류 모델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E02B083-584D-DF4C-88F4-49F3FB9FC5B0}"/>
              </a:ext>
            </a:extLst>
          </p:cNvPr>
          <p:cNvGrpSpPr/>
          <p:nvPr/>
        </p:nvGrpSpPr>
        <p:grpSpPr>
          <a:xfrm>
            <a:off x="428429" y="933006"/>
            <a:ext cx="2111818" cy="2037395"/>
            <a:chOff x="8718018" y="544975"/>
            <a:chExt cx="2111818" cy="203739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15A490E-FE6B-DF4A-9748-58EA838AC2AC}"/>
                </a:ext>
              </a:extLst>
            </p:cNvPr>
            <p:cNvGrpSpPr/>
            <p:nvPr/>
          </p:nvGrpSpPr>
          <p:grpSpPr>
            <a:xfrm>
              <a:off x="8718018" y="544975"/>
              <a:ext cx="2111818" cy="2037395"/>
              <a:chOff x="66263" y="1641629"/>
              <a:chExt cx="4052265" cy="4387280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BB32A136-9E97-CD45-B77E-D7DC05ACB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263" y="1641629"/>
                <a:ext cx="4052265" cy="4387280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777AE7-0755-6B43-A1D7-4779A65192B3}"/>
                  </a:ext>
                </a:extLst>
              </p:cNvPr>
              <p:cNvSpPr txBox="1"/>
              <p:nvPr/>
            </p:nvSpPr>
            <p:spPr>
              <a:xfrm>
                <a:off x="349355" y="4516039"/>
                <a:ext cx="3229559" cy="662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5">
                        <a:lumMod val="50000"/>
                      </a:schemeClr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Meta Police 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AI</a:t>
                </a:r>
                <a:endParaRPr lang="ko-KR" altLang="en-US" sz="1400" dirty="0"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270FCBF-1E31-AE4F-8217-FDDC4B50B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705" b="90656" l="7235" r="89711">
                          <a14:foregroundMark x1="40354" y1="40328" x2="37942" y2="53279"/>
                          <a14:foregroundMark x1="37942" y1="53279" x2="45659" y2="41639"/>
                          <a14:foregroundMark x1="45659" y1="41639" x2="35531" y2="49344"/>
                          <a14:foregroundMark x1="35531" y1="49344" x2="49035" y2="47213"/>
                          <a14:foregroundMark x1="49035" y1="47213" x2="57717" y2="49344"/>
                          <a14:foregroundMark x1="23633" y1="9672" x2="23633" y2="9672"/>
                          <a14:foregroundMark x1="31833" y1="9016" x2="31833" y2="9016"/>
                          <a14:foregroundMark x1="43087" y1="8361" x2="43087" y2="8361"/>
                          <a14:foregroundMark x1="52572" y1="8689" x2="52572" y2="8689"/>
                          <a14:foregroundMark x1="62219" y1="10492" x2="63183" y2="18033"/>
                          <a14:foregroundMark x1="51929" y1="9672" x2="58842" y2="60328"/>
                          <a14:foregroundMark x1="58842" y1="60328" x2="55145" y2="42131"/>
                          <a14:foregroundMark x1="55145" y1="42131" x2="66559" y2="49180"/>
                          <a14:foregroundMark x1="66559" y1="49180" x2="66881" y2="49672"/>
                          <a14:foregroundMark x1="44373" y1="52131" x2="35209" y2="56557"/>
                          <a14:foregroundMark x1="48232" y1="50656" x2="57878" y2="61148"/>
                          <a14:foregroundMark x1="57878" y1="61148" x2="58039" y2="61148"/>
                          <a14:foregroundMark x1="53215" y1="10820" x2="53215" y2="13279"/>
                          <a14:foregroundMark x1="62540" y1="10492" x2="62540" y2="10492"/>
                          <a14:foregroundMark x1="71061" y1="9344" x2="71061" y2="9344"/>
                          <a14:foregroundMark x1="71061" y1="9344" x2="71061" y2="9344"/>
                          <a14:foregroundMark x1="61093" y1="24262" x2="75884" y2="22623"/>
                          <a14:foregroundMark x1="75884" y1="22623" x2="85370" y2="23607"/>
                          <a14:foregroundMark x1="9646" y1="24262" x2="7395" y2="24590"/>
                          <a14:foregroundMark x1="22669" y1="87869" x2="23312" y2="90328"/>
                          <a14:foregroundMark x1="59003" y1="88852" x2="59003" y2="88852"/>
                          <a14:foregroundMark x1="60450" y1="87213" x2="62219" y2="89180"/>
                          <a14:foregroundMark x1="61736" y1="86393" x2="62219" y2="88852"/>
                          <a14:foregroundMark x1="69936" y1="83279" x2="72026" y2="85738"/>
                          <a14:foregroundMark x1="62862" y1="89672" x2="62862" y2="89672"/>
                          <a14:foregroundMark x1="62058" y1="90328" x2="62058" y2="90328"/>
                          <a14:foregroundMark x1="61897" y1="90328" x2="61897" y2="90328"/>
                          <a14:foregroundMark x1="53055" y1="90164" x2="53055" y2="90164"/>
                          <a14:foregroundMark x1="53055" y1="90656" x2="53055" y2="90656"/>
                          <a14:foregroundMark x1="43087" y1="90656" x2="43087" y2="90656"/>
                          <a14:foregroundMark x1="33280" y1="90492" x2="33280" y2="90492"/>
                          <a14:foregroundMark x1="72026" y1="90492" x2="72026" y2="90492"/>
                          <a14:foregroundMark x1="86334" y1="24754" x2="86334" y2="24754"/>
                          <a14:foregroundMark x1="86977" y1="34754" x2="86977" y2="34754"/>
                          <a14:foregroundMark x1="87781" y1="72459" x2="87781" y2="72459"/>
                          <a14:foregroundMark x1="88103" y1="63607" x2="88103" y2="63607"/>
                          <a14:foregroundMark x1="24277" y1="8197" x2="24277" y2="8197"/>
                          <a14:foregroundMark x1="33923" y1="7869" x2="33923" y2="7869"/>
                          <a14:foregroundMark x1="43087" y1="7705" x2="43087" y2="7705"/>
                          <a14:foregroundMark x1="53215" y1="7869" x2="53215" y2="7869"/>
                          <a14:foregroundMark x1="62540" y1="8033" x2="62540" y2="8033"/>
                          <a14:foregroundMark x1="71865" y1="8033" x2="71865" y2="80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29806" y="929008"/>
              <a:ext cx="692456" cy="679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375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D2AA175-E505-C145-8042-EC14D45F0EF6}"/>
              </a:ext>
            </a:extLst>
          </p:cNvPr>
          <p:cNvSpPr/>
          <p:nvPr/>
        </p:nvSpPr>
        <p:spPr>
          <a:xfrm>
            <a:off x="822960" y="2916979"/>
            <a:ext cx="10593977" cy="3857893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  <a:effectLst>
            <a:softEdge rad="91266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kumimoji="1" lang="en-US" altLang="ko-KR" sz="1400" b="1" dirty="0">
              <a:solidFill>
                <a:schemeClr val="accent4">
                  <a:lumMod val="60000"/>
                  <a:lumOff val="4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Meta Police </a:t>
            </a:r>
            <a:r>
              <a:rPr kumimoji="1" lang="en-US" altLang="ko-KR" dirty="0">
                <a:solidFill>
                  <a:srgbClr val="C0000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AI</a:t>
            </a:r>
            <a:r>
              <a:rPr kumimoji="1" lang="ko-KR" altLang="en-US" dirty="0">
                <a:solidFill>
                  <a:srgbClr val="C0000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</a:t>
            </a:r>
            <a:r>
              <a:rPr kumimoji="1" lang="en-US" altLang="ko-KR" dirty="0">
                <a:latin typeface="Georgia" panose="02040502050405020303" pitchFamily="18" charset="0"/>
              </a:rPr>
              <a:t>–</a:t>
            </a:r>
            <a:r>
              <a:rPr kumimoji="1" lang="ko-KR" altLang="en-US" dirty="0">
                <a:latin typeface="Georgia" panose="02040502050405020303" pitchFamily="18" charset="0"/>
              </a:rPr>
              <a:t>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 구조 및 학습 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101" name="표 98">
            <a:extLst>
              <a:ext uri="{FF2B5EF4-FFF2-40B4-BE49-F238E27FC236}">
                <a16:creationId xmlns:a16="http://schemas.microsoft.com/office/drawing/2014/main" id="{62C6A670-4B50-7D44-B5D2-7A158A773465}"/>
              </a:ext>
            </a:extLst>
          </p:cNvPr>
          <p:cNvGraphicFramePr>
            <a:graphicFrameLocks noGrp="1"/>
          </p:cNvGraphicFramePr>
          <p:nvPr/>
        </p:nvGraphicFramePr>
        <p:xfrm>
          <a:off x="8632091" y="4470479"/>
          <a:ext cx="1809324" cy="8256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09324">
                  <a:extLst>
                    <a:ext uri="{9D8B030D-6E8A-4147-A177-3AD203B41FA5}">
                      <a16:colId xmlns:a16="http://schemas.microsoft.com/office/drawing/2014/main" val="3403489971"/>
                    </a:ext>
                  </a:extLst>
                </a:gridCol>
              </a:tblGrid>
              <a:tr h="363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Georgia" panose="02040502050405020303" pitchFamily="18" charset="0"/>
                        </a:rPr>
                        <a:t>Stalker</a:t>
                      </a:r>
                      <a:endParaRPr lang="ko-KR" altLang="en-US" sz="16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FBAEC1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954506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Georgia" panose="02040502050405020303" pitchFamily="18" charset="0"/>
                        </a:rPr>
                        <a:t>Not stalker</a:t>
                      </a:r>
                      <a:endParaRPr lang="ko-KR" altLang="en-US" sz="16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11398"/>
                  </a:ext>
                </a:extLst>
              </a:tr>
            </a:tbl>
          </a:graphicData>
        </a:graphic>
      </p:graphicFrame>
      <p:graphicFrame>
        <p:nvGraphicFramePr>
          <p:cNvPr id="102" name="표 98">
            <a:extLst>
              <a:ext uri="{FF2B5EF4-FFF2-40B4-BE49-F238E27FC236}">
                <a16:creationId xmlns:a16="http://schemas.microsoft.com/office/drawing/2014/main" id="{99384C82-E39F-E949-A30A-4DD1646840CB}"/>
              </a:ext>
            </a:extLst>
          </p:cNvPr>
          <p:cNvGraphicFramePr>
            <a:graphicFrameLocks noGrp="1"/>
          </p:cNvGraphicFramePr>
          <p:nvPr/>
        </p:nvGraphicFramePr>
        <p:xfrm>
          <a:off x="8632090" y="1548712"/>
          <a:ext cx="1809324" cy="82562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09324">
                  <a:extLst>
                    <a:ext uri="{9D8B030D-6E8A-4147-A177-3AD203B41FA5}">
                      <a16:colId xmlns:a16="http://schemas.microsoft.com/office/drawing/2014/main" val="3403489971"/>
                    </a:ext>
                  </a:extLst>
                </a:gridCol>
              </a:tblGrid>
              <a:tr h="363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Georgia" panose="02040502050405020303" pitchFamily="18" charset="0"/>
                        </a:rPr>
                        <a:t>Stalker</a:t>
                      </a:r>
                      <a:endParaRPr lang="ko-KR" altLang="en-US" sz="16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FBAEC1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954506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Georgia" panose="02040502050405020303" pitchFamily="18" charset="0"/>
                        </a:rPr>
                        <a:t>Not stalker</a:t>
                      </a:r>
                      <a:endParaRPr lang="ko-KR" altLang="en-US" sz="1600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11398"/>
                  </a:ext>
                </a:extLst>
              </a:tr>
            </a:tbl>
          </a:graphicData>
        </a:graphic>
      </p:graphicFrame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95F1B9F-6A48-CC44-B5FD-6DC7ECE55FED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4020916" y="1951135"/>
            <a:ext cx="4611174" cy="207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F7FFBAC-CE26-424D-821D-9FDF014EC183}"/>
              </a:ext>
            </a:extLst>
          </p:cNvPr>
          <p:cNvSpPr txBox="1"/>
          <p:nvPr/>
        </p:nvSpPr>
        <p:spPr>
          <a:xfrm>
            <a:off x="5165972" y="1529894"/>
            <a:ext cx="2743273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Threshold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이상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 경우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Stalker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탐지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E28DFE4-7208-7144-BA74-3851DB97A762}"/>
              </a:ext>
            </a:extLst>
          </p:cNvPr>
          <p:cNvGrpSpPr/>
          <p:nvPr/>
        </p:nvGrpSpPr>
        <p:grpSpPr>
          <a:xfrm>
            <a:off x="2393188" y="1091345"/>
            <a:ext cx="1627728" cy="1758248"/>
            <a:chOff x="6733793" y="3278119"/>
            <a:chExt cx="1627728" cy="175824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6983658A-A50E-D74A-B93B-C5C1FBCFA1B4}"/>
                </a:ext>
              </a:extLst>
            </p:cNvPr>
            <p:cNvGrpSpPr/>
            <p:nvPr/>
          </p:nvGrpSpPr>
          <p:grpSpPr>
            <a:xfrm>
              <a:off x="6733793" y="3278119"/>
              <a:ext cx="1627728" cy="1758248"/>
              <a:chOff x="7174100" y="3268600"/>
              <a:chExt cx="1627728" cy="1758248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7B6D749-F814-BD41-9727-3F1010AD5173}"/>
                  </a:ext>
                </a:extLst>
              </p:cNvPr>
              <p:cNvGrpSpPr/>
              <p:nvPr/>
            </p:nvGrpSpPr>
            <p:grpSpPr>
              <a:xfrm>
                <a:off x="7174100" y="3268600"/>
                <a:ext cx="1627728" cy="1758248"/>
                <a:chOff x="7174100" y="3268600"/>
                <a:chExt cx="1627728" cy="1758248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95284F68-E588-CE41-B94C-9585E0053308}"/>
                    </a:ext>
                  </a:extLst>
                </p:cNvPr>
                <p:cNvSpPr/>
                <p:nvPr/>
              </p:nvSpPr>
              <p:spPr>
                <a:xfrm>
                  <a:off x="7174100" y="3466972"/>
                  <a:ext cx="386857" cy="1364400"/>
                </a:xfrm>
                <a:prstGeom prst="rect">
                  <a:avLst/>
                </a:prstGeom>
                <a:pattFill prst="pct60">
                  <a:fgClr>
                    <a:srgbClr val="002060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AC6335AE-5A37-FD44-9DD1-0ECBCDB88864}"/>
                    </a:ext>
                  </a:extLst>
                </p:cNvPr>
                <p:cNvSpPr/>
                <p:nvPr/>
              </p:nvSpPr>
              <p:spPr>
                <a:xfrm>
                  <a:off x="7796521" y="3268600"/>
                  <a:ext cx="386857" cy="1758248"/>
                </a:xfrm>
                <a:prstGeom prst="rect">
                  <a:avLst/>
                </a:prstGeom>
                <a:pattFill prst="pct60">
                  <a:fgClr>
                    <a:srgbClr val="002060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1D5B513-19C6-644C-8D30-887462428E1C}"/>
                    </a:ext>
                  </a:extLst>
                </p:cNvPr>
                <p:cNvSpPr/>
                <p:nvPr/>
              </p:nvSpPr>
              <p:spPr>
                <a:xfrm>
                  <a:off x="8414971" y="3466972"/>
                  <a:ext cx="386857" cy="1364400"/>
                </a:xfrm>
                <a:prstGeom prst="rect">
                  <a:avLst/>
                </a:prstGeom>
                <a:pattFill prst="pct60">
                  <a:fgClr>
                    <a:srgbClr val="002060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p:cxnSp>
            <p:nvCxnSpPr>
              <p:cNvPr id="47" name="직선 연결선[R] 46">
                <a:extLst>
                  <a:ext uri="{FF2B5EF4-FFF2-40B4-BE49-F238E27FC236}">
                    <a16:creationId xmlns:a16="http://schemas.microsoft.com/office/drawing/2014/main" id="{D8299A21-8E92-0846-9D09-37234DB304F7}"/>
                  </a:ext>
                </a:extLst>
              </p:cNvPr>
              <p:cNvCxnSpPr>
                <a:stCxn id="64" idx="3"/>
              </p:cNvCxnSpPr>
              <p:nvPr/>
            </p:nvCxnSpPr>
            <p:spPr>
              <a:xfrm flipV="1">
                <a:off x="7560957" y="3719016"/>
                <a:ext cx="235564" cy="430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4E16F8BC-772C-3440-B0E4-9861AA19D3C6}"/>
                  </a:ext>
                </a:extLst>
              </p:cNvPr>
              <p:cNvCxnSpPr>
                <a:cxnSpLocks/>
                <a:stCxn id="64" idx="3"/>
                <a:endCxn id="65" idx="1"/>
              </p:cNvCxnSpPr>
              <p:nvPr/>
            </p:nvCxnSpPr>
            <p:spPr>
              <a:xfrm flipV="1">
                <a:off x="7560957" y="4147724"/>
                <a:ext cx="235564" cy="14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1E216627-80AB-6F41-A2D1-01F1A461A9F0}"/>
                  </a:ext>
                </a:extLst>
              </p:cNvPr>
              <p:cNvCxnSpPr>
                <a:cxnSpLocks/>
                <a:stCxn id="64" idx="3"/>
              </p:cNvCxnSpPr>
              <p:nvPr/>
            </p:nvCxnSpPr>
            <p:spPr>
              <a:xfrm>
                <a:off x="7560957" y="4149172"/>
                <a:ext cx="231384" cy="4197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7FF6B2F1-BDA0-954B-855A-550335F14A27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 flipV="1">
                <a:off x="7569252" y="4147724"/>
                <a:ext cx="227269" cy="430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A87B1191-A789-EF4E-B162-5AD5DD313B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957" y="3727958"/>
                <a:ext cx="231383" cy="8499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C097B4CF-6295-EF4D-887E-738B7283E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0956" y="3727958"/>
                <a:ext cx="231384" cy="8281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481994A8-AC47-D445-A694-38DCA805B6E7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7563047" y="3741538"/>
                <a:ext cx="233474" cy="4061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[R] 58">
                <a:extLst>
                  <a:ext uri="{FF2B5EF4-FFF2-40B4-BE49-F238E27FC236}">
                    <a16:creationId xmlns:a16="http://schemas.microsoft.com/office/drawing/2014/main" id="{47467D02-43F4-6B4A-BA1C-8DAC05416290}"/>
                  </a:ext>
                </a:extLst>
              </p:cNvPr>
              <p:cNvCxnSpPr/>
              <p:nvPr/>
            </p:nvCxnSpPr>
            <p:spPr>
              <a:xfrm flipV="1">
                <a:off x="8182556" y="3741008"/>
                <a:ext cx="235564" cy="430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[R] 59">
                <a:extLst>
                  <a:ext uri="{FF2B5EF4-FFF2-40B4-BE49-F238E27FC236}">
                    <a16:creationId xmlns:a16="http://schemas.microsoft.com/office/drawing/2014/main" id="{0041DB50-313E-0D40-A789-361DF7490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556" y="4171164"/>
                <a:ext cx="231384" cy="4197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[R] 61">
                <a:extLst>
                  <a:ext uri="{FF2B5EF4-FFF2-40B4-BE49-F238E27FC236}">
                    <a16:creationId xmlns:a16="http://schemas.microsoft.com/office/drawing/2014/main" id="{111AB266-1EB7-EC4B-9B6E-1451D0B7C3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82556" y="3749950"/>
                <a:ext cx="231383" cy="8499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5AEEAE35-E0CC-C146-A698-451E63D67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555" y="3749950"/>
                <a:ext cx="231384" cy="8281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3444FD-CE87-024A-96DA-6D612F77A1A7}"/>
                </a:ext>
              </a:extLst>
            </p:cNvPr>
            <p:cNvSpPr txBox="1"/>
            <p:nvPr/>
          </p:nvSpPr>
          <p:spPr>
            <a:xfrm>
              <a:off x="6826181" y="4430497"/>
              <a:ext cx="145584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Georgia" panose="02040502050405020303" pitchFamily="18" charset="0"/>
                </a:rPr>
                <a:t>Neural Network</a:t>
              </a:r>
              <a:endParaRPr lang="ko-KR" altLang="en-US" sz="1400" dirty="0">
                <a:latin typeface="Georgia" panose="02040502050405020303" pitchFamily="18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F9AB8EA-66F4-1C47-9DD8-3A832871125B}"/>
              </a:ext>
            </a:extLst>
          </p:cNvPr>
          <p:cNvSpPr txBox="1"/>
          <p:nvPr/>
        </p:nvSpPr>
        <p:spPr>
          <a:xfrm>
            <a:off x="786366" y="6190242"/>
            <a:ext cx="5335656" cy="343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1200" b="1" dirty="0">
                <a:solidFill>
                  <a:srgbClr val="C00000"/>
                </a:solidFill>
                <a:latin typeface="Georgia" panose="02040502050405020303" pitchFamily="18" charset="0"/>
                <a:ea typeface="Apple SD Gothic Neo" panose="02000300000000000000" pitchFamily="2" charset="-127"/>
              </a:rPr>
              <a:t>Stalker</a:t>
            </a:r>
            <a:r>
              <a:rPr kumimoji="1" lang="en-US" altLang="ko-KR" sz="12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[“</a:t>
            </a:r>
            <a:r>
              <a:rPr kumimoji="1" lang="ko-KR" altLang="en-US" sz="1200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월드 이동</a:t>
            </a:r>
            <a:r>
              <a:rPr kumimoji="1" lang="en-US" altLang="ko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_</a:t>
            </a:r>
            <a:r>
              <a:rPr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200" b="1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 사용자 따라가기로 접속</a:t>
            </a:r>
            <a:r>
              <a:rPr lang="en-US" altLang="ko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_</a:t>
            </a:r>
            <a:r>
              <a:rPr kumimoji="1" lang="ko-KR" altLang="en-US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2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한성대학교 </a:t>
            </a:r>
            <a:r>
              <a:rPr kumimoji="1" lang="ko-KR" altLang="en-US" sz="1200" b="1" dirty="0" err="1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학술정보관</a:t>
            </a:r>
            <a:r>
              <a:rPr kumimoji="1" lang="en-US" altLang="ko-KR" sz="1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”, …]</a:t>
            </a:r>
            <a:endParaRPr kumimoji="1" lang="en-US" altLang="ko-KR" sz="1200" b="1" dirty="0">
              <a:latin typeface="Georgia" panose="02040502050405020303" pitchFamily="18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0871516-0841-344C-8B5C-A65F1E46E70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882910" y="5963939"/>
            <a:ext cx="1" cy="23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860BA0-3DD1-B74A-9238-9F7DECF1616E}"/>
              </a:ext>
            </a:extLst>
          </p:cNvPr>
          <p:cNvGrpSpPr/>
          <p:nvPr/>
        </p:nvGrpSpPr>
        <p:grpSpPr>
          <a:xfrm>
            <a:off x="1667272" y="4733263"/>
            <a:ext cx="6642563" cy="1230676"/>
            <a:chOff x="2869851" y="5186912"/>
            <a:chExt cx="8811442" cy="123067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382DBFA-497B-D948-98D9-9F5B7C0B4673}"/>
                </a:ext>
              </a:extLst>
            </p:cNvPr>
            <p:cNvGrpSpPr/>
            <p:nvPr/>
          </p:nvGrpSpPr>
          <p:grpSpPr>
            <a:xfrm>
              <a:off x="2869851" y="5186913"/>
              <a:ext cx="3225120" cy="1230675"/>
              <a:chOff x="2726835" y="5425733"/>
              <a:chExt cx="3225120" cy="12306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모서리가 둥근 직사각형 9">
                    <a:extLst>
                      <a:ext uri="{FF2B5EF4-FFF2-40B4-BE49-F238E27FC236}">
                        <a16:creationId xmlns:a16="http://schemas.microsoft.com/office/drawing/2014/main" id="{5B7E0510-05DA-4847-9AFE-0077B142AE4D}"/>
                      </a:ext>
                    </a:extLst>
                  </p:cNvPr>
                  <p:cNvSpPr/>
                  <p:nvPr/>
                </p:nvSpPr>
                <p:spPr>
                  <a:xfrm>
                    <a:off x="2726835" y="6203801"/>
                    <a:ext cx="3225120" cy="45260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Encoder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endParaRPr kumimoji="1" lang="ko-KR" altLang="en-US" sz="1600" dirty="0">
                      <a:solidFill>
                        <a:schemeClr val="tx1"/>
                      </a:solidFill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모서리가 둥근 직사각형 9">
                    <a:extLst>
                      <a:ext uri="{FF2B5EF4-FFF2-40B4-BE49-F238E27FC236}">
                        <a16:creationId xmlns:a16="http://schemas.microsoft.com/office/drawing/2014/main" id="{5B7E0510-05DA-4847-9AFE-0077B142AE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6835" y="6203801"/>
                    <a:ext cx="3225120" cy="452607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2703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모서리가 둥근 직사각형 69">
                    <a:extLst>
                      <a:ext uri="{FF2B5EF4-FFF2-40B4-BE49-F238E27FC236}">
                        <a16:creationId xmlns:a16="http://schemas.microsoft.com/office/drawing/2014/main" id="{C05055E0-48BF-3747-B4D6-593EC70E09A6}"/>
                      </a:ext>
                    </a:extLst>
                  </p:cNvPr>
                  <p:cNvSpPr/>
                  <p:nvPr/>
                </p:nvSpPr>
                <p:spPr>
                  <a:xfrm>
                    <a:off x="2726835" y="5425733"/>
                    <a:ext cx="3225120" cy="452607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Encoder </a:t>
                    </a:r>
                    <a14:m>
                      <m:oMath xmlns:m="http://schemas.openxmlformats.org/officeDocument/2006/math">
                        <m:r>
                          <a:rPr kumimoji="1"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endParaRPr kumimoji="1" lang="ko-KR" altLang="en-US" sz="1600" dirty="0">
                      <a:solidFill>
                        <a:schemeClr val="tx1"/>
                      </a:solidFill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0" name="모서리가 둥근 직사각형 69">
                    <a:extLst>
                      <a:ext uri="{FF2B5EF4-FFF2-40B4-BE49-F238E27FC236}">
                        <a16:creationId xmlns:a16="http://schemas.microsoft.com/office/drawing/2014/main" id="{C05055E0-48BF-3747-B4D6-593EC70E09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6835" y="5425733"/>
                    <a:ext cx="3225120" cy="452607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7676DC7-F0B5-5E4C-9B08-93FAB90BE6C1}"/>
                </a:ext>
              </a:extLst>
            </p:cNvPr>
            <p:cNvCxnSpPr>
              <a:stCxn id="10" idx="0"/>
              <a:endCxn id="70" idx="2"/>
            </p:cNvCxnSpPr>
            <p:nvPr/>
          </p:nvCxnSpPr>
          <p:spPr>
            <a:xfrm flipV="1">
              <a:off x="4482411" y="5639520"/>
              <a:ext cx="0" cy="325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모서리가 둥근 직사각형 70">
                  <a:extLst>
                    <a:ext uri="{FF2B5EF4-FFF2-40B4-BE49-F238E27FC236}">
                      <a16:creationId xmlns:a16="http://schemas.microsoft.com/office/drawing/2014/main" id="{A2832621-FC4F-3849-A5FB-44C704D9503E}"/>
                    </a:ext>
                  </a:extLst>
                </p:cNvPr>
                <p:cNvSpPr/>
                <p:nvPr/>
              </p:nvSpPr>
              <p:spPr>
                <a:xfrm>
                  <a:off x="6717781" y="5962782"/>
                  <a:ext cx="3225120" cy="452607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6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Decoder </a:t>
                  </a:r>
                  <a14:m>
                    <m:oMath xmlns:m="http://schemas.openxmlformats.org/officeDocument/2006/math">
                      <m:r>
                        <a:rPr kumimoji="1" lang="en-US" altLang="ko-K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kumimoji="1" lang="ko-KR" altLang="en-US" sz="16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71" name="모서리가 둥근 직사각형 70">
                  <a:extLst>
                    <a:ext uri="{FF2B5EF4-FFF2-40B4-BE49-F238E27FC236}">
                      <a16:creationId xmlns:a16="http://schemas.microsoft.com/office/drawing/2014/main" id="{A2832621-FC4F-3849-A5FB-44C704D950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781" y="5962782"/>
                  <a:ext cx="3225120" cy="452607"/>
                </a:xfrm>
                <a:prstGeom prst="round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모서리가 둥근 직사각형 71">
                  <a:extLst>
                    <a:ext uri="{FF2B5EF4-FFF2-40B4-BE49-F238E27FC236}">
                      <a16:creationId xmlns:a16="http://schemas.microsoft.com/office/drawing/2014/main" id="{264288B8-71C0-AA46-8A78-E8952C32850E}"/>
                    </a:ext>
                  </a:extLst>
                </p:cNvPr>
                <p:cNvSpPr/>
                <p:nvPr/>
              </p:nvSpPr>
              <p:spPr>
                <a:xfrm>
                  <a:off x="6717781" y="5186913"/>
                  <a:ext cx="3225120" cy="445728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6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Decoder </a:t>
                  </a:r>
                  <a14:m>
                    <m:oMath xmlns:m="http://schemas.openxmlformats.org/officeDocument/2006/math">
                      <m:r>
                        <a:rPr kumimoji="1" lang="en-US" altLang="ko-K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kumimoji="1" lang="ko-KR" altLang="en-US" sz="16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72" name="모서리가 둥근 직사각형 71">
                  <a:extLst>
                    <a:ext uri="{FF2B5EF4-FFF2-40B4-BE49-F238E27FC236}">
                      <a16:creationId xmlns:a16="http://schemas.microsoft.com/office/drawing/2014/main" id="{264288B8-71C0-AA46-8A78-E8952C3285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781" y="5186913"/>
                  <a:ext cx="3225120" cy="445728"/>
                </a:xfrm>
                <a:prstGeom prst="round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6E9E0A03-9D53-A046-A60D-F894430EE32C}"/>
                </a:ext>
              </a:extLst>
            </p:cNvPr>
            <p:cNvCxnSpPr>
              <a:cxnSpLocks/>
              <a:stCxn id="71" idx="0"/>
              <a:endCxn id="72" idx="2"/>
            </p:cNvCxnSpPr>
            <p:nvPr/>
          </p:nvCxnSpPr>
          <p:spPr>
            <a:xfrm flipV="1">
              <a:off x="8330341" y="5632641"/>
              <a:ext cx="0" cy="3301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6E40E4F0-388F-864A-8D70-A9DA599A9509}"/>
                </a:ext>
              </a:extLst>
            </p:cNvPr>
            <p:cNvCxnSpPr>
              <a:stCxn id="70" idx="0"/>
              <a:endCxn id="72" idx="1"/>
            </p:cNvCxnSpPr>
            <p:nvPr/>
          </p:nvCxnSpPr>
          <p:spPr>
            <a:xfrm rot="16200000" flipH="1">
              <a:off x="5488664" y="4180660"/>
              <a:ext cx="222864" cy="2235370"/>
            </a:xfrm>
            <a:prstGeom prst="bentConnector4">
              <a:avLst>
                <a:gd name="adj1" fmla="val -102574"/>
                <a:gd name="adj2" fmla="val 8606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꺾인 연결선[E] 77">
              <a:extLst>
                <a:ext uri="{FF2B5EF4-FFF2-40B4-BE49-F238E27FC236}">
                  <a16:creationId xmlns:a16="http://schemas.microsoft.com/office/drawing/2014/main" id="{75C9E343-E81F-6848-9E8A-F29A131CCD80}"/>
                </a:ext>
              </a:extLst>
            </p:cNvPr>
            <p:cNvCxnSpPr>
              <a:cxnSpLocks/>
              <a:stCxn id="70" idx="0"/>
              <a:endCxn id="71" idx="1"/>
            </p:cNvCxnSpPr>
            <p:nvPr/>
          </p:nvCxnSpPr>
          <p:spPr>
            <a:xfrm rot="16200000" flipH="1">
              <a:off x="5099009" y="4570314"/>
              <a:ext cx="1002173" cy="2235370"/>
            </a:xfrm>
            <a:prstGeom prst="bentConnector4">
              <a:avLst>
                <a:gd name="adj1" fmla="val -22810"/>
                <a:gd name="adj2" fmla="val 8606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꺾인 연결선[E] 87">
              <a:extLst>
                <a:ext uri="{FF2B5EF4-FFF2-40B4-BE49-F238E27FC236}">
                  <a16:creationId xmlns:a16="http://schemas.microsoft.com/office/drawing/2014/main" id="{F562AB19-F335-2547-93F6-688C9CFE23A3}"/>
                </a:ext>
              </a:extLst>
            </p:cNvPr>
            <p:cNvCxnSpPr>
              <a:cxnSpLocks/>
              <a:stCxn id="72" idx="0"/>
              <a:endCxn id="91" idx="1"/>
            </p:cNvCxnSpPr>
            <p:nvPr/>
          </p:nvCxnSpPr>
          <p:spPr>
            <a:xfrm rot="16200000" flipH="1">
              <a:off x="9505656" y="4011596"/>
              <a:ext cx="1000321" cy="3350953"/>
            </a:xfrm>
            <a:prstGeom prst="bentConnector4">
              <a:avLst>
                <a:gd name="adj1" fmla="val -22853"/>
                <a:gd name="adj2" fmla="val 7406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A6A5133C-0997-BE4A-90EF-E714F3373BEF}"/>
              </a:ext>
            </a:extLst>
          </p:cNvPr>
          <p:cNvSpPr/>
          <p:nvPr/>
        </p:nvSpPr>
        <p:spPr>
          <a:xfrm>
            <a:off x="8309836" y="5507281"/>
            <a:ext cx="2453833" cy="4526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Georgia" panose="02040502050405020303" pitchFamily="18" charset="0"/>
              </a:rPr>
              <a:t>Binary Classifier</a:t>
            </a:r>
            <a:endParaRPr kumimoji="1" lang="ko-KR" altLang="en-US" sz="16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7A4E668-3614-CB4A-804F-135F5973CC7C}"/>
              </a:ext>
            </a:extLst>
          </p:cNvPr>
          <p:cNvCxnSpPr>
            <a:cxnSpLocks/>
            <a:stCxn id="91" idx="0"/>
            <a:endCxn id="101" idx="2"/>
          </p:cNvCxnSpPr>
          <p:nvPr/>
        </p:nvCxnSpPr>
        <p:spPr>
          <a:xfrm flipV="1">
            <a:off x="9536753" y="5296107"/>
            <a:ext cx="0" cy="21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C3C4C0B-F72A-7046-9467-617567AA100D}"/>
              </a:ext>
            </a:extLst>
          </p:cNvPr>
          <p:cNvGrpSpPr/>
          <p:nvPr/>
        </p:nvGrpSpPr>
        <p:grpSpPr>
          <a:xfrm>
            <a:off x="1225875" y="3209191"/>
            <a:ext cx="10382851" cy="1051954"/>
            <a:chOff x="1508805" y="3581550"/>
            <a:chExt cx="10382851" cy="10519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21CF273-F507-3A48-86CD-808F800C3DB5}"/>
                </a:ext>
              </a:extLst>
            </p:cNvPr>
            <p:cNvSpPr txBox="1"/>
            <p:nvPr/>
          </p:nvSpPr>
          <p:spPr>
            <a:xfrm>
              <a:off x="1508805" y="3581550"/>
              <a:ext cx="98922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C00000"/>
                  </a:solidFill>
                  <a:latin typeface="Georgia" panose="02040502050405020303" pitchFamily="18" charset="0"/>
                </a:rPr>
                <a:t>Transformer (Encoder-Decoder) + Autoencoder            </a:t>
              </a:r>
              <a:r>
                <a:rPr kumimoji="1" lang="en-US" altLang="ko-KR" sz="1600" b="1" dirty="0">
                  <a:latin typeface="Georgia" panose="02040502050405020303" pitchFamily="18" charset="0"/>
                </a:rPr>
                <a:t>+           </a:t>
              </a:r>
              <a:r>
                <a:rPr kumimoji="1" lang="en-US" altLang="ko-KR" sz="1600" b="1" dirty="0">
                  <a:solidFill>
                    <a:srgbClr val="002060"/>
                  </a:solidFill>
                  <a:latin typeface="Georgia" panose="02040502050405020303" pitchFamily="18" charset="0"/>
                </a:rPr>
                <a:t>Binary classification </a:t>
              </a:r>
              <a:endParaRPr lang="ko-KR" altLang="en-US" sz="1600" b="1" dirty="0">
                <a:solidFill>
                  <a:srgbClr val="00206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B2E5561-3EBB-3F46-81C6-6CF74B743C67}"/>
                </a:ext>
              </a:extLst>
            </p:cNvPr>
            <p:cNvSpPr txBox="1"/>
            <p:nvPr/>
          </p:nvSpPr>
          <p:spPr>
            <a:xfrm>
              <a:off x="7484364" y="3902317"/>
              <a:ext cx="4407292" cy="7117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1400" dirty="0">
                  <a:solidFill>
                    <a:srgbClr val="00206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해당 벡터는 </a:t>
              </a:r>
              <a:r>
                <a:rPr kumimoji="1" lang="ko-KR" altLang="en-US" sz="1400" b="1" dirty="0">
                  <a:solidFill>
                    <a:srgbClr val="00206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이진 분류 신경망</a:t>
              </a:r>
              <a:r>
                <a:rPr kumimoji="1" lang="ko-KR" altLang="en-US" sz="1400" dirty="0">
                  <a:solidFill>
                    <a:srgbClr val="00206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을 통해</a:t>
              </a:r>
              <a:br>
                <a:rPr kumimoji="1" lang="en-US" altLang="ko-KR" sz="1400" dirty="0">
                  <a:solidFill>
                    <a:srgbClr val="00206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kumimoji="1" lang="ko-KR" altLang="en-US" sz="1400" b="1" dirty="0" err="1">
                  <a:solidFill>
                    <a:srgbClr val="00206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스토커와</a:t>
              </a:r>
              <a:r>
                <a:rPr kumimoji="1" lang="ko-KR" altLang="en-US" sz="1400" b="1" dirty="0">
                  <a:solidFill>
                    <a:srgbClr val="00206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일반 유저로 분류</a:t>
              </a:r>
              <a:endParaRPr lang="ko-KR" altLang="en-US" sz="1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B3E9CCC-28AC-F44C-8E53-74C74A3CDA03}"/>
                </a:ext>
              </a:extLst>
            </p:cNvPr>
            <p:cNvSpPr txBox="1"/>
            <p:nvPr/>
          </p:nvSpPr>
          <p:spPr>
            <a:xfrm>
              <a:off x="2007226" y="3921771"/>
              <a:ext cx="5477137" cy="7117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ko-KR" altLang="en-US" sz="14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행동 로그</a:t>
              </a:r>
              <a:r>
                <a:rPr kumimoji="1" lang="ko-KR" altLang="en-US" sz="1400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 </a:t>
              </a:r>
              <a:r>
                <a:rPr kumimoji="1" lang="ko-KR" altLang="en-US" sz="1400" dirty="0" err="1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임베딩하여</a:t>
              </a:r>
              <a:r>
                <a:rPr kumimoji="1" lang="ko-KR" altLang="en-US" sz="1400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ko-KR" altLang="en-US" sz="14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특징 벡터 추출 </a:t>
              </a:r>
              <a:r>
                <a:rPr kumimoji="1"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(input</a:t>
              </a:r>
              <a:r>
                <a:rPr kumimoji="1"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과 가깝게 </a:t>
              </a:r>
              <a:r>
                <a:rPr kumimoji="1"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output </a:t>
              </a:r>
              <a:r>
                <a:rPr kumimoji="1"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생성</a:t>
              </a:r>
              <a:r>
                <a:rPr kumimoji="1"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</a:t>
              </a:r>
              <a:br>
                <a:rPr kumimoji="1" lang="en-US" altLang="ko-KR" sz="1400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kumimoji="1" lang="ko-KR" altLang="en-US" sz="1400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훈련 시</a:t>
              </a:r>
              <a:r>
                <a:rPr kumimoji="1" lang="en-US" altLang="ko-KR" sz="1400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kumimoji="1" lang="ko-KR" altLang="en-US" sz="1400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ko-KR" altLang="en-US" sz="1400" dirty="0" err="1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스토커와</a:t>
              </a:r>
              <a:r>
                <a:rPr lang="ko-KR" altLang="en-US" sz="1400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일반사용자의 </a:t>
              </a:r>
              <a:r>
                <a:rPr lang="ko-KR" altLang="en-US" sz="1400" b="1" dirty="0" err="1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임베딩</a:t>
              </a:r>
              <a:r>
                <a:rPr lang="ko-KR" altLang="en-US" sz="14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벡터 간의 </a:t>
              </a:r>
              <a:r>
                <a:rPr lang="ko-KR" altLang="en-US" sz="1400" b="1" dirty="0" err="1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유사도가</a:t>
              </a:r>
              <a:r>
                <a:rPr lang="ko-KR" altLang="en-US" sz="14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적을 것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65EAE18-89C6-C646-B736-BD76121C2317}"/>
              </a:ext>
            </a:extLst>
          </p:cNvPr>
          <p:cNvGrpSpPr/>
          <p:nvPr/>
        </p:nvGrpSpPr>
        <p:grpSpPr>
          <a:xfrm>
            <a:off x="428429" y="933006"/>
            <a:ext cx="2111818" cy="2037395"/>
            <a:chOff x="8718018" y="544975"/>
            <a:chExt cx="2111818" cy="2037395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B0D68DF4-1D17-BD47-93C9-6331C87A8BC1}"/>
                </a:ext>
              </a:extLst>
            </p:cNvPr>
            <p:cNvGrpSpPr/>
            <p:nvPr/>
          </p:nvGrpSpPr>
          <p:grpSpPr>
            <a:xfrm>
              <a:off x="8718018" y="544975"/>
              <a:ext cx="2111818" cy="2037395"/>
              <a:chOff x="66263" y="1641629"/>
              <a:chExt cx="4052265" cy="4387280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708DC032-82EA-DB4E-91A8-4AAD23564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263" y="1641629"/>
                <a:ext cx="4052265" cy="4387280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1FC547E-48BE-F84A-B93C-35708452F4A5}"/>
                  </a:ext>
                </a:extLst>
              </p:cNvPr>
              <p:cNvSpPr txBox="1"/>
              <p:nvPr/>
            </p:nvSpPr>
            <p:spPr>
              <a:xfrm>
                <a:off x="349355" y="4516039"/>
                <a:ext cx="3229559" cy="662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5">
                        <a:lumMod val="50000"/>
                      </a:schemeClr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Meta Police 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AI</a:t>
                </a:r>
                <a:endParaRPr lang="ko-KR" altLang="en-US" sz="1400" dirty="0"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549D7813-07A8-6B40-B02E-C4B06B0E8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7705" b="90656" l="7235" r="89711">
                          <a14:foregroundMark x1="40354" y1="40328" x2="37942" y2="53279"/>
                          <a14:foregroundMark x1="37942" y1="53279" x2="45659" y2="41639"/>
                          <a14:foregroundMark x1="45659" y1="41639" x2="35531" y2="49344"/>
                          <a14:foregroundMark x1="35531" y1="49344" x2="49035" y2="47213"/>
                          <a14:foregroundMark x1="49035" y1="47213" x2="57717" y2="49344"/>
                          <a14:foregroundMark x1="23633" y1="9672" x2="23633" y2="9672"/>
                          <a14:foregroundMark x1="31833" y1="9016" x2="31833" y2="9016"/>
                          <a14:foregroundMark x1="43087" y1="8361" x2="43087" y2="8361"/>
                          <a14:foregroundMark x1="52572" y1="8689" x2="52572" y2="8689"/>
                          <a14:foregroundMark x1="62219" y1="10492" x2="63183" y2="18033"/>
                          <a14:foregroundMark x1="51929" y1="9672" x2="58842" y2="60328"/>
                          <a14:foregroundMark x1="58842" y1="60328" x2="55145" y2="42131"/>
                          <a14:foregroundMark x1="55145" y1="42131" x2="66559" y2="49180"/>
                          <a14:foregroundMark x1="66559" y1="49180" x2="66881" y2="49672"/>
                          <a14:foregroundMark x1="44373" y1="52131" x2="35209" y2="56557"/>
                          <a14:foregroundMark x1="48232" y1="50656" x2="57878" y2="61148"/>
                          <a14:foregroundMark x1="57878" y1="61148" x2="58039" y2="61148"/>
                          <a14:foregroundMark x1="53215" y1="10820" x2="53215" y2="13279"/>
                          <a14:foregroundMark x1="62540" y1="10492" x2="62540" y2="10492"/>
                          <a14:foregroundMark x1="71061" y1="9344" x2="71061" y2="9344"/>
                          <a14:foregroundMark x1="71061" y1="9344" x2="71061" y2="9344"/>
                          <a14:foregroundMark x1="61093" y1="24262" x2="75884" y2="22623"/>
                          <a14:foregroundMark x1="75884" y1="22623" x2="85370" y2="23607"/>
                          <a14:foregroundMark x1="9646" y1="24262" x2="7395" y2="24590"/>
                          <a14:foregroundMark x1="22669" y1="87869" x2="23312" y2="90328"/>
                          <a14:foregroundMark x1="59003" y1="88852" x2="59003" y2="88852"/>
                          <a14:foregroundMark x1="60450" y1="87213" x2="62219" y2="89180"/>
                          <a14:foregroundMark x1="61736" y1="86393" x2="62219" y2="88852"/>
                          <a14:foregroundMark x1="69936" y1="83279" x2="72026" y2="85738"/>
                          <a14:foregroundMark x1="62862" y1="89672" x2="62862" y2="89672"/>
                          <a14:foregroundMark x1="62058" y1="90328" x2="62058" y2="90328"/>
                          <a14:foregroundMark x1="61897" y1="90328" x2="61897" y2="90328"/>
                          <a14:foregroundMark x1="53055" y1="90164" x2="53055" y2="90164"/>
                          <a14:foregroundMark x1="53055" y1="90656" x2="53055" y2="90656"/>
                          <a14:foregroundMark x1="43087" y1="90656" x2="43087" y2="90656"/>
                          <a14:foregroundMark x1="33280" y1="90492" x2="33280" y2="90492"/>
                          <a14:foregroundMark x1="72026" y1="90492" x2="72026" y2="90492"/>
                          <a14:foregroundMark x1="86334" y1="24754" x2="86334" y2="24754"/>
                          <a14:foregroundMark x1="86977" y1="34754" x2="86977" y2="34754"/>
                          <a14:foregroundMark x1="87781" y1="72459" x2="87781" y2="72459"/>
                          <a14:foregroundMark x1="88103" y1="63607" x2="88103" y2="63607"/>
                          <a14:foregroundMark x1="24277" y1="8197" x2="24277" y2="8197"/>
                          <a14:foregroundMark x1="33923" y1="7869" x2="33923" y2="7869"/>
                          <a14:foregroundMark x1="43087" y1="7705" x2="43087" y2="7705"/>
                          <a14:foregroundMark x1="53215" y1="7869" x2="53215" y2="7869"/>
                          <a14:foregroundMark x1="62540" y1="8033" x2="62540" y2="8033"/>
                          <a14:foregroundMark x1="71865" y1="8033" x2="71865" y2="80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29806" y="929008"/>
              <a:ext cx="692456" cy="679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74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5A7BA-E052-F64B-92FB-C07E4D1E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Meta Police </a:t>
            </a:r>
            <a:r>
              <a:rPr kumimoji="1" lang="en-US" altLang="ko-KR" dirty="0">
                <a:solidFill>
                  <a:srgbClr val="C0000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AI</a:t>
            </a:r>
            <a:r>
              <a:rPr kumimoji="1" lang="ko-KR" altLang="en-US" dirty="0">
                <a:solidFill>
                  <a:srgbClr val="C0000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</a:t>
            </a:r>
            <a:r>
              <a:rPr kumimoji="1" lang="en-US" altLang="ko-KR" dirty="0">
                <a:latin typeface="Georgia" panose="02040502050405020303" pitchFamily="18" charset="0"/>
              </a:rPr>
              <a:t>–</a:t>
            </a:r>
            <a:r>
              <a:rPr kumimoji="1" lang="ko-KR" altLang="en-US" dirty="0">
                <a:latin typeface="Georgia" panose="02040502050405020303" pitchFamily="18" charset="0"/>
              </a:rPr>
              <a:t>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추론</a:t>
            </a:r>
            <a:endParaRPr kumimoji="1"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7E1C5DB-3F78-7445-8606-5495273BABB6}"/>
              </a:ext>
            </a:extLst>
          </p:cNvPr>
          <p:cNvGrpSpPr/>
          <p:nvPr/>
        </p:nvGrpSpPr>
        <p:grpSpPr>
          <a:xfrm>
            <a:off x="464724" y="905441"/>
            <a:ext cx="4919220" cy="1785423"/>
            <a:chOff x="786695" y="1321801"/>
            <a:chExt cx="4919220" cy="1785423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406B995-F0CD-6341-9F88-D81241F1677F}"/>
                </a:ext>
              </a:extLst>
            </p:cNvPr>
            <p:cNvCxnSpPr>
              <a:cxnSpLocks/>
              <a:stCxn id="16" idx="0"/>
              <a:endCxn id="18" idx="1"/>
            </p:cNvCxnSpPr>
            <p:nvPr/>
          </p:nvCxnSpPr>
          <p:spPr>
            <a:xfrm>
              <a:off x="2115407" y="2107607"/>
              <a:ext cx="2761852" cy="503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4CA55FA-C954-744A-BD99-FAFBD5ADC778}"/>
                </a:ext>
              </a:extLst>
            </p:cNvPr>
            <p:cNvGrpSpPr/>
            <p:nvPr/>
          </p:nvGrpSpPr>
          <p:grpSpPr>
            <a:xfrm>
              <a:off x="2464270" y="1741457"/>
              <a:ext cx="1999265" cy="1037165"/>
              <a:chOff x="4710344" y="2336248"/>
              <a:chExt cx="1999265" cy="1037165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D0C8191C-D30B-0742-9A55-7614642ABC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2727" r="23090"/>
              <a:stretch/>
            </p:blipFill>
            <p:spPr>
              <a:xfrm>
                <a:off x="5425570" y="2336248"/>
                <a:ext cx="568814" cy="698611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013093-104A-1C48-A56D-DA20DE99BE14}"/>
                  </a:ext>
                </a:extLst>
              </p:cNvPr>
              <p:cNvSpPr txBox="1"/>
              <p:nvPr/>
            </p:nvSpPr>
            <p:spPr>
              <a:xfrm>
                <a:off x="4710344" y="3034859"/>
                <a:ext cx="19992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/>
                  <a:t>행동 로그 등의 정보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63C5116-8697-2443-BF06-3487ED75814B}"/>
                </a:ext>
              </a:extLst>
            </p:cNvPr>
            <p:cNvGrpSpPr/>
            <p:nvPr/>
          </p:nvGrpSpPr>
          <p:grpSpPr>
            <a:xfrm>
              <a:off x="4877259" y="1321801"/>
              <a:ext cx="828656" cy="1785423"/>
              <a:chOff x="7523312" y="3409431"/>
              <a:chExt cx="828656" cy="1785423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FE206964-6C5F-6749-9584-77DFA39532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49" r="56619"/>
              <a:stretch/>
            </p:blipFill>
            <p:spPr>
              <a:xfrm>
                <a:off x="7523312" y="3409431"/>
                <a:ext cx="828656" cy="1581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CE9EE6-6B3A-7849-BA81-27145B242C5F}"/>
                  </a:ext>
                </a:extLst>
              </p:cNvPr>
              <p:cNvSpPr txBox="1"/>
              <p:nvPr/>
            </p:nvSpPr>
            <p:spPr>
              <a:xfrm>
                <a:off x="7711869" y="4856300"/>
                <a:ext cx="6110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Georgia" panose="02040502050405020303" pitchFamily="18" charset="0"/>
                  </a:rPr>
                  <a:t>User</a:t>
                </a:r>
                <a:endParaRPr lang="ko-KR" altLang="en-US" sz="1600" dirty="0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6DC0FD1-FE3B-744E-8903-F2934C58E226}"/>
                </a:ext>
              </a:extLst>
            </p:cNvPr>
            <p:cNvGrpSpPr/>
            <p:nvPr/>
          </p:nvGrpSpPr>
          <p:grpSpPr>
            <a:xfrm>
              <a:off x="786695" y="1448009"/>
              <a:ext cx="1756540" cy="1649615"/>
              <a:chOff x="830023" y="1263240"/>
              <a:chExt cx="1756540" cy="1649615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BE968803-C057-FC46-A6DF-8683316ADCF6}"/>
                  </a:ext>
                </a:extLst>
              </p:cNvPr>
              <p:cNvGrpSpPr/>
              <p:nvPr/>
            </p:nvGrpSpPr>
            <p:grpSpPr>
              <a:xfrm>
                <a:off x="830023" y="1263240"/>
                <a:ext cx="1756540" cy="1421761"/>
                <a:chOff x="1818602" y="1143167"/>
                <a:chExt cx="1756540" cy="1421761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A2B72679-522B-664B-A4F0-70B035A0F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9778" b="100000" l="9778" r="94667">
                              <a14:foregroundMark x1="29778" y1="64000" x2="52000" y2="62222"/>
                              <a14:foregroundMark x1="40000" y1="84889" x2="50667" y2="8488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19486" y="1802765"/>
                  <a:ext cx="855656" cy="762163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87816B82-7F68-3C47-BB9C-88B51F4FF3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9532" b="94649" l="9395" r="89809">
                              <a14:foregroundMark x1="48408" y1="74582" x2="67516" y2="79097"/>
                              <a14:foregroundMark x1="46019" y1="66054" x2="43153" y2="82609"/>
                              <a14:foregroundMark x1="85987" y1="68060" x2="85987" y2="68060"/>
                              <a14:foregroundMark x1="86465" y1="67559" x2="85987" y2="86120"/>
                              <a14:foregroundMark x1="86465" y1="66555" x2="87898" y2="67057"/>
                              <a14:foregroundMark x1="72771" y1="80100" x2="72771" y2="80100"/>
                              <a14:foregroundMark x1="55096" y1="84615" x2="81369" y2="88629"/>
                              <a14:foregroundMark x1="75637" y1="76589" x2="74682" y2="90134"/>
                              <a14:foregroundMark x1="40287" y1="9532" x2="40287" y2="9532"/>
                              <a14:foregroundMark x1="9395" y1="80100" x2="9395" y2="80100"/>
                              <a14:foregroundMark x1="41720" y1="48161" x2="36943" y2="36120"/>
                              <a14:foregroundMark x1="44586" y1="58194" x2="44586" y2="64548"/>
                              <a14:foregroundMark x1="50318" y1="93645" x2="80414" y2="94649"/>
                              <a14:foregroundMark x1="47452" y1="92642" x2="83121" y2="93144"/>
                              <a14:foregroundMark x1="83121" y1="93144" x2="86943" y2="80100"/>
                              <a14:foregroundMark x1="87898" y1="78094" x2="87898" y2="79599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8602" y="1143167"/>
                  <a:ext cx="1328712" cy="1395291"/>
                </a:xfrm>
                <a:prstGeom prst="rect">
                  <a:avLst/>
                </a:prstGeom>
              </p:spPr>
            </p:pic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C6F105-F579-0346-8B70-7600A86D91AA}"/>
                  </a:ext>
                </a:extLst>
              </p:cNvPr>
              <p:cNvSpPr txBox="1"/>
              <p:nvPr/>
            </p:nvSpPr>
            <p:spPr>
              <a:xfrm>
                <a:off x="1127411" y="2574301"/>
                <a:ext cx="8274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Georgia" panose="02040502050405020303" pitchFamily="18" charset="0"/>
                  </a:rPr>
                  <a:t>Stalker</a:t>
                </a:r>
                <a:endParaRPr lang="ko-KR" altLang="en-US" sz="1600" dirty="0">
                  <a:latin typeface="Georgia" panose="02040502050405020303" pitchFamily="18" charset="0"/>
                </a:endParaRPr>
              </a:p>
            </p:txBody>
          </p:sp>
        </p:grp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F707F4-C24F-9A48-B24B-285C7E0946C8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7539718" y="3884877"/>
            <a:ext cx="1336457" cy="207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3068E185-F15F-074B-B8AB-CC684AA0E628}"/>
              </a:ext>
            </a:extLst>
          </p:cNvPr>
          <p:cNvCxnSpPr>
            <a:cxnSpLocks/>
            <a:stCxn id="21" idx="2"/>
            <a:endCxn id="49" idx="1"/>
          </p:cNvCxnSpPr>
          <p:nvPr/>
        </p:nvCxnSpPr>
        <p:spPr>
          <a:xfrm rot="16200000" flipH="1">
            <a:off x="2753693" y="2750500"/>
            <a:ext cx="1618648" cy="842171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F78C54-CB57-214E-B032-9518A9C78EFD}"/>
              </a:ext>
            </a:extLst>
          </p:cNvPr>
          <p:cNvGrpSpPr/>
          <p:nvPr/>
        </p:nvGrpSpPr>
        <p:grpSpPr>
          <a:xfrm>
            <a:off x="5897779" y="3025087"/>
            <a:ext cx="1669047" cy="1758248"/>
            <a:chOff x="6719582" y="3278119"/>
            <a:chExt cx="1669047" cy="1758248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B074539-0056-0049-A8A2-0B370019E66C}"/>
                </a:ext>
              </a:extLst>
            </p:cNvPr>
            <p:cNvGrpSpPr/>
            <p:nvPr/>
          </p:nvGrpSpPr>
          <p:grpSpPr>
            <a:xfrm>
              <a:off x="6733793" y="3278119"/>
              <a:ext cx="1627728" cy="1758248"/>
              <a:chOff x="7174100" y="3268600"/>
              <a:chExt cx="1627728" cy="1758248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D81FDFDC-A03E-B14A-A82A-BF7EF4DEF3AE}"/>
                  </a:ext>
                </a:extLst>
              </p:cNvPr>
              <p:cNvGrpSpPr/>
              <p:nvPr/>
            </p:nvGrpSpPr>
            <p:grpSpPr>
              <a:xfrm>
                <a:off x="7174100" y="3268600"/>
                <a:ext cx="1627728" cy="1758248"/>
                <a:chOff x="7174100" y="3268600"/>
                <a:chExt cx="1627728" cy="1758248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26D1DA66-7B18-6544-A243-3C1C94A9E746}"/>
                    </a:ext>
                  </a:extLst>
                </p:cNvPr>
                <p:cNvSpPr/>
                <p:nvPr/>
              </p:nvSpPr>
              <p:spPr>
                <a:xfrm>
                  <a:off x="7174100" y="3466972"/>
                  <a:ext cx="386857" cy="1364400"/>
                </a:xfrm>
                <a:prstGeom prst="rect">
                  <a:avLst/>
                </a:prstGeom>
                <a:pattFill prst="pct60">
                  <a:fgClr>
                    <a:srgbClr val="002060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A7062084-C282-514C-A27A-BA0E6E99A555}"/>
                    </a:ext>
                  </a:extLst>
                </p:cNvPr>
                <p:cNvSpPr/>
                <p:nvPr/>
              </p:nvSpPr>
              <p:spPr>
                <a:xfrm>
                  <a:off x="7796521" y="3268600"/>
                  <a:ext cx="386857" cy="1758248"/>
                </a:xfrm>
                <a:prstGeom prst="rect">
                  <a:avLst/>
                </a:prstGeom>
                <a:pattFill prst="pct60">
                  <a:fgClr>
                    <a:srgbClr val="002060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8636E157-426B-6A4C-91CD-C824D7216037}"/>
                    </a:ext>
                  </a:extLst>
                </p:cNvPr>
                <p:cNvSpPr/>
                <p:nvPr/>
              </p:nvSpPr>
              <p:spPr>
                <a:xfrm>
                  <a:off x="8414971" y="3466972"/>
                  <a:ext cx="386857" cy="1364400"/>
                </a:xfrm>
                <a:prstGeom prst="rect">
                  <a:avLst/>
                </a:prstGeom>
                <a:pattFill prst="pct60">
                  <a:fgClr>
                    <a:srgbClr val="002060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p:cxnSp>
            <p:nvCxnSpPr>
              <p:cNvPr id="28" name="직선 연결선[R] 27">
                <a:extLst>
                  <a:ext uri="{FF2B5EF4-FFF2-40B4-BE49-F238E27FC236}">
                    <a16:creationId xmlns:a16="http://schemas.microsoft.com/office/drawing/2014/main" id="{3B996715-35FA-E546-B0F4-6C08D06249BA}"/>
                  </a:ext>
                </a:extLst>
              </p:cNvPr>
              <p:cNvCxnSpPr>
                <a:stCxn id="39" idx="3"/>
              </p:cNvCxnSpPr>
              <p:nvPr/>
            </p:nvCxnSpPr>
            <p:spPr>
              <a:xfrm flipV="1">
                <a:off x="7560957" y="3719016"/>
                <a:ext cx="235564" cy="430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[R] 28">
                <a:extLst>
                  <a:ext uri="{FF2B5EF4-FFF2-40B4-BE49-F238E27FC236}">
                    <a16:creationId xmlns:a16="http://schemas.microsoft.com/office/drawing/2014/main" id="{47E2BA9E-4998-324A-AF8C-3D95520EAE7D}"/>
                  </a:ext>
                </a:extLst>
              </p:cNvPr>
              <p:cNvCxnSpPr>
                <a:cxnSpLocks/>
                <a:stCxn id="39" idx="3"/>
                <a:endCxn id="40" idx="1"/>
              </p:cNvCxnSpPr>
              <p:nvPr/>
            </p:nvCxnSpPr>
            <p:spPr>
              <a:xfrm flipV="1">
                <a:off x="7560957" y="4147724"/>
                <a:ext cx="235564" cy="144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[R] 29">
                <a:extLst>
                  <a:ext uri="{FF2B5EF4-FFF2-40B4-BE49-F238E27FC236}">
                    <a16:creationId xmlns:a16="http://schemas.microsoft.com/office/drawing/2014/main" id="{D3A46C0F-7593-3340-BA84-3C60AC228EFB}"/>
                  </a:ext>
                </a:extLst>
              </p:cNvPr>
              <p:cNvCxnSpPr>
                <a:cxnSpLocks/>
                <a:stCxn id="39" idx="3"/>
              </p:cNvCxnSpPr>
              <p:nvPr/>
            </p:nvCxnSpPr>
            <p:spPr>
              <a:xfrm>
                <a:off x="7560957" y="4149172"/>
                <a:ext cx="231384" cy="4197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[R] 30">
                <a:extLst>
                  <a:ext uri="{FF2B5EF4-FFF2-40B4-BE49-F238E27FC236}">
                    <a16:creationId xmlns:a16="http://schemas.microsoft.com/office/drawing/2014/main" id="{65C9E8E4-E3E4-C840-BFF3-9070DE8AD928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7569252" y="4147724"/>
                <a:ext cx="227269" cy="430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[R] 31">
                <a:extLst>
                  <a:ext uri="{FF2B5EF4-FFF2-40B4-BE49-F238E27FC236}">
                    <a16:creationId xmlns:a16="http://schemas.microsoft.com/office/drawing/2014/main" id="{60A2C70A-B08D-684D-8365-8117D811C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957" y="3727958"/>
                <a:ext cx="231383" cy="8499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C4F9363D-EF32-8F40-95F8-BE18CBCE9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0956" y="3727958"/>
                <a:ext cx="231384" cy="8281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55DB9A8E-9293-D048-80C1-CAD68573FA97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7563047" y="3741538"/>
                <a:ext cx="233474" cy="4061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16660B4E-9DB9-1A4C-9FB2-976968B758FD}"/>
                  </a:ext>
                </a:extLst>
              </p:cNvPr>
              <p:cNvCxnSpPr/>
              <p:nvPr/>
            </p:nvCxnSpPr>
            <p:spPr>
              <a:xfrm flipV="1">
                <a:off x="8182556" y="3741008"/>
                <a:ext cx="235564" cy="43015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D928D1A4-E7E0-034B-B814-96EFE5AA7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556" y="4171164"/>
                <a:ext cx="231384" cy="41976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[R] 36">
                <a:extLst>
                  <a:ext uri="{FF2B5EF4-FFF2-40B4-BE49-F238E27FC236}">
                    <a16:creationId xmlns:a16="http://schemas.microsoft.com/office/drawing/2014/main" id="{7E2EF024-3E95-0F46-85EF-D5EAB070D4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82556" y="3749950"/>
                <a:ext cx="231383" cy="8499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[R] 37">
                <a:extLst>
                  <a:ext uri="{FF2B5EF4-FFF2-40B4-BE49-F238E27FC236}">
                    <a16:creationId xmlns:a16="http://schemas.microsoft.com/office/drawing/2014/main" id="{3E69E41C-1FF1-254C-9B18-1CADC83C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2555" y="3749950"/>
                <a:ext cx="231384" cy="8281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1D44C5-8B49-E848-9293-8B9AEDCC70E9}"/>
                </a:ext>
              </a:extLst>
            </p:cNvPr>
            <p:cNvSpPr txBox="1"/>
            <p:nvPr/>
          </p:nvSpPr>
          <p:spPr>
            <a:xfrm>
              <a:off x="6719582" y="4430497"/>
              <a:ext cx="1669047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  <a:latin typeface="Georgia" panose="02040502050405020303" pitchFamily="18" charset="0"/>
                </a:rPr>
                <a:t>Trained </a:t>
              </a:r>
              <a:br>
                <a:rPr lang="en-US" altLang="ko-KR" sz="1400" b="1" dirty="0">
                  <a:solidFill>
                    <a:srgbClr val="C00000"/>
                  </a:solidFill>
                  <a:latin typeface="Georgia" panose="02040502050405020303" pitchFamily="18" charset="0"/>
                </a:rPr>
              </a:br>
              <a:r>
                <a:rPr lang="en-US" altLang="ko-KR" sz="1400" b="1" dirty="0">
                  <a:solidFill>
                    <a:srgbClr val="C00000"/>
                  </a:solidFill>
                  <a:latin typeface="Georgia" panose="02040502050405020303" pitchFamily="18" charset="0"/>
                </a:rPr>
                <a:t>Neural Network</a:t>
              </a:r>
              <a:endParaRPr lang="ko-KR" altLang="en-US" sz="1400" b="1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00DC2B0-96F9-1543-8CB6-47FF59C34AEC}"/>
              </a:ext>
            </a:extLst>
          </p:cNvPr>
          <p:cNvSpPr txBox="1"/>
          <p:nvPr/>
        </p:nvSpPr>
        <p:spPr>
          <a:xfrm>
            <a:off x="7511738" y="3505915"/>
            <a:ext cx="136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Georgia" panose="02040502050405020303" pitchFamily="18" charset="0"/>
              </a:rPr>
              <a:t>Threshold</a:t>
            </a:r>
            <a:endParaRPr kumimoji="1" lang="ko-KR" altLang="en-US" dirty="0">
              <a:latin typeface="Georgia" panose="02040502050405020303" pitchFamily="18" charset="0"/>
            </a:endParaRPr>
          </a:p>
        </p:txBody>
      </p:sp>
      <p:graphicFrame>
        <p:nvGraphicFramePr>
          <p:cNvPr id="43" name="표 98">
            <a:extLst>
              <a:ext uri="{FF2B5EF4-FFF2-40B4-BE49-F238E27FC236}">
                <a16:creationId xmlns:a16="http://schemas.microsoft.com/office/drawing/2014/main" id="{14FB0667-DFBE-8243-9D22-B5645C1126FD}"/>
              </a:ext>
            </a:extLst>
          </p:cNvPr>
          <p:cNvGraphicFramePr>
            <a:graphicFrameLocks noGrp="1"/>
          </p:cNvGraphicFramePr>
          <p:nvPr/>
        </p:nvGraphicFramePr>
        <p:xfrm>
          <a:off x="8876175" y="3391370"/>
          <a:ext cx="1809324" cy="100779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809324">
                  <a:extLst>
                    <a:ext uri="{9D8B030D-6E8A-4147-A177-3AD203B41FA5}">
                      <a16:colId xmlns:a16="http://schemas.microsoft.com/office/drawing/2014/main" val="3403489971"/>
                    </a:ext>
                  </a:extLst>
                </a:gridCol>
              </a:tblGrid>
              <a:tr h="5038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Georgia" panose="02040502050405020303" pitchFamily="18" charset="0"/>
                        </a:rPr>
                        <a:t>Stalker</a:t>
                      </a:r>
                      <a:endParaRPr lang="ko-KR" altLang="en-US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rgbClr val="FBAEC1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954506"/>
                  </a:ext>
                </a:extLst>
              </a:tr>
              <a:tr h="5038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Georgia" panose="02040502050405020303" pitchFamily="18" charset="0"/>
                        </a:rPr>
                        <a:t>Not stalker</a:t>
                      </a:r>
                      <a:endParaRPr lang="ko-KR" altLang="en-US" dirty="0">
                        <a:latin typeface="Georgia" panose="02040502050405020303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1139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08BFB8F4-8164-9348-934C-DFB3FEBA0928}"/>
              </a:ext>
            </a:extLst>
          </p:cNvPr>
          <p:cNvSpPr txBox="1"/>
          <p:nvPr/>
        </p:nvSpPr>
        <p:spPr>
          <a:xfrm>
            <a:off x="-234176" y="1037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83EF3C1-8C95-7844-B3EF-9A54E74D6C49}"/>
              </a:ext>
            </a:extLst>
          </p:cNvPr>
          <p:cNvSpPr/>
          <p:nvPr/>
        </p:nvSpPr>
        <p:spPr>
          <a:xfrm>
            <a:off x="1018904" y="5300635"/>
            <a:ext cx="10189028" cy="1250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학습된 신경망에 학습 시와 동일한 형태의 데이터를 입력</a:t>
            </a:r>
            <a:endParaRPr kumimoji="1"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이상행동 유저를 탐지해내도록 </a:t>
            </a:r>
            <a:r>
              <a:rPr kumimoji="1" lang="ko-KR" altLang="en-US" b="1" dirty="0">
                <a:solidFill>
                  <a:srgbClr val="C00000"/>
                </a:solidFill>
              </a:rPr>
              <a:t>잘 학습된 모델을 사용하므로 탐지 가능</a:t>
            </a:r>
            <a:endParaRPr kumimoji="1" lang="en-US" altLang="ko-KR" b="1" dirty="0">
              <a:solidFill>
                <a:srgbClr val="C00000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EEB8735-760A-BB42-88AF-3C79989ACE19}"/>
              </a:ext>
            </a:extLst>
          </p:cNvPr>
          <p:cNvGrpSpPr/>
          <p:nvPr/>
        </p:nvGrpSpPr>
        <p:grpSpPr>
          <a:xfrm>
            <a:off x="3984103" y="2962212"/>
            <a:ext cx="2111818" cy="2037395"/>
            <a:chOff x="8718018" y="544975"/>
            <a:chExt cx="2111818" cy="2037395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AB9D8AA-AAD2-4E40-A682-E99DFF1BD80B}"/>
                </a:ext>
              </a:extLst>
            </p:cNvPr>
            <p:cNvGrpSpPr/>
            <p:nvPr/>
          </p:nvGrpSpPr>
          <p:grpSpPr>
            <a:xfrm>
              <a:off x="8718018" y="544975"/>
              <a:ext cx="2111818" cy="2037395"/>
              <a:chOff x="66263" y="1641629"/>
              <a:chExt cx="4052265" cy="4387280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B3981B57-6720-9F4C-8397-E603D5E29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6263" y="1641629"/>
                <a:ext cx="4052265" cy="4387280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3514EA-D808-754E-88F7-3DDEF6642E98}"/>
                  </a:ext>
                </a:extLst>
              </p:cNvPr>
              <p:cNvSpPr txBox="1"/>
              <p:nvPr/>
            </p:nvSpPr>
            <p:spPr>
              <a:xfrm>
                <a:off x="349355" y="4516039"/>
                <a:ext cx="3229559" cy="662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5">
                        <a:lumMod val="50000"/>
                      </a:schemeClr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Meta Police </a:t>
                </a:r>
                <a:r>
                  <a:rPr lang="en-US" altLang="ko-KR" sz="1400" dirty="0">
                    <a:solidFill>
                      <a:srgbClr val="C0000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AI</a:t>
                </a:r>
                <a:endParaRPr lang="ko-KR" altLang="en-US" sz="1400" dirty="0"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F829F65-ED10-3D4F-B6AE-946AD7C9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7705" b="90656" l="7235" r="89711">
                          <a14:foregroundMark x1="40354" y1="40328" x2="37942" y2="53279"/>
                          <a14:foregroundMark x1="37942" y1="53279" x2="45659" y2="41639"/>
                          <a14:foregroundMark x1="45659" y1="41639" x2="35531" y2="49344"/>
                          <a14:foregroundMark x1="35531" y1="49344" x2="49035" y2="47213"/>
                          <a14:foregroundMark x1="49035" y1="47213" x2="57717" y2="49344"/>
                          <a14:foregroundMark x1="23633" y1="9672" x2="23633" y2="9672"/>
                          <a14:foregroundMark x1="31833" y1="9016" x2="31833" y2="9016"/>
                          <a14:foregroundMark x1="43087" y1="8361" x2="43087" y2="8361"/>
                          <a14:foregroundMark x1="52572" y1="8689" x2="52572" y2="8689"/>
                          <a14:foregroundMark x1="62219" y1="10492" x2="63183" y2="18033"/>
                          <a14:foregroundMark x1="51929" y1="9672" x2="58842" y2="60328"/>
                          <a14:foregroundMark x1="58842" y1="60328" x2="55145" y2="42131"/>
                          <a14:foregroundMark x1="55145" y1="42131" x2="66559" y2="49180"/>
                          <a14:foregroundMark x1="66559" y1="49180" x2="66881" y2="49672"/>
                          <a14:foregroundMark x1="44373" y1="52131" x2="35209" y2="56557"/>
                          <a14:foregroundMark x1="48232" y1="50656" x2="57878" y2="61148"/>
                          <a14:foregroundMark x1="57878" y1="61148" x2="58039" y2="61148"/>
                          <a14:foregroundMark x1="53215" y1="10820" x2="53215" y2="13279"/>
                          <a14:foregroundMark x1="62540" y1="10492" x2="62540" y2="10492"/>
                          <a14:foregroundMark x1="71061" y1="9344" x2="71061" y2="9344"/>
                          <a14:foregroundMark x1="71061" y1="9344" x2="71061" y2="9344"/>
                          <a14:foregroundMark x1="61093" y1="24262" x2="75884" y2="22623"/>
                          <a14:foregroundMark x1="75884" y1="22623" x2="85370" y2="23607"/>
                          <a14:foregroundMark x1="9646" y1="24262" x2="7395" y2="24590"/>
                          <a14:foregroundMark x1="22669" y1="87869" x2="23312" y2="90328"/>
                          <a14:foregroundMark x1="59003" y1="88852" x2="59003" y2="88852"/>
                          <a14:foregroundMark x1="60450" y1="87213" x2="62219" y2="89180"/>
                          <a14:foregroundMark x1="61736" y1="86393" x2="62219" y2="88852"/>
                          <a14:foregroundMark x1="69936" y1="83279" x2="72026" y2="85738"/>
                          <a14:foregroundMark x1="62862" y1="89672" x2="62862" y2="89672"/>
                          <a14:foregroundMark x1="62058" y1="90328" x2="62058" y2="90328"/>
                          <a14:foregroundMark x1="61897" y1="90328" x2="61897" y2="90328"/>
                          <a14:foregroundMark x1="53055" y1="90164" x2="53055" y2="90164"/>
                          <a14:foregroundMark x1="53055" y1="90656" x2="53055" y2="90656"/>
                          <a14:foregroundMark x1="43087" y1="90656" x2="43087" y2="90656"/>
                          <a14:foregroundMark x1="33280" y1="90492" x2="33280" y2="90492"/>
                          <a14:foregroundMark x1="72026" y1="90492" x2="72026" y2="90492"/>
                          <a14:foregroundMark x1="86334" y1="24754" x2="86334" y2="24754"/>
                          <a14:foregroundMark x1="86977" y1="34754" x2="86977" y2="34754"/>
                          <a14:foregroundMark x1="87781" y1="72459" x2="87781" y2="72459"/>
                          <a14:foregroundMark x1="88103" y1="63607" x2="88103" y2="63607"/>
                          <a14:foregroundMark x1="24277" y1="8197" x2="24277" y2="8197"/>
                          <a14:foregroundMark x1="33923" y1="7869" x2="33923" y2="7869"/>
                          <a14:foregroundMark x1="43087" y1="7705" x2="43087" y2="7705"/>
                          <a14:foregroundMark x1="53215" y1="7869" x2="53215" y2="7869"/>
                          <a14:foregroundMark x1="62540" y1="8033" x2="62540" y2="8033"/>
                          <a14:foregroundMark x1="71865" y1="8033" x2="71865" y2="80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29806" y="929008"/>
              <a:ext cx="692456" cy="679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340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Transformer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/>
              <a:t>정교한 </a:t>
            </a:r>
            <a:r>
              <a:rPr kumimoji="1" lang="ko-KR" altLang="en-US" sz="1600" b="1" dirty="0" err="1"/>
              <a:t>어텐션</a:t>
            </a:r>
            <a:r>
              <a:rPr kumimoji="1" lang="ko-KR" altLang="en-US" sz="1600" b="1" dirty="0"/>
              <a:t> 메커니즘으로 전체 시퀀스를 처리할 수 있는 대형 인코더</a:t>
            </a:r>
            <a:r>
              <a:rPr kumimoji="1" lang="en-US" altLang="ko-KR" sz="1600" b="1" dirty="0"/>
              <a:t>-</a:t>
            </a:r>
            <a:r>
              <a:rPr kumimoji="1" lang="ko-KR" altLang="en-US" sz="1600" b="1" dirty="0" err="1"/>
              <a:t>디코더</a:t>
            </a:r>
            <a:r>
              <a:rPr kumimoji="1" lang="ko-KR" altLang="en-US" sz="1600" b="1" dirty="0"/>
              <a:t> 모델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기존의 </a:t>
            </a:r>
            <a:r>
              <a:rPr kumimoji="1" lang="ko-KR" altLang="en-US" sz="1600" b="1" dirty="0" err="1"/>
              <a:t>시계열</a:t>
            </a:r>
            <a:r>
              <a:rPr kumimoji="1" lang="ko-KR" altLang="en-US" sz="1600" b="1" dirty="0"/>
              <a:t> 신경망들</a:t>
            </a:r>
            <a:br>
              <a:rPr kumimoji="1" lang="en-US" altLang="ko-KR" sz="1600" dirty="0"/>
            </a:br>
            <a:r>
              <a:rPr kumimoji="1" lang="en-US" altLang="ko-KR" sz="1600" b="1" dirty="0"/>
              <a:t>RNN </a:t>
            </a:r>
            <a:r>
              <a:rPr kumimoji="1" lang="en-US" altLang="ko-KR" sz="1600" b="1" dirty="0">
                <a:sym typeface="Wingdings" pitchFamily="2" charset="2"/>
              </a:rPr>
              <a:t> LSTM  Seq2Seq </a:t>
            </a:r>
            <a:r>
              <a:rPr kumimoji="1" lang="en-US" altLang="ko-KR" sz="1600" dirty="0">
                <a:sym typeface="Wingdings" pitchFamily="2" charset="2"/>
              </a:rPr>
              <a:t> Attention  Transformer  GPT/BERT …</a:t>
            </a:r>
          </a:p>
        </p:txBody>
      </p:sp>
    </p:spTree>
    <p:extLst>
      <p:ext uri="{BB962C8B-B14F-4D97-AF65-F5344CB8AC3E}">
        <p14:creationId xmlns:p14="http://schemas.microsoft.com/office/powerpoint/2010/main" val="246668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ym typeface="Wingdings" pitchFamily="2" charset="2"/>
              </a:rPr>
              <a:t>Seq2seq</a:t>
            </a:r>
            <a:r>
              <a:rPr kumimoji="1" lang="ko-KR" altLang="en-US" sz="1600" b="1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ko-KR" altLang="en-US" sz="1600" dirty="0">
                <a:sym typeface="Wingdings" pitchFamily="2" charset="2"/>
              </a:rPr>
              <a:t>번역 등과 같이 </a:t>
            </a:r>
            <a:r>
              <a:rPr kumimoji="1" lang="ko-KR" altLang="en-US" sz="1600" dirty="0" err="1">
                <a:sym typeface="Wingdings" pitchFamily="2" charset="2"/>
              </a:rPr>
              <a:t>시계열</a:t>
            </a:r>
            <a:r>
              <a:rPr kumimoji="1" lang="ko-KR" altLang="en-US" sz="1600" dirty="0">
                <a:sym typeface="Wingdings" pitchFamily="2" charset="2"/>
              </a:rPr>
              <a:t> 데이터 </a:t>
            </a:r>
            <a:r>
              <a:rPr kumimoji="1" lang="ko-KR" altLang="en-US" sz="1600" dirty="0" err="1">
                <a:sym typeface="Wingdings" pitchFamily="2" charset="2"/>
              </a:rPr>
              <a:t>입력받아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 err="1">
                <a:sym typeface="Wingdings" pitchFamily="2" charset="2"/>
              </a:rPr>
              <a:t>시계열</a:t>
            </a:r>
            <a:r>
              <a:rPr kumimoji="1" lang="ko-KR" altLang="en-US" sz="1600" dirty="0">
                <a:sym typeface="Wingdings" pitchFamily="2" charset="2"/>
              </a:rPr>
              <a:t> 데이터를 출력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  <a:r>
              <a:rPr kumimoji="1" lang="ko-KR" altLang="en-US" sz="1600" b="1" dirty="0">
                <a:sym typeface="Wingdings" pitchFamily="2" charset="2"/>
              </a:rPr>
              <a:t>의 문제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1.</a:t>
            </a:r>
            <a:r>
              <a:rPr kumimoji="1" lang="ko-KR" altLang="en-US" sz="1600" dirty="0">
                <a:sym typeface="Wingdings" pitchFamily="2" charset="2"/>
              </a:rPr>
              <a:t> 시퀀스의 처음부터 </a:t>
            </a:r>
            <a:r>
              <a:rPr kumimoji="1" lang="ko-KR" altLang="en-US" sz="1600" b="1" dirty="0">
                <a:sym typeface="Wingdings" pitchFamily="2" charset="2"/>
              </a:rPr>
              <a:t>순차적으로 처리</a:t>
            </a:r>
            <a:r>
              <a:rPr kumimoji="1" lang="ko-KR" altLang="en-US" sz="1600" dirty="0">
                <a:sym typeface="Wingdings" pitchFamily="2" charset="2"/>
              </a:rPr>
              <a:t>하며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해당 정보가 다음 요소로 감 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    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마지막 요소가 해당 시퀀스 전체의 </a:t>
            </a:r>
            <a:r>
              <a:rPr kumimoji="1" lang="ko-KR" altLang="en-US" sz="1600" b="1" dirty="0">
                <a:sym typeface="Wingdings" pitchFamily="2" charset="2"/>
              </a:rPr>
              <a:t>정보를 압축</a:t>
            </a:r>
            <a:r>
              <a:rPr kumimoji="1" lang="ko-KR" altLang="en-US" sz="1600" dirty="0">
                <a:sym typeface="Wingdings" pitchFamily="2" charset="2"/>
              </a:rPr>
              <a:t>하여 담고 있음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2.</a:t>
            </a:r>
            <a:r>
              <a:rPr kumimoji="1" lang="ko-KR" altLang="en-US" sz="1600" dirty="0">
                <a:sym typeface="Wingdings" pitchFamily="2" charset="2"/>
              </a:rPr>
              <a:t> 압축된 벡터는 고정된 크기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   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시퀀스 길이가 아무리 길어도 </a:t>
            </a:r>
            <a:r>
              <a:rPr kumimoji="1" lang="ko-KR" altLang="en-US" sz="1600" b="1" dirty="0">
                <a:sym typeface="Wingdings" pitchFamily="2" charset="2"/>
              </a:rPr>
              <a:t>고정된 크기의 </a:t>
            </a:r>
            <a:r>
              <a:rPr kumimoji="1" lang="en-US" altLang="ko-KR" sz="1600" b="1" dirty="0">
                <a:sym typeface="Wingdings" pitchFamily="2" charset="2"/>
              </a:rPr>
              <a:t>context</a:t>
            </a:r>
            <a:r>
              <a:rPr kumimoji="1" lang="ko-KR" altLang="en-US" sz="1600" b="1" dirty="0">
                <a:sym typeface="Wingdings" pitchFamily="2" charset="2"/>
              </a:rPr>
              <a:t> </a:t>
            </a:r>
            <a:r>
              <a:rPr kumimoji="1" lang="en-US" altLang="ko-KR" sz="1600" b="1" dirty="0">
                <a:sym typeface="Wingdings" pitchFamily="2" charset="2"/>
              </a:rPr>
              <a:t>vector</a:t>
            </a:r>
            <a:r>
              <a:rPr kumimoji="1" lang="ko-KR" altLang="en-US" sz="1600" dirty="0">
                <a:sym typeface="Wingdings" pitchFamily="2" charset="2"/>
              </a:rPr>
              <a:t>로 표현 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3.</a:t>
            </a:r>
            <a:r>
              <a:rPr kumimoji="1" lang="ko-KR" altLang="en-US" sz="1600" dirty="0">
                <a:sym typeface="Wingdings" pitchFamily="2" charset="2"/>
              </a:rPr>
              <a:t> 해당 </a:t>
            </a:r>
            <a:r>
              <a:rPr kumimoji="1" lang="en-US" altLang="ko-KR" sz="1600" dirty="0">
                <a:sym typeface="Wingdings" pitchFamily="2" charset="2"/>
              </a:rPr>
              <a:t>context vector</a:t>
            </a:r>
            <a:r>
              <a:rPr kumimoji="1" lang="ko-KR" altLang="en-US" sz="1600" dirty="0">
                <a:sym typeface="Wingdings" pitchFamily="2" charset="2"/>
              </a:rPr>
              <a:t>로부터 시퀀스를 다시 구성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ym typeface="Wingdings" pitchFamily="2" charset="2"/>
              </a:rPr>
              <a:t>즉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Seq2seq</a:t>
            </a:r>
            <a:r>
              <a:rPr kumimoji="1" lang="ko-KR" altLang="en-US" sz="1600" dirty="0">
                <a:sym typeface="Wingdings" pitchFamily="2" charset="2"/>
              </a:rPr>
              <a:t>는 하나의 </a:t>
            </a:r>
            <a:r>
              <a:rPr kumimoji="1" lang="ko-KR" altLang="en-US" sz="1600" b="1" dirty="0">
                <a:sym typeface="Wingdings" pitchFamily="2" charset="2"/>
              </a:rPr>
              <a:t>고정된 크기의 벡터가 입력 시퀀스 전체의 정보를 담아야 하므로 성능 저하 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그럼 고정 크기 벡터에 압축하지 않는다면</a:t>
            </a:r>
            <a:r>
              <a:rPr kumimoji="1" lang="en-US" altLang="ko-KR" sz="1600" dirty="0">
                <a:sym typeface="Wingdings" pitchFamily="2" charset="2"/>
              </a:rPr>
              <a:t>?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EEB4CC-3792-BF48-94A4-08FA7C6B7C73}"/>
              </a:ext>
            </a:extLst>
          </p:cNvPr>
          <p:cNvGrpSpPr/>
          <p:nvPr/>
        </p:nvGrpSpPr>
        <p:grpSpPr>
          <a:xfrm>
            <a:off x="357614" y="4384307"/>
            <a:ext cx="11607031" cy="2265946"/>
            <a:chOff x="-27400" y="3527942"/>
            <a:chExt cx="11607031" cy="22659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E78F3D7-5F48-BF4F-BDFB-6D01E1DAF906}"/>
                </a:ext>
              </a:extLst>
            </p:cNvPr>
            <p:cNvGrpSpPr/>
            <p:nvPr/>
          </p:nvGrpSpPr>
          <p:grpSpPr>
            <a:xfrm>
              <a:off x="538836" y="3527942"/>
              <a:ext cx="5635545" cy="2265946"/>
              <a:chOff x="396694" y="3624195"/>
              <a:chExt cx="5635545" cy="2265946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29AE104-3A3C-224C-A6E8-AA79B0918EEB}"/>
                  </a:ext>
                </a:extLst>
              </p:cNvPr>
              <p:cNvGrpSpPr/>
              <p:nvPr/>
            </p:nvGrpSpPr>
            <p:grpSpPr>
              <a:xfrm>
                <a:off x="396694" y="3907692"/>
                <a:ext cx="5635545" cy="1982449"/>
                <a:chOff x="396694" y="3907692"/>
                <a:chExt cx="5635545" cy="1982449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04210BEC-0559-214E-B455-9DDA7E05096D}"/>
                    </a:ext>
                  </a:extLst>
                </p:cNvPr>
                <p:cNvGrpSpPr/>
                <p:nvPr/>
              </p:nvGrpSpPr>
              <p:grpSpPr>
                <a:xfrm>
                  <a:off x="396694" y="4433104"/>
                  <a:ext cx="3402955" cy="1457037"/>
                  <a:chOff x="1265500" y="4433104"/>
                  <a:chExt cx="3402955" cy="1457037"/>
                </a:xfrm>
              </p:grpSpPr>
              <p:grpSp>
                <p:nvGrpSpPr>
                  <p:cNvPr id="45" name="그룹 44">
                    <a:extLst>
                      <a:ext uri="{FF2B5EF4-FFF2-40B4-BE49-F238E27FC236}">
                        <a16:creationId xmlns:a16="http://schemas.microsoft.com/office/drawing/2014/main" id="{939B0E7A-71A6-5E40-9FE3-3A56EB2848A0}"/>
                      </a:ext>
                    </a:extLst>
                  </p:cNvPr>
                  <p:cNvGrpSpPr/>
                  <p:nvPr/>
                </p:nvGrpSpPr>
                <p:grpSpPr>
                  <a:xfrm>
                    <a:off x="1265500" y="4433104"/>
                    <a:ext cx="1701478" cy="1457037"/>
                    <a:chOff x="1265500" y="4433104"/>
                    <a:chExt cx="1701478" cy="1457037"/>
                  </a:xfrm>
                </p:grpSpPr>
                <p:sp>
                  <p:nvSpPr>
                    <p:cNvPr id="49" name="직사각형 48">
                      <a:extLst>
                        <a:ext uri="{FF2B5EF4-FFF2-40B4-BE49-F238E27FC236}">
                          <a16:creationId xmlns:a16="http://schemas.microsoft.com/office/drawing/2014/main" id="{629D8425-028F-8540-883D-F3F1FC45A7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3606" y="4433104"/>
                      <a:ext cx="945266" cy="81022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kumimoji="1"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B6F492AC-C2B3-EF47-8D17-B61D22ECB8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5500" y="5520809"/>
                      <a:ext cx="17014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ko-KR" altLang="en-US" dirty="0"/>
                        <a:t>입력</a:t>
                      </a:r>
                      <a:r>
                        <a:rPr kumimoji="1" lang="en-US" altLang="ko-KR" dirty="0"/>
                        <a:t>1</a:t>
                      </a:r>
                      <a:endParaRPr kumimoji="1" lang="ko-KR" altLang="en-US" dirty="0"/>
                    </a:p>
                  </p:txBody>
                </p:sp>
              </p:grpSp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82E38B1F-BE95-9249-8316-6D7274199795}"/>
                      </a:ext>
                    </a:extLst>
                  </p:cNvPr>
                  <p:cNvGrpSpPr/>
                  <p:nvPr/>
                </p:nvGrpSpPr>
                <p:grpSpPr>
                  <a:xfrm>
                    <a:off x="2966977" y="4433104"/>
                    <a:ext cx="1701478" cy="1457037"/>
                    <a:chOff x="2966977" y="4433104"/>
                    <a:chExt cx="1701478" cy="1457037"/>
                  </a:xfrm>
                </p:grpSpPr>
                <p:sp>
                  <p:nvSpPr>
                    <p:cNvPr id="47" name="직사각형 46">
                      <a:extLst>
                        <a:ext uri="{FF2B5EF4-FFF2-40B4-BE49-F238E27FC236}">
                          <a16:creationId xmlns:a16="http://schemas.microsoft.com/office/drawing/2014/main" id="{0FB3A282-4104-B848-B620-D880722F5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5083" y="4433104"/>
                      <a:ext cx="945266" cy="81022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kumimoji="1"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0FACF56-0432-6A49-ABFF-2180BEE629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6977" y="5520809"/>
                      <a:ext cx="17014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ko-KR" altLang="en-US" dirty="0"/>
                        <a:t>입력</a:t>
                      </a:r>
                      <a:r>
                        <a:rPr kumimoji="1" lang="en-US" altLang="ko-KR" dirty="0"/>
                        <a:t>2</a:t>
                      </a:r>
                      <a:endParaRPr kumimoji="1" lang="ko-KR" altLang="en-US" dirty="0"/>
                    </a:p>
                  </p:txBody>
                </p:sp>
              </p:grp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A35148AB-F598-8647-BA91-E3E1ACD09326}"/>
                    </a:ext>
                  </a:extLst>
                </p:cNvPr>
                <p:cNvGrpSpPr/>
                <p:nvPr/>
              </p:nvGrpSpPr>
              <p:grpSpPr>
                <a:xfrm>
                  <a:off x="4330761" y="4433104"/>
                  <a:ext cx="1701478" cy="1457037"/>
                  <a:chOff x="5766730" y="4433104"/>
                  <a:chExt cx="1701478" cy="145703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EFBB1019-645F-9243-BBD8-49BFA30EDF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66730" y="5520809"/>
                        <a:ext cx="17014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ko-KR" altLang="en-US" dirty="0"/>
                          <a:t>입력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ko-K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a14:m>
                        <a:endParaRPr kumimoji="1" lang="ko-KR" altLang="en-US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EFBB1019-645F-9243-BBD8-49BFA30EDFF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66730" y="5520809"/>
                        <a:ext cx="1701478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t="-6667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4" name="직사각형 43">
                    <a:extLst>
                      <a:ext uri="{FF2B5EF4-FFF2-40B4-BE49-F238E27FC236}">
                        <a16:creationId xmlns:a16="http://schemas.microsoft.com/office/drawing/2014/main" id="{A8F5AC52-34AF-FC48-86F7-3604429042AF}"/>
                      </a:ext>
                    </a:extLst>
                  </p:cNvPr>
                  <p:cNvSpPr/>
                  <p:nvPr/>
                </p:nvSpPr>
                <p:spPr>
                  <a:xfrm>
                    <a:off x="6144836" y="4433104"/>
                    <a:ext cx="945266" cy="8102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>
                        <a:solidFill>
                          <a:schemeClr val="tx1"/>
                        </a:solidFill>
                      </a:rPr>
                      <a:t>RNN</a:t>
                    </a:r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42244352-D97E-DD4F-A458-68956358571E}"/>
                    </a:ext>
                  </a:extLst>
                </p:cNvPr>
                <p:cNvCxnSpPr>
                  <a:cxnSpLocks/>
                  <a:stCxn id="50" idx="0"/>
                  <a:endCxn id="49" idx="2"/>
                </p:cNvCxnSpPr>
                <p:nvPr/>
              </p:nvCxnSpPr>
              <p:spPr>
                <a:xfrm flipV="1">
                  <a:off x="1247433" y="5243332"/>
                  <a:ext cx="0" cy="2774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770A5E9B-8899-A240-8158-58947805444E}"/>
                    </a:ext>
                  </a:extLst>
                </p:cNvPr>
                <p:cNvCxnSpPr>
                  <a:cxnSpLocks/>
                  <a:stCxn id="48" idx="0"/>
                  <a:endCxn id="47" idx="2"/>
                </p:cNvCxnSpPr>
                <p:nvPr/>
              </p:nvCxnSpPr>
              <p:spPr>
                <a:xfrm flipV="1">
                  <a:off x="2948910" y="5243332"/>
                  <a:ext cx="0" cy="2774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023FFA32-5E85-034E-9723-5F22F2167D99}"/>
                    </a:ext>
                  </a:extLst>
                </p:cNvPr>
                <p:cNvCxnSpPr>
                  <a:cxnSpLocks/>
                  <a:stCxn id="43" idx="0"/>
                  <a:endCxn id="44" idx="2"/>
                </p:cNvCxnSpPr>
                <p:nvPr/>
              </p:nvCxnSpPr>
              <p:spPr>
                <a:xfrm flipV="1">
                  <a:off x="5181500" y="5243332"/>
                  <a:ext cx="0" cy="2774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꺾인 연결선[E] 36">
                  <a:extLst>
                    <a:ext uri="{FF2B5EF4-FFF2-40B4-BE49-F238E27FC236}">
                      <a16:creationId xmlns:a16="http://schemas.microsoft.com/office/drawing/2014/main" id="{0A50CB57-F5CC-A748-BD25-819CADFA130A}"/>
                    </a:ext>
                  </a:extLst>
                </p:cNvPr>
                <p:cNvCxnSpPr>
                  <a:stCxn id="49" idx="0"/>
                  <a:endCxn id="47" idx="1"/>
                </p:cNvCxnSpPr>
                <p:nvPr/>
              </p:nvCxnSpPr>
              <p:spPr>
                <a:xfrm rot="16200000" flipH="1">
                  <a:off x="1659298" y="4021239"/>
                  <a:ext cx="405114" cy="1228844"/>
                </a:xfrm>
                <a:prstGeom prst="bentConnector4">
                  <a:avLst>
                    <a:gd name="adj1" fmla="val -56429"/>
                    <a:gd name="adj2" fmla="val 69231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꺾인 연결선[E] 37">
                  <a:extLst>
                    <a:ext uri="{FF2B5EF4-FFF2-40B4-BE49-F238E27FC236}">
                      <a16:creationId xmlns:a16="http://schemas.microsoft.com/office/drawing/2014/main" id="{ABA555FA-E127-4E4E-93BD-D5A2B8129CD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3377888" y="4021239"/>
                  <a:ext cx="405114" cy="1228844"/>
                </a:xfrm>
                <a:prstGeom prst="bentConnector4">
                  <a:avLst>
                    <a:gd name="adj1" fmla="val -56429"/>
                    <a:gd name="adj2" fmla="val 69231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8C58605F-5C6F-6A47-9875-D62BB8D16107}"/>
                    </a:ext>
                  </a:extLst>
                </p:cNvPr>
                <p:cNvCxnSpPr>
                  <a:cxnSpLocks/>
                  <a:endCxn id="44" idx="1"/>
                </p:cNvCxnSpPr>
                <p:nvPr/>
              </p:nvCxnSpPr>
              <p:spPr>
                <a:xfrm>
                  <a:off x="4459514" y="4838218"/>
                  <a:ext cx="24935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CB80E948-9745-F64D-BA59-C2E79513E6B8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1247433" y="3907692"/>
                  <a:ext cx="0" cy="5254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화살표 연결선 40">
                  <a:extLst>
                    <a:ext uri="{FF2B5EF4-FFF2-40B4-BE49-F238E27FC236}">
                      <a16:creationId xmlns:a16="http://schemas.microsoft.com/office/drawing/2014/main" id="{25716909-4EAB-8048-9FF0-B54FB9F0D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6023" y="3907692"/>
                  <a:ext cx="0" cy="5254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85ACAA97-2FD0-2F4A-A86F-E6F27FB6A1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1500" y="3907692"/>
                  <a:ext cx="0" cy="5254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8E6C1F-6B6F-6A41-856F-EF50FFA182C3}"/>
                  </a:ext>
                </a:extLst>
              </p:cNvPr>
              <p:cNvSpPr txBox="1"/>
              <p:nvPr/>
            </p:nvSpPr>
            <p:spPr>
              <a:xfrm>
                <a:off x="515166" y="3630143"/>
                <a:ext cx="1458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/>
                  <a:t>Hidden state 1</a:t>
                </a:r>
                <a:endParaRPr kumimoji="1" lang="ko-KR" alt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41FEA89-72F6-9C41-A43B-A4335A4ED664}"/>
                  </a:ext>
                </a:extLst>
              </p:cNvPr>
              <p:cNvSpPr txBox="1"/>
              <p:nvPr/>
            </p:nvSpPr>
            <p:spPr>
              <a:xfrm>
                <a:off x="2247059" y="3630142"/>
                <a:ext cx="1458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/>
                  <a:t>Hidden state 2</a:t>
                </a:r>
                <a:endParaRPr kumimoji="1" lang="ko-KR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B80ECA04-72BE-2C4B-87AF-E8E686C3ECC9}"/>
                      </a:ext>
                    </a:extLst>
                  </p:cNvPr>
                  <p:cNvSpPr txBox="1"/>
                  <p:nvPr/>
                </p:nvSpPr>
                <p:spPr>
                  <a:xfrm>
                    <a:off x="4412572" y="3624195"/>
                    <a:ext cx="145832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Hidden </a:t>
                    </a:r>
                    <a:r>
                      <a:rPr kumimoji="1" lang="en-US" altLang="ko-KR" sz="1400" dirty="0" err="1"/>
                      <a:t>state</a:t>
                    </a:r>
                    <a14:m>
                      <m:oMath xmlns:m="http://schemas.openxmlformats.org/officeDocument/2006/math">
                        <m:r>
                          <a:rPr kumimoji="1" lang="en-US" altLang="ko-KR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B80ECA04-72BE-2C4B-87AF-E8E686C3EC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2572" y="3624195"/>
                    <a:ext cx="145832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80D7782-82A6-EB40-BEE9-E6514D19CE62}"/>
                </a:ext>
              </a:extLst>
            </p:cNvPr>
            <p:cNvCxnSpPr>
              <a:cxnSpLocks/>
              <a:stCxn id="44" idx="3"/>
              <a:endCxn id="7" idx="1"/>
            </p:cNvCxnSpPr>
            <p:nvPr/>
          </p:nvCxnSpPr>
          <p:spPr>
            <a:xfrm>
              <a:off x="5796275" y="4741965"/>
              <a:ext cx="2955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068F0A8-F3A6-684C-BA01-D36EBCCEBEFD}"/>
                </a:ext>
              </a:extLst>
            </p:cNvPr>
            <p:cNvSpPr/>
            <p:nvPr/>
          </p:nvSpPr>
          <p:spPr>
            <a:xfrm>
              <a:off x="6091854" y="4491399"/>
              <a:ext cx="1708484" cy="5011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Context vector</a:t>
              </a:r>
              <a:endParaRPr kumimoji="1" lang="ko-KR" altLang="en-US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E96203D-8BD5-BB4B-AB55-2FE2843C8FE5}"/>
                </a:ext>
              </a:extLst>
            </p:cNvPr>
            <p:cNvGrpSpPr/>
            <p:nvPr/>
          </p:nvGrpSpPr>
          <p:grpSpPr>
            <a:xfrm>
              <a:off x="7674284" y="3527942"/>
              <a:ext cx="3905347" cy="2265946"/>
              <a:chOff x="396694" y="3624195"/>
              <a:chExt cx="3905347" cy="226594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6049E80-942F-7240-8D98-0C52B339D2B1}"/>
                  </a:ext>
                </a:extLst>
              </p:cNvPr>
              <p:cNvGrpSpPr/>
              <p:nvPr/>
            </p:nvGrpSpPr>
            <p:grpSpPr>
              <a:xfrm>
                <a:off x="396694" y="3907692"/>
                <a:ext cx="3905347" cy="1982449"/>
                <a:chOff x="396694" y="3907692"/>
                <a:chExt cx="3905347" cy="1982449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7255F2CE-1EFD-AA46-B80D-B00E370D913F}"/>
                    </a:ext>
                  </a:extLst>
                </p:cNvPr>
                <p:cNvGrpSpPr/>
                <p:nvPr/>
              </p:nvGrpSpPr>
              <p:grpSpPr>
                <a:xfrm>
                  <a:off x="396694" y="4433104"/>
                  <a:ext cx="1701478" cy="1457037"/>
                  <a:chOff x="1265500" y="4433104"/>
                  <a:chExt cx="1701478" cy="1457037"/>
                </a:xfrm>
              </p:grpSpPr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4BAB41AE-0B67-2F46-B30B-86845F2A0C18}"/>
                      </a:ext>
                    </a:extLst>
                  </p:cNvPr>
                  <p:cNvSpPr/>
                  <p:nvPr/>
                </p:nvSpPr>
                <p:spPr>
                  <a:xfrm>
                    <a:off x="1643606" y="4433104"/>
                    <a:ext cx="945266" cy="8102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dirty="0">
                        <a:solidFill>
                          <a:schemeClr val="tx1"/>
                        </a:solidFill>
                      </a:rPr>
                      <a:t>RNN</a:t>
                    </a:r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2CED0F1-7F75-224F-8054-C9FA9932783A}"/>
                      </a:ext>
                    </a:extLst>
                  </p:cNvPr>
                  <p:cNvSpPr txBox="1"/>
                  <p:nvPr/>
                </p:nvSpPr>
                <p:spPr>
                  <a:xfrm>
                    <a:off x="1265500" y="5520809"/>
                    <a:ext cx="17014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ko-KR" altLang="en-US" dirty="0"/>
                      <a:t>입력</a:t>
                    </a:r>
                    <a:r>
                      <a:rPr kumimoji="1" lang="en-US" altLang="ko-KR" dirty="0"/>
                      <a:t>1</a:t>
                    </a:r>
                    <a:endParaRPr kumimoji="1" lang="ko-KR" altLang="en-US" dirty="0"/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7EDF4B2C-ABD2-EC44-81C7-23B0ED78829C}"/>
                    </a:ext>
                  </a:extLst>
                </p:cNvPr>
                <p:cNvGrpSpPr/>
                <p:nvPr/>
              </p:nvGrpSpPr>
              <p:grpSpPr>
                <a:xfrm>
                  <a:off x="2600563" y="4433104"/>
                  <a:ext cx="1701478" cy="1457037"/>
                  <a:chOff x="4036532" y="4433104"/>
                  <a:chExt cx="1701478" cy="145703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22AAEED6-5826-1548-9B5C-9CE5427496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6532" y="5520809"/>
                        <a:ext cx="17014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ko-KR" altLang="en-US" dirty="0"/>
                          <a:t>입력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ko-K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a14:m>
                        <a:endParaRPr kumimoji="1" lang="ko-KR" alt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22AAEED6-5826-1548-9B5C-9CE5427496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532" y="5520809"/>
                        <a:ext cx="1701478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6667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290E2877-497D-8943-B973-65498CC24D65}"/>
                      </a:ext>
                    </a:extLst>
                  </p:cNvPr>
                  <p:cNvSpPr/>
                  <p:nvPr/>
                </p:nvSpPr>
                <p:spPr>
                  <a:xfrm>
                    <a:off x="4414638" y="4433104"/>
                    <a:ext cx="945266" cy="8102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>
                        <a:solidFill>
                          <a:schemeClr val="tx1"/>
                        </a:solidFill>
                      </a:rPr>
                      <a:t>RNN</a:t>
                    </a:r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6C82A94E-8F82-5443-8432-D89CD0B10059}"/>
                    </a:ext>
                  </a:extLst>
                </p:cNvPr>
                <p:cNvCxnSpPr>
                  <a:cxnSpLocks/>
                  <a:stCxn id="27" idx="0"/>
                  <a:endCxn id="26" idx="2"/>
                </p:cNvCxnSpPr>
                <p:nvPr/>
              </p:nvCxnSpPr>
              <p:spPr>
                <a:xfrm flipV="1">
                  <a:off x="1247433" y="5243332"/>
                  <a:ext cx="0" cy="2774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94DCFC53-767B-1749-82A9-D041A742093E}"/>
                    </a:ext>
                  </a:extLst>
                </p:cNvPr>
                <p:cNvCxnSpPr>
                  <a:cxnSpLocks/>
                  <a:stCxn id="24" idx="0"/>
                  <a:endCxn id="25" idx="2"/>
                </p:cNvCxnSpPr>
                <p:nvPr/>
              </p:nvCxnSpPr>
              <p:spPr>
                <a:xfrm flipV="1">
                  <a:off x="3451302" y="5243332"/>
                  <a:ext cx="0" cy="2774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꺾인 연결선[E] 19">
                  <a:extLst>
                    <a:ext uri="{FF2B5EF4-FFF2-40B4-BE49-F238E27FC236}">
                      <a16:creationId xmlns:a16="http://schemas.microsoft.com/office/drawing/2014/main" id="{34FC2C54-2DC8-A045-9AFE-8D3C330E1C30}"/>
                    </a:ext>
                  </a:extLst>
                </p:cNvPr>
                <p:cNvCxnSpPr>
                  <a:cxnSpLocks/>
                  <a:stCxn id="26" idx="0"/>
                </p:cNvCxnSpPr>
                <p:nvPr/>
              </p:nvCxnSpPr>
              <p:spPr>
                <a:xfrm rot="16200000" flipH="1">
                  <a:off x="1659298" y="4021239"/>
                  <a:ext cx="405114" cy="1228844"/>
                </a:xfrm>
                <a:prstGeom prst="bentConnector4">
                  <a:avLst>
                    <a:gd name="adj1" fmla="val -56429"/>
                    <a:gd name="adj2" fmla="val 69231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6BD0530E-51B2-3C4B-9ACC-A12B8748537A}"/>
                    </a:ext>
                  </a:extLst>
                </p:cNvPr>
                <p:cNvCxnSpPr>
                  <a:cxnSpLocks/>
                  <a:endCxn id="25" idx="1"/>
                </p:cNvCxnSpPr>
                <p:nvPr/>
              </p:nvCxnSpPr>
              <p:spPr>
                <a:xfrm>
                  <a:off x="2729316" y="4838218"/>
                  <a:ext cx="24935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39C23728-ACA5-2946-8152-9154459D1D03}"/>
                    </a:ext>
                  </a:extLst>
                </p:cNvPr>
                <p:cNvCxnSpPr>
                  <a:cxnSpLocks/>
                  <a:stCxn id="26" idx="0"/>
                </p:cNvCxnSpPr>
                <p:nvPr/>
              </p:nvCxnSpPr>
              <p:spPr>
                <a:xfrm flipV="1">
                  <a:off x="1247433" y="3907692"/>
                  <a:ext cx="0" cy="5254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EFBDE97F-6C5B-244B-861C-CED356452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54300" y="3907692"/>
                  <a:ext cx="0" cy="5254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D0508C-5E92-2845-BADE-5DCFD18A767D}"/>
                  </a:ext>
                </a:extLst>
              </p:cNvPr>
              <p:cNvSpPr txBox="1"/>
              <p:nvPr/>
            </p:nvSpPr>
            <p:spPr>
              <a:xfrm>
                <a:off x="515166" y="3630143"/>
                <a:ext cx="1458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CBC4EC-A89B-2E46-A4C4-EA8D3987E798}"/>
                  </a:ext>
                </a:extLst>
              </p:cNvPr>
              <p:cNvSpPr txBox="1"/>
              <p:nvPr/>
            </p:nvSpPr>
            <p:spPr>
              <a:xfrm>
                <a:off x="2682374" y="3624195"/>
                <a:ext cx="1458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ko-KR" altLang="en-US" sz="1400" dirty="0"/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ADFFF61-5F77-B64D-8D19-83CCF61AAB3F}"/>
                </a:ext>
              </a:extLst>
            </p:cNvPr>
            <p:cNvCxnSpPr>
              <a:cxnSpLocks/>
              <a:stCxn id="7" idx="3"/>
              <a:endCxn id="26" idx="1"/>
            </p:cNvCxnSpPr>
            <p:nvPr/>
          </p:nvCxnSpPr>
          <p:spPr>
            <a:xfrm>
              <a:off x="7800338" y="4741965"/>
              <a:ext cx="2520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73C70E-D50F-3944-8E5B-65402AEB3A68}"/>
                </a:ext>
              </a:extLst>
            </p:cNvPr>
            <p:cNvSpPr txBox="1"/>
            <p:nvPr/>
          </p:nvSpPr>
          <p:spPr>
            <a:xfrm>
              <a:off x="6143121" y="5101151"/>
              <a:ext cx="1701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/>
                <a:t>고정 크기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678E54D-EC33-1D43-9CA9-6478CA1A8686}"/>
                </a:ext>
              </a:extLst>
            </p:cNvPr>
            <p:cNvCxnSpPr>
              <a:cxnSpLocks/>
              <a:stCxn id="12" idx="3"/>
              <a:endCxn id="49" idx="1"/>
            </p:cNvCxnSpPr>
            <p:nvPr/>
          </p:nvCxnSpPr>
          <p:spPr>
            <a:xfrm>
              <a:off x="747571" y="4741965"/>
              <a:ext cx="169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F4F4F0-4D9B-9D4D-BB5A-E47237E00CA3}"/>
                </a:ext>
              </a:extLst>
            </p:cNvPr>
            <p:cNvSpPr txBox="1"/>
            <p:nvPr/>
          </p:nvSpPr>
          <p:spPr>
            <a:xfrm>
              <a:off x="-27400" y="4480355"/>
              <a:ext cx="774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/>
                <a:t>Hidden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state 0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395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DDF69-F0B4-244D-9C0B-AC251C79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Attention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EFF41-463E-CE41-9ECA-27FCA3B435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시퀀스를 다시 생성해낼 때 입력 시퀀스의 어떤 부분에 초점을 둘 필요가 있는지 점수를 계산</a:t>
            </a:r>
            <a:b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시퀀스의 각 요소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단어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 대한 결과값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(hidden state)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 가중치를 곱하여 각각의 입력에 대한 점수 매김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E2A26B0-4C1A-A348-A391-64DB7CA6BC20}"/>
              </a:ext>
            </a:extLst>
          </p:cNvPr>
          <p:cNvGrpSpPr/>
          <p:nvPr/>
        </p:nvGrpSpPr>
        <p:grpSpPr>
          <a:xfrm>
            <a:off x="357614" y="4384307"/>
            <a:ext cx="11607031" cy="2265946"/>
            <a:chOff x="-27400" y="3527942"/>
            <a:chExt cx="11607031" cy="226594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1F7F7C6-CDF9-6343-9580-EB1610AA13A9}"/>
                </a:ext>
              </a:extLst>
            </p:cNvPr>
            <p:cNvGrpSpPr/>
            <p:nvPr/>
          </p:nvGrpSpPr>
          <p:grpSpPr>
            <a:xfrm>
              <a:off x="538836" y="3527942"/>
              <a:ext cx="5635545" cy="2265946"/>
              <a:chOff x="396694" y="3624195"/>
              <a:chExt cx="5635545" cy="2265946"/>
            </a:xfrm>
          </p:grpSpPr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D55A5075-808C-7949-8373-D2C555ED9540}"/>
                  </a:ext>
                </a:extLst>
              </p:cNvPr>
              <p:cNvGrpSpPr/>
              <p:nvPr/>
            </p:nvGrpSpPr>
            <p:grpSpPr>
              <a:xfrm>
                <a:off x="396694" y="3907692"/>
                <a:ext cx="5635545" cy="1982449"/>
                <a:chOff x="396694" y="3907692"/>
                <a:chExt cx="5635545" cy="1982449"/>
              </a:xfrm>
            </p:grpSpPr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7E1AEE6D-C013-9041-BB08-CE12DF53A1E9}"/>
                    </a:ext>
                  </a:extLst>
                </p:cNvPr>
                <p:cNvGrpSpPr/>
                <p:nvPr/>
              </p:nvGrpSpPr>
              <p:grpSpPr>
                <a:xfrm>
                  <a:off x="396694" y="4433104"/>
                  <a:ext cx="3402955" cy="1457037"/>
                  <a:chOff x="1265500" y="4433104"/>
                  <a:chExt cx="3402955" cy="1457037"/>
                </a:xfrm>
              </p:grpSpPr>
              <p:grpSp>
                <p:nvGrpSpPr>
                  <p:cNvPr id="139" name="그룹 138">
                    <a:extLst>
                      <a:ext uri="{FF2B5EF4-FFF2-40B4-BE49-F238E27FC236}">
                        <a16:creationId xmlns:a16="http://schemas.microsoft.com/office/drawing/2014/main" id="{DA97EC6A-2ED1-C147-A9B6-CFA2DD67CC1C}"/>
                      </a:ext>
                    </a:extLst>
                  </p:cNvPr>
                  <p:cNvGrpSpPr/>
                  <p:nvPr/>
                </p:nvGrpSpPr>
                <p:grpSpPr>
                  <a:xfrm>
                    <a:off x="1265500" y="4433104"/>
                    <a:ext cx="1701478" cy="1457037"/>
                    <a:chOff x="1265500" y="4433104"/>
                    <a:chExt cx="1701478" cy="1457037"/>
                  </a:xfrm>
                </p:grpSpPr>
                <p:sp>
                  <p:nvSpPr>
                    <p:cNvPr id="143" name="직사각형 142">
                      <a:extLst>
                        <a:ext uri="{FF2B5EF4-FFF2-40B4-BE49-F238E27FC236}">
                          <a16:creationId xmlns:a16="http://schemas.microsoft.com/office/drawing/2014/main" id="{F38DC0CF-3E2E-3B45-90A5-B293DE08D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3606" y="4433104"/>
                      <a:ext cx="945266" cy="81022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kumimoji="1"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C235224F-AF10-7B4D-AACB-14EFA64FE5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5500" y="5520809"/>
                      <a:ext cx="17014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ko-KR" altLang="en-US" dirty="0"/>
                        <a:t>입력</a:t>
                      </a:r>
                      <a:r>
                        <a:rPr kumimoji="1" lang="en-US" altLang="ko-KR" dirty="0"/>
                        <a:t>1</a:t>
                      </a:r>
                      <a:endParaRPr kumimoji="1" lang="ko-KR" altLang="en-US" dirty="0"/>
                    </a:p>
                  </p:txBody>
                </p:sp>
              </p:grpSp>
              <p:grpSp>
                <p:nvGrpSpPr>
                  <p:cNvPr id="140" name="그룹 139">
                    <a:extLst>
                      <a:ext uri="{FF2B5EF4-FFF2-40B4-BE49-F238E27FC236}">
                        <a16:creationId xmlns:a16="http://schemas.microsoft.com/office/drawing/2014/main" id="{D8178D88-88B2-8148-B658-9CC0D000B7FA}"/>
                      </a:ext>
                    </a:extLst>
                  </p:cNvPr>
                  <p:cNvGrpSpPr/>
                  <p:nvPr/>
                </p:nvGrpSpPr>
                <p:grpSpPr>
                  <a:xfrm>
                    <a:off x="2966977" y="4433104"/>
                    <a:ext cx="1701478" cy="1457037"/>
                    <a:chOff x="2966977" y="4433104"/>
                    <a:chExt cx="1701478" cy="1457037"/>
                  </a:xfrm>
                </p:grpSpPr>
                <p:sp>
                  <p:nvSpPr>
                    <p:cNvPr id="141" name="직사각형 140">
                      <a:extLst>
                        <a:ext uri="{FF2B5EF4-FFF2-40B4-BE49-F238E27FC236}">
                          <a16:creationId xmlns:a16="http://schemas.microsoft.com/office/drawing/2014/main" id="{2A0EEC2B-72C7-B647-889C-BFBF5BBDA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5083" y="4433104"/>
                      <a:ext cx="945266" cy="810228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dirty="0">
                          <a:solidFill>
                            <a:schemeClr val="tx1"/>
                          </a:solidFill>
                        </a:rPr>
                        <a:t>RNN</a:t>
                      </a:r>
                      <a:endParaRPr kumimoji="1"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264F239D-8CD7-414A-A52D-E4D22C1DD9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6977" y="5520809"/>
                      <a:ext cx="170147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ko-KR" altLang="en-US" dirty="0"/>
                        <a:t>입력</a:t>
                      </a:r>
                      <a:r>
                        <a:rPr kumimoji="1" lang="en-US" altLang="ko-KR" dirty="0"/>
                        <a:t>2</a:t>
                      </a:r>
                      <a:endParaRPr kumimoji="1" lang="ko-KR" altLang="en-US" dirty="0"/>
                    </a:p>
                  </p:txBody>
                </p:sp>
              </p:grpSp>
            </p:grpSp>
            <p:grpSp>
              <p:nvGrpSpPr>
                <p:cNvPr id="127" name="그룹 126">
                  <a:extLst>
                    <a:ext uri="{FF2B5EF4-FFF2-40B4-BE49-F238E27FC236}">
                      <a16:creationId xmlns:a16="http://schemas.microsoft.com/office/drawing/2014/main" id="{B1175F78-FD94-2F41-972B-41D9486BD515}"/>
                    </a:ext>
                  </a:extLst>
                </p:cNvPr>
                <p:cNvGrpSpPr/>
                <p:nvPr/>
              </p:nvGrpSpPr>
              <p:grpSpPr>
                <a:xfrm>
                  <a:off x="4330761" y="4433104"/>
                  <a:ext cx="1701478" cy="1457037"/>
                  <a:chOff x="5766730" y="4433104"/>
                  <a:chExt cx="1701478" cy="145703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538288B1-E4BE-F34A-B074-BE326A5F6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66730" y="5520809"/>
                        <a:ext cx="17014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ko-KR" altLang="en-US" dirty="0"/>
                          <a:t>입력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ko-K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a14:m>
                        <a:endParaRPr kumimoji="1" lang="ko-KR" altLang="en-US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538288B1-E4BE-F34A-B074-BE326A5F640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66730" y="5520809"/>
                        <a:ext cx="1701478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t="-6667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8" name="직사각형 137">
                    <a:extLst>
                      <a:ext uri="{FF2B5EF4-FFF2-40B4-BE49-F238E27FC236}">
                        <a16:creationId xmlns:a16="http://schemas.microsoft.com/office/drawing/2014/main" id="{2D1B9DB2-5747-BC4D-AABC-E55DD8245FB3}"/>
                      </a:ext>
                    </a:extLst>
                  </p:cNvPr>
                  <p:cNvSpPr/>
                  <p:nvPr/>
                </p:nvSpPr>
                <p:spPr>
                  <a:xfrm>
                    <a:off x="6144836" y="4433104"/>
                    <a:ext cx="945266" cy="8102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>
                        <a:solidFill>
                          <a:schemeClr val="tx1"/>
                        </a:solidFill>
                      </a:rPr>
                      <a:t>RNN</a:t>
                    </a:r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28" name="직선 화살표 연결선 127">
                  <a:extLst>
                    <a:ext uri="{FF2B5EF4-FFF2-40B4-BE49-F238E27FC236}">
                      <a16:creationId xmlns:a16="http://schemas.microsoft.com/office/drawing/2014/main" id="{A8CADE42-B782-5F43-BC65-D6FFD191054D}"/>
                    </a:ext>
                  </a:extLst>
                </p:cNvPr>
                <p:cNvCxnSpPr>
                  <a:cxnSpLocks/>
                  <a:stCxn id="144" idx="0"/>
                  <a:endCxn id="143" idx="2"/>
                </p:cNvCxnSpPr>
                <p:nvPr/>
              </p:nvCxnSpPr>
              <p:spPr>
                <a:xfrm flipV="1">
                  <a:off x="1247433" y="5243332"/>
                  <a:ext cx="0" cy="2774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화살표 연결선 128">
                  <a:extLst>
                    <a:ext uri="{FF2B5EF4-FFF2-40B4-BE49-F238E27FC236}">
                      <a16:creationId xmlns:a16="http://schemas.microsoft.com/office/drawing/2014/main" id="{7AC3C558-D436-AA47-A5DC-091E131F9824}"/>
                    </a:ext>
                  </a:extLst>
                </p:cNvPr>
                <p:cNvCxnSpPr>
                  <a:cxnSpLocks/>
                  <a:stCxn id="142" idx="0"/>
                  <a:endCxn id="141" idx="2"/>
                </p:cNvCxnSpPr>
                <p:nvPr/>
              </p:nvCxnSpPr>
              <p:spPr>
                <a:xfrm flipV="1">
                  <a:off x="2948910" y="5243332"/>
                  <a:ext cx="0" cy="2774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화살표 연결선 129">
                  <a:extLst>
                    <a:ext uri="{FF2B5EF4-FFF2-40B4-BE49-F238E27FC236}">
                      <a16:creationId xmlns:a16="http://schemas.microsoft.com/office/drawing/2014/main" id="{43A05EE0-9D86-1448-86C0-B2B1D7084B0A}"/>
                    </a:ext>
                  </a:extLst>
                </p:cNvPr>
                <p:cNvCxnSpPr>
                  <a:cxnSpLocks/>
                  <a:stCxn id="137" idx="0"/>
                  <a:endCxn id="138" idx="2"/>
                </p:cNvCxnSpPr>
                <p:nvPr/>
              </p:nvCxnSpPr>
              <p:spPr>
                <a:xfrm flipV="1">
                  <a:off x="5181500" y="5243332"/>
                  <a:ext cx="0" cy="2774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꺾인 연결선[E] 130">
                  <a:extLst>
                    <a:ext uri="{FF2B5EF4-FFF2-40B4-BE49-F238E27FC236}">
                      <a16:creationId xmlns:a16="http://schemas.microsoft.com/office/drawing/2014/main" id="{38B0C3F4-BF2A-2843-A752-6B580E293778}"/>
                    </a:ext>
                  </a:extLst>
                </p:cNvPr>
                <p:cNvCxnSpPr>
                  <a:stCxn id="143" idx="0"/>
                  <a:endCxn id="141" idx="1"/>
                </p:cNvCxnSpPr>
                <p:nvPr/>
              </p:nvCxnSpPr>
              <p:spPr>
                <a:xfrm rot="16200000" flipH="1">
                  <a:off x="1659298" y="4021239"/>
                  <a:ext cx="405114" cy="1228844"/>
                </a:xfrm>
                <a:prstGeom prst="bentConnector4">
                  <a:avLst>
                    <a:gd name="adj1" fmla="val -56429"/>
                    <a:gd name="adj2" fmla="val 69231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꺾인 연결선[E] 131">
                  <a:extLst>
                    <a:ext uri="{FF2B5EF4-FFF2-40B4-BE49-F238E27FC236}">
                      <a16:creationId xmlns:a16="http://schemas.microsoft.com/office/drawing/2014/main" id="{4977A5BE-9DC1-1741-8A1E-EF1099D77AE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3377888" y="4021239"/>
                  <a:ext cx="405114" cy="1228844"/>
                </a:xfrm>
                <a:prstGeom prst="bentConnector4">
                  <a:avLst>
                    <a:gd name="adj1" fmla="val -56429"/>
                    <a:gd name="adj2" fmla="val 69231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화살표 연결선 132">
                  <a:extLst>
                    <a:ext uri="{FF2B5EF4-FFF2-40B4-BE49-F238E27FC236}">
                      <a16:creationId xmlns:a16="http://schemas.microsoft.com/office/drawing/2014/main" id="{31DFAE5A-7BAF-E348-89E5-9F572E49BB07}"/>
                    </a:ext>
                  </a:extLst>
                </p:cNvPr>
                <p:cNvCxnSpPr>
                  <a:cxnSpLocks/>
                  <a:endCxn id="138" idx="1"/>
                </p:cNvCxnSpPr>
                <p:nvPr/>
              </p:nvCxnSpPr>
              <p:spPr>
                <a:xfrm>
                  <a:off x="4459514" y="4838218"/>
                  <a:ext cx="24935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화살표 연결선 133">
                  <a:extLst>
                    <a:ext uri="{FF2B5EF4-FFF2-40B4-BE49-F238E27FC236}">
                      <a16:creationId xmlns:a16="http://schemas.microsoft.com/office/drawing/2014/main" id="{23EF51A6-48CF-E644-8CE0-3C6B48B4F312}"/>
                    </a:ext>
                  </a:extLst>
                </p:cNvPr>
                <p:cNvCxnSpPr>
                  <a:cxnSpLocks/>
                  <a:stCxn id="143" idx="0"/>
                </p:cNvCxnSpPr>
                <p:nvPr/>
              </p:nvCxnSpPr>
              <p:spPr>
                <a:xfrm flipV="1">
                  <a:off x="1247433" y="3907692"/>
                  <a:ext cx="0" cy="5254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화살표 연결선 134">
                  <a:extLst>
                    <a:ext uri="{FF2B5EF4-FFF2-40B4-BE49-F238E27FC236}">
                      <a16:creationId xmlns:a16="http://schemas.microsoft.com/office/drawing/2014/main" id="{0F025185-2B35-744E-8DEE-6569EF491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6023" y="3907692"/>
                  <a:ext cx="0" cy="5254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화살표 연결선 135">
                  <a:extLst>
                    <a:ext uri="{FF2B5EF4-FFF2-40B4-BE49-F238E27FC236}">
                      <a16:creationId xmlns:a16="http://schemas.microsoft.com/office/drawing/2014/main" id="{C1820C9F-3374-3F43-A99F-6771F1EAD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81500" y="3907692"/>
                  <a:ext cx="0" cy="5254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2DB7D57-0139-FC40-A60C-1B2B1F694342}"/>
                  </a:ext>
                </a:extLst>
              </p:cNvPr>
              <p:cNvSpPr txBox="1"/>
              <p:nvPr/>
            </p:nvSpPr>
            <p:spPr>
              <a:xfrm>
                <a:off x="515166" y="3630143"/>
                <a:ext cx="1458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/>
                  <a:t>Hidden state 1</a:t>
                </a:r>
                <a:endParaRPr kumimoji="1" lang="ko-KR" altLang="en-US" sz="14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08A592F-1D83-0245-B360-211BCAA81647}"/>
                  </a:ext>
                </a:extLst>
              </p:cNvPr>
              <p:cNvSpPr txBox="1"/>
              <p:nvPr/>
            </p:nvSpPr>
            <p:spPr>
              <a:xfrm>
                <a:off x="2247059" y="3630142"/>
                <a:ext cx="1458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/>
                  <a:t>Hidden state 2</a:t>
                </a:r>
                <a:endParaRPr kumimoji="1" lang="ko-KR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7F026D11-D379-CB4D-84E4-5E6DCA7F7285}"/>
                      </a:ext>
                    </a:extLst>
                  </p:cNvPr>
                  <p:cNvSpPr txBox="1"/>
                  <p:nvPr/>
                </p:nvSpPr>
                <p:spPr>
                  <a:xfrm>
                    <a:off x="4412572" y="3624195"/>
                    <a:ext cx="145832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Hidden </a:t>
                    </a:r>
                    <a:r>
                      <a:rPr kumimoji="1" lang="en-US" altLang="ko-KR" sz="1400" dirty="0" err="1"/>
                      <a:t>state</a:t>
                    </a:r>
                    <a14:m>
                      <m:oMath xmlns:m="http://schemas.openxmlformats.org/officeDocument/2006/math">
                        <m:r>
                          <a:rPr kumimoji="1" lang="en-US" altLang="ko-KR" sz="1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7F026D11-D379-CB4D-84E4-5E6DCA7F72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2572" y="3624195"/>
                    <a:ext cx="1458329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602D64A8-8D28-EF46-92A3-CF597D702A01}"/>
                </a:ext>
              </a:extLst>
            </p:cNvPr>
            <p:cNvCxnSpPr>
              <a:cxnSpLocks/>
              <a:stCxn id="138" idx="3"/>
              <a:endCxn id="101" idx="1"/>
            </p:cNvCxnSpPr>
            <p:nvPr/>
          </p:nvCxnSpPr>
          <p:spPr>
            <a:xfrm>
              <a:off x="5796275" y="4741965"/>
              <a:ext cx="2955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99BC6EF-78CE-0C4E-8ED7-7A10DF527C44}"/>
                </a:ext>
              </a:extLst>
            </p:cNvPr>
            <p:cNvSpPr/>
            <p:nvPr/>
          </p:nvSpPr>
          <p:spPr>
            <a:xfrm>
              <a:off x="6091854" y="4491399"/>
              <a:ext cx="1708484" cy="5011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Context vector</a:t>
              </a:r>
              <a:endParaRPr kumimoji="1" lang="ko-KR" altLang="en-US" dirty="0"/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E66085F-80EC-D44B-BCAF-098816AE6CD5}"/>
                </a:ext>
              </a:extLst>
            </p:cNvPr>
            <p:cNvGrpSpPr/>
            <p:nvPr/>
          </p:nvGrpSpPr>
          <p:grpSpPr>
            <a:xfrm>
              <a:off x="7674284" y="3527942"/>
              <a:ext cx="3905347" cy="2265946"/>
              <a:chOff x="396694" y="3624195"/>
              <a:chExt cx="3905347" cy="2265946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D6D619EF-3F8F-1D4D-A6F1-80DB8FE9A856}"/>
                  </a:ext>
                </a:extLst>
              </p:cNvPr>
              <p:cNvGrpSpPr/>
              <p:nvPr/>
            </p:nvGrpSpPr>
            <p:grpSpPr>
              <a:xfrm>
                <a:off x="396694" y="3907692"/>
                <a:ext cx="3905347" cy="1982449"/>
                <a:chOff x="396694" y="3907692"/>
                <a:chExt cx="3905347" cy="1982449"/>
              </a:xfrm>
            </p:grpSpPr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3D77A65-101D-514D-A62E-E0FFB96328F3}"/>
                    </a:ext>
                  </a:extLst>
                </p:cNvPr>
                <p:cNvGrpSpPr/>
                <p:nvPr/>
              </p:nvGrpSpPr>
              <p:grpSpPr>
                <a:xfrm>
                  <a:off x="396694" y="4433104"/>
                  <a:ext cx="1701478" cy="1457037"/>
                  <a:chOff x="1265500" y="4433104"/>
                  <a:chExt cx="1701478" cy="1457037"/>
                </a:xfrm>
              </p:grpSpPr>
              <p:sp>
                <p:nvSpPr>
                  <p:cNvPr id="120" name="직사각형 119">
                    <a:extLst>
                      <a:ext uri="{FF2B5EF4-FFF2-40B4-BE49-F238E27FC236}">
                        <a16:creationId xmlns:a16="http://schemas.microsoft.com/office/drawing/2014/main" id="{932C962F-F80D-B84F-A328-F4590C1D96A6}"/>
                      </a:ext>
                    </a:extLst>
                  </p:cNvPr>
                  <p:cNvSpPr/>
                  <p:nvPr/>
                </p:nvSpPr>
                <p:spPr>
                  <a:xfrm>
                    <a:off x="1643606" y="4433104"/>
                    <a:ext cx="945266" cy="8102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dirty="0">
                        <a:solidFill>
                          <a:schemeClr val="tx1"/>
                        </a:solidFill>
                      </a:rPr>
                      <a:t>RNN</a:t>
                    </a:r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F8971A2E-09D0-3748-9F66-BCADAFEF8DCF}"/>
                      </a:ext>
                    </a:extLst>
                  </p:cNvPr>
                  <p:cNvSpPr txBox="1"/>
                  <p:nvPr/>
                </p:nvSpPr>
                <p:spPr>
                  <a:xfrm>
                    <a:off x="1265500" y="5520809"/>
                    <a:ext cx="17014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ko-KR" altLang="en-US" dirty="0"/>
                      <a:t>입력</a:t>
                    </a:r>
                    <a:r>
                      <a:rPr kumimoji="1" lang="en-US" altLang="ko-KR" dirty="0"/>
                      <a:t>1</a:t>
                    </a:r>
                    <a:endParaRPr kumimoji="1" lang="ko-KR" altLang="en-US" dirty="0"/>
                  </a:p>
                </p:txBody>
              </p:sp>
            </p:grpSp>
            <p:grpSp>
              <p:nvGrpSpPr>
                <p:cNvPr id="111" name="그룹 110">
                  <a:extLst>
                    <a:ext uri="{FF2B5EF4-FFF2-40B4-BE49-F238E27FC236}">
                      <a16:creationId xmlns:a16="http://schemas.microsoft.com/office/drawing/2014/main" id="{32B8276B-DB3C-3F4F-8B98-307D6D15988F}"/>
                    </a:ext>
                  </a:extLst>
                </p:cNvPr>
                <p:cNvGrpSpPr/>
                <p:nvPr/>
              </p:nvGrpSpPr>
              <p:grpSpPr>
                <a:xfrm>
                  <a:off x="2600563" y="4433104"/>
                  <a:ext cx="1701478" cy="1457037"/>
                  <a:chOff x="4036532" y="4433104"/>
                  <a:chExt cx="1701478" cy="145703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13B0E81D-233B-2E47-9CFB-4615B5FCF7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36532" y="5520809"/>
                        <a:ext cx="170147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ko-KR" altLang="en-US" dirty="0"/>
                          <a:t>입력</a:t>
                        </a:r>
                        <a14:m>
                          <m:oMath xmlns:m="http://schemas.openxmlformats.org/officeDocument/2006/math">
                            <m:r>
                              <a:rPr kumimoji="1" lang="en-US" altLang="ko-KR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a14:m>
                        <a:endParaRPr kumimoji="1" lang="ko-KR" altLang="en-US" dirty="0"/>
                      </a:p>
                    </p:txBody>
                  </p:sp>
                </mc:Choice>
                <mc:Fallback xmlns="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13B0E81D-233B-2E47-9CFB-4615B5FCF78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36532" y="5520809"/>
                        <a:ext cx="1701478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6667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9" name="직사각형 118">
                    <a:extLst>
                      <a:ext uri="{FF2B5EF4-FFF2-40B4-BE49-F238E27FC236}">
                        <a16:creationId xmlns:a16="http://schemas.microsoft.com/office/drawing/2014/main" id="{1687A6EB-F7E8-4E4E-B95E-FA835FFAF570}"/>
                      </a:ext>
                    </a:extLst>
                  </p:cNvPr>
                  <p:cNvSpPr/>
                  <p:nvPr/>
                </p:nvSpPr>
                <p:spPr>
                  <a:xfrm>
                    <a:off x="4414638" y="4433104"/>
                    <a:ext cx="945266" cy="81022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>
                        <a:solidFill>
                          <a:schemeClr val="tx1"/>
                        </a:solidFill>
                      </a:rPr>
                      <a:t>RNN</a:t>
                    </a:r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112" name="직선 화살표 연결선 111">
                  <a:extLst>
                    <a:ext uri="{FF2B5EF4-FFF2-40B4-BE49-F238E27FC236}">
                      <a16:creationId xmlns:a16="http://schemas.microsoft.com/office/drawing/2014/main" id="{DA4F8AA9-577C-054A-9831-855FA5D78FF8}"/>
                    </a:ext>
                  </a:extLst>
                </p:cNvPr>
                <p:cNvCxnSpPr>
                  <a:cxnSpLocks/>
                  <a:stCxn id="121" idx="0"/>
                  <a:endCxn id="120" idx="2"/>
                </p:cNvCxnSpPr>
                <p:nvPr/>
              </p:nvCxnSpPr>
              <p:spPr>
                <a:xfrm flipV="1">
                  <a:off x="1247433" y="5243332"/>
                  <a:ext cx="0" cy="2774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화살표 연결선 112">
                  <a:extLst>
                    <a:ext uri="{FF2B5EF4-FFF2-40B4-BE49-F238E27FC236}">
                      <a16:creationId xmlns:a16="http://schemas.microsoft.com/office/drawing/2014/main" id="{4F0487D2-BA54-7749-8D97-7F36758224D9}"/>
                    </a:ext>
                  </a:extLst>
                </p:cNvPr>
                <p:cNvCxnSpPr>
                  <a:cxnSpLocks/>
                  <a:stCxn id="118" idx="0"/>
                  <a:endCxn id="119" idx="2"/>
                </p:cNvCxnSpPr>
                <p:nvPr/>
              </p:nvCxnSpPr>
              <p:spPr>
                <a:xfrm flipV="1">
                  <a:off x="3451302" y="5243332"/>
                  <a:ext cx="0" cy="2774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꺾인 연결선[E] 113">
                  <a:extLst>
                    <a:ext uri="{FF2B5EF4-FFF2-40B4-BE49-F238E27FC236}">
                      <a16:creationId xmlns:a16="http://schemas.microsoft.com/office/drawing/2014/main" id="{47F7F57D-3267-664C-933E-2C5A9376EF27}"/>
                    </a:ext>
                  </a:extLst>
                </p:cNvPr>
                <p:cNvCxnSpPr>
                  <a:cxnSpLocks/>
                  <a:stCxn id="120" idx="0"/>
                </p:cNvCxnSpPr>
                <p:nvPr/>
              </p:nvCxnSpPr>
              <p:spPr>
                <a:xfrm rot="16200000" flipH="1">
                  <a:off x="1659298" y="4021239"/>
                  <a:ext cx="405114" cy="1228844"/>
                </a:xfrm>
                <a:prstGeom prst="bentConnector4">
                  <a:avLst>
                    <a:gd name="adj1" fmla="val -56429"/>
                    <a:gd name="adj2" fmla="val 69231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화살표 연결선 114">
                  <a:extLst>
                    <a:ext uri="{FF2B5EF4-FFF2-40B4-BE49-F238E27FC236}">
                      <a16:creationId xmlns:a16="http://schemas.microsoft.com/office/drawing/2014/main" id="{A16F23B3-E12B-944D-9053-19F84D07454B}"/>
                    </a:ext>
                  </a:extLst>
                </p:cNvPr>
                <p:cNvCxnSpPr>
                  <a:cxnSpLocks/>
                  <a:endCxn id="119" idx="1"/>
                </p:cNvCxnSpPr>
                <p:nvPr/>
              </p:nvCxnSpPr>
              <p:spPr>
                <a:xfrm>
                  <a:off x="2729316" y="4838218"/>
                  <a:ext cx="249353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화살표 연결선 115">
                  <a:extLst>
                    <a:ext uri="{FF2B5EF4-FFF2-40B4-BE49-F238E27FC236}">
                      <a16:creationId xmlns:a16="http://schemas.microsoft.com/office/drawing/2014/main" id="{BE506F58-AC98-6C42-84EE-71A5F9335F5F}"/>
                    </a:ext>
                  </a:extLst>
                </p:cNvPr>
                <p:cNvCxnSpPr>
                  <a:cxnSpLocks/>
                  <a:stCxn id="120" idx="0"/>
                </p:cNvCxnSpPr>
                <p:nvPr/>
              </p:nvCxnSpPr>
              <p:spPr>
                <a:xfrm flipV="1">
                  <a:off x="1247433" y="3907692"/>
                  <a:ext cx="0" cy="5254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화살표 연결선 116">
                  <a:extLst>
                    <a:ext uri="{FF2B5EF4-FFF2-40B4-BE49-F238E27FC236}">
                      <a16:creationId xmlns:a16="http://schemas.microsoft.com/office/drawing/2014/main" id="{55C7E407-2F8D-2F43-9365-4FAA37ACA9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54300" y="3907692"/>
                  <a:ext cx="0" cy="52541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90ED8EF-277D-2146-84DC-17088E3D1C69}"/>
                  </a:ext>
                </a:extLst>
              </p:cNvPr>
              <p:cNvSpPr txBox="1"/>
              <p:nvPr/>
            </p:nvSpPr>
            <p:spPr>
              <a:xfrm>
                <a:off x="515166" y="3630143"/>
                <a:ext cx="1458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ko-KR" altLang="en-US" sz="14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7C2CDD-9DEE-E548-95FA-2EA089A5809B}"/>
                  </a:ext>
                </a:extLst>
              </p:cNvPr>
              <p:cNvSpPr txBox="1"/>
              <p:nvPr/>
            </p:nvSpPr>
            <p:spPr>
              <a:xfrm>
                <a:off x="2682374" y="3624195"/>
                <a:ext cx="14583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kumimoji="1" lang="ko-KR" altLang="en-US" sz="1400" dirty="0"/>
              </a:p>
            </p:txBody>
          </p:sp>
        </p:grp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BDC1D4DF-6096-E641-BBC9-4A5435C1B0AC}"/>
                </a:ext>
              </a:extLst>
            </p:cNvPr>
            <p:cNvCxnSpPr>
              <a:cxnSpLocks/>
              <a:stCxn id="101" idx="3"/>
              <a:endCxn id="120" idx="1"/>
            </p:cNvCxnSpPr>
            <p:nvPr/>
          </p:nvCxnSpPr>
          <p:spPr>
            <a:xfrm>
              <a:off x="7800338" y="4741965"/>
              <a:ext cx="2520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F95F260-1019-6F45-88C9-0105BF1E7AFB}"/>
                </a:ext>
              </a:extLst>
            </p:cNvPr>
            <p:cNvSpPr txBox="1"/>
            <p:nvPr/>
          </p:nvSpPr>
          <p:spPr>
            <a:xfrm>
              <a:off x="6143121" y="5101151"/>
              <a:ext cx="1701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b="1" dirty="0"/>
                <a:t>고정 크기</a:t>
              </a: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8BEC0D9-9A08-DC40-B76B-267AE8A7135D}"/>
                </a:ext>
              </a:extLst>
            </p:cNvPr>
            <p:cNvCxnSpPr>
              <a:cxnSpLocks/>
              <a:stCxn id="106" idx="3"/>
              <a:endCxn id="143" idx="1"/>
            </p:cNvCxnSpPr>
            <p:nvPr/>
          </p:nvCxnSpPr>
          <p:spPr>
            <a:xfrm>
              <a:off x="747571" y="4741965"/>
              <a:ext cx="1693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34770E1-5503-C847-BCDB-0A3EB1A6757D}"/>
                </a:ext>
              </a:extLst>
            </p:cNvPr>
            <p:cNvSpPr txBox="1"/>
            <p:nvPr/>
          </p:nvSpPr>
          <p:spPr>
            <a:xfrm>
              <a:off x="-27400" y="4480355"/>
              <a:ext cx="7749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/>
                <a:t>Hidden</a:t>
              </a:r>
              <a:br>
                <a:rPr kumimoji="1" lang="en-US" altLang="ko-KR" sz="1400" dirty="0"/>
              </a:br>
              <a:r>
                <a:rPr kumimoji="1" lang="en-US" altLang="ko-KR" sz="1400" dirty="0"/>
                <a:t>state 0</a:t>
              </a:r>
              <a:endParaRPr kumimoji="1" lang="ko-KR" altLang="en-US" sz="1400" dirty="0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63D921FF-624F-3E46-B572-57AA970D1E72}"/>
              </a:ext>
            </a:extLst>
          </p:cNvPr>
          <p:cNvSpPr txBox="1"/>
          <p:nvPr/>
        </p:nvSpPr>
        <p:spPr>
          <a:xfrm>
            <a:off x="6476868" y="3826042"/>
            <a:ext cx="17084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weight</a:t>
            </a:r>
            <a:endParaRPr kumimoji="1" lang="ko-KR" altLang="en-US" dirty="0"/>
          </a:p>
        </p:txBody>
      </p:sp>
      <p:cxnSp>
        <p:nvCxnSpPr>
          <p:cNvPr id="147" name="꺾인 연결선[E] 146">
            <a:extLst>
              <a:ext uri="{FF2B5EF4-FFF2-40B4-BE49-F238E27FC236}">
                <a16:creationId xmlns:a16="http://schemas.microsoft.com/office/drawing/2014/main" id="{C3554848-4031-794E-8146-BA7D7A1C2BAE}"/>
              </a:ext>
            </a:extLst>
          </p:cNvPr>
          <p:cNvCxnSpPr>
            <a:stCxn id="123" idx="0"/>
            <a:endCxn id="145" idx="1"/>
          </p:cNvCxnSpPr>
          <p:nvPr/>
        </p:nvCxnSpPr>
        <p:spPr>
          <a:xfrm rot="5400000" flipH="1" flipV="1">
            <a:off x="3934404" y="1847792"/>
            <a:ext cx="379547" cy="47053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0F346B30-2F92-7B4C-ABED-B837553D028D}"/>
              </a:ext>
            </a:extLst>
          </p:cNvPr>
          <p:cNvCxnSpPr>
            <a:cxnSpLocks/>
            <a:stCxn id="124" idx="0"/>
            <a:endCxn id="145" idx="1"/>
          </p:cNvCxnSpPr>
          <p:nvPr/>
        </p:nvCxnSpPr>
        <p:spPr>
          <a:xfrm rot="5400000" flipH="1" flipV="1">
            <a:off x="4800351" y="2713737"/>
            <a:ext cx="379546" cy="297348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꺾인 연결선[E] 150">
            <a:extLst>
              <a:ext uri="{FF2B5EF4-FFF2-40B4-BE49-F238E27FC236}">
                <a16:creationId xmlns:a16="http://schemas.microsoft.com/office/drawing/2014/main" id="{6F37CB33-3745-584C-824D-9C3B4CE0F3AA}"/>
              </a:ext>
            </a:extLst>
          </p:cNvPr>
          <p:cNvCxnSpPr>
            <a:cxnSpLocks/>
            <a:stCxn id="125" idx="0"/>
            <a:endCxn id="145" idx="1"/>
          </p:cNvCxnSpPr>
          <p:nvPr/>
        </p:nvCxnSpPr>
        <p:spPr>
          <a:xfrm rot="5400000" flipH="1" flipV="1">
            <a:off x="5886081" y="3793521"/>
            <a:ext cx="373599" cy="8079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E3842E0E-1D69-0549-B466-F80CFEC6A77F}"/>
              </a:ext>
            </a:extLst>
          </p:cNvPr>
          <p:cNvSpPr txBox="1"/>
          <p:nvPr/>
        </p:nvSpPr>
        <p:spPr>
          <a:xfrm>
            <a:off x="5624262" y="3234486"/>
            <a:ext cx="3413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해당 값을 비율로 반영</a:t>
            </a:r>
          </a:p>
        </p:txBody>
      </p:sp>
    </p:spTree>
    <p:extLst>
      <p:ext uri="{BB962C8B-B14F-4D97-AF65-F5344CB8AC3E}">
        <p14:creationId xmlns:p14="http://schemas.microsoft.com/office/powerpoint/2010/main" val="404357476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1477</Words>
  <Application>Microsoft Macintosh PowerPoint</Application>
  <PresentationFormat>와이드스크린</PresentationFormat>
  <Paragraphs>205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Apple SD Gothic Neo</vt:lpstr>
      <vt:lpstr>SB AggroOTF Medium</vt:lpstr>
      <vt:lpstr>Arial</vt:lpstr>
      <vt:lpstr>Cambria Math</vt:lpstr>
      <vt:lpstr>Georgia</vt:lpstr>
      <vt:lpstr>CryptoCraft 테마</vt:lpstr>
      <vt:lpstr>제목 테마</vt:lpstr>
      <vt:lpstr>AI 공모전 간단한 구현</vt:lpstr>
      <vt:lpstr>PowerPoint 프레젠테이션</vt:lpstr>
      <vt:lpstr>Meta Police AI - 데이터</vt:lpstr>
      <vt:lpstr>Meta Police AI – 신경망 구조 및 학습 </vt:lpstr>
      <vt:lpstr>Meta Police AI – 신경망 구조 및 학습 </vt:lpstr>
      <vt:lpstr>Meta Police AI – 추론</vt:lpstr>
      <vt:lpstr>Transformer</vt:lpstr>
      <vt:lpstr>Seq2Seq</vt:lpstr>
      <vt:lpstr>Attention</vt:lpstr>
      <vt:lpstr>Attention</vt:lpstr>
      <vt:lpstr>Multi-head Attention</vt:lpstr>
      <vt:lpstr>Transformer</vt:lpstr>
      <vt:lpstr>Transformer - Embedding</vt:lpstr>
      <vt:lpstr>Transformer – Positional encoding</vt:lpstr>
      <vt:lpstr>Transformer – Multi-head attention</vt:lpstr>
      <vt:lpstr>Transformer - Encoder</vt:lpstr>
      <vt:lpstr>Transformer - Decoder</vt:lpstr>
      <vt:lpstr>구현 - 데이터</vt:lpstr>
      <vt:lpstr>구현 - 네트워크</vt:lpstr>
      <vt:lpstr>구현</vt:lpstr>
      <vt:lpstr>실험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129</cp:revision>
  <dcterms:created xsi:type="dcterms:W3CDTF">2019-03-05T04:29:07Z</dcterms:created>
  <dcterms:modified xsi:type="dcterms:W3CDTF">2021-11-14T17:41:01Z</dcterms:modified>
</cp:coreProperties>
</file>