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유진" initials="오유" lastIdx="1" clrIdx="0">
    <p:extLst>
      <p:ext uri="{19B8F6BF-5375-455C-9EA6-DF929625EA0E}">
        <p15:presenceInfo xmlns:p15="http://schemas.microsoft.com/office/powerpoint/2012/main" userId="40e601c714fc87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0037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r8wch3JiS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 계층</a:t>
            </a:r>
            <a:r>
              <a:rPr lang="en-US" altLang="ko-KR" dirty="0"/>
              <a:t>(Network Layer)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https://youtu.be/Rr8wch3JiS8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8B2FE-15E0-4ABF-9727-748CB082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 protocol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DE9F9-3D75-4E39-B720-54639633C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   </a:t>
            </a: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0E9BF0-4EEB-4521-9C3A-426761BE6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02" y="1152526"/>
            <a:ext cx="4452450" cy="291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715341-5775-48D5-A24A-E2A49A696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08794"/>
              </p:ext>
            </p:extLst>
          </p:nvPr>
        </p:nvGraphicFramePr>
        <p:xfrm>
          <a:off x="486529" y="1482440"/>
          <a:ext cx="6640408" cy="3372519"/>
        </p:xfrm>
        <a:graphic>
          <a:graphicData uri="http://schemas.openxmlformats.org/drawingml/2006/table">
            <a:tbl>
              <a:tblPr/>
              <a:tblGrid>
                <a:gridCol w="1660102">
                  <a:extLst>
                    <a:ext uri="{9D8B030D-6E8A-4147-A177-3AD203B41FA5}">
                      <a16:colId xmlns:a16="http://schemas.microsoft.com/office/drawing/2014/main" val="68036166"/>
                    </a:ext>
                  </a:extLst>
                </a:gridCol>
                <a:gridCol w="1660102">
                  <a:extLst>
                    <a:ext uri="{9D8B030D-6E8A-4147-A177-3AD203B41FA5}">
                      <a16:colId xmlns:a16="http://schemas.microsoft.com/office/drawing/2014/main" val="2226449588"/>
                    </a:ext>
                  </a:extLst>
                </a:gridCol>
                <a:gridCol w="1660102">
                  <a:extLst>
                    <a:ext uri="{9D8B030D-6E8A-4147-A177-3AD203B41FA5}">
                      <a16:colId xmlns:a16="http://schemas.microsoft.com/office/drawing/2014/main" val="778434913"/>
                    </a:ext>
                  </a:extLst>
                </a:gridCol>
                <a:gridCol w="1660102">
                  <a:extLst>
                    <a:ext uri="{9D8B030D-6E8A-4147-A177-3AD203B41FA5}">
                      <a16:colId xmlns:a16="http://schemas.microsoft.com/office/drawing/2014/main" val="3694957857"/>
                    </a:ext>
                  </a:extLst>
                </a:gridCol>
              </a:tblGrid>
              <a:tr h="446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프로토콜 및 </a:t>
                      </a:r>
                      <a:r>
                        <a:rPr lang="ko-KR" altLang="en-US" sz="1600" dirty="0" err="1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라우팅방식</a:t>
                      </a:r>
                      <a:endParaRPr lang="ko-KR" alt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RIP</a:t>
                      </a:r>
                      <a:endParaRPr lang="en-US" altLang="ko-KR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Distance-Vector</a:t>
                      </a:r>
                      <a:endParaRPr lang="en-US" sz="14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OSPF</a:t>
                      </a:r>
                      <a:endParaRPr lang="en-US" altLang="ko-KR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Link-State</a:t>
                      </a:r>
                      <a:endParaRPr 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BGP</a:t>
                      </a:r>
                      <a:endParaRPr lang="en-US" altLang="ko-KR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Path-Vector</a:t>
                      </a:r>
                      <a:endParaRPr 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844693"/>
                  </a:ext>
                </a:extLst>
              </a:tr>
              <a:tr h="446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업데이트</a:t>
                      </a:r>
                      <a:endParaRPr lang="ko-KR" alt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인접라우터</a:t>
                      </a:r>
                      <a:endParaRPr lang="ko-KR" alt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Area</a:t>
                      </a:r>
                      <a:r>
                        <a:rPr lang="ko-KR" alt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 </a:t>
                      </a:r>
                      <a:r>
                        <a:rPr lang="ko-KR" altLang="en-US" sz="1600" dirty="0" err="1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모든라우터</a:t>
                      </a:r>
                      <a:endParaRPr lang="ko-KR" alt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BGP neighbor</a:t>
                      </a:r>
                      <a:endParaRPr 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77213"/>
                  </a:ext>
                </a:extLst>
              </a:tr>
              <a:tr h="446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업데이트 시점</a:t>
                      </a:r>
                      <a:endParaRPr lang="ko-KR" altLang="en-US" sz="160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일정주기</a:t>
                      </a:r>
                      <a:endParaRPr lang="ko-KR" alt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Link </a:t>
                      </a:r>
                      <a:r>
                        <a:rPr lang="ko-KR" alt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변화발생시</a:t>
                      </a:r>
                      <a:endParaRPr lang="ko-KR" alt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Link </a:t>
                      </a:r>
                      <a:r>
                        <a:rPr lang="ko-KR" alt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변화발생시</a:t>
                      </a:r>
                      <a:endParaRPr lang="ko-KR" alt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13276"/>
                  </a:ext>
                </a:extLst>
              </a:tr>
              <a:tr h="446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경로선택</a:t>
                      </a:r>
                      <a:endParaRPr lang="ko-KR" altLang="en-US" sz="160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벨만</a:t>
                      </a: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ko-KR" alt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포드 알고리즘</a:t>
                      </a:r>
                      <a:endParaRPr lang="ko-KR" alt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Dijkstra </a:t>
                      </a:r>
                      <a:r>
                        <a:rPr lang="ko-KR" alt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알고리즘</a:t>
                      </a:r>
                      <a:endParaRPr lang="ko-KR" alt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정책기반</a:t>
                      </a: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poicy</a:t>
                      </a: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39693"/>
                  </a:ext>
                </a:extLst>
              </a:tr>
              <a:tr h="669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Metric</a:t>
                      </a:r>
                      <a:endParaRPr 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Hop count</a:t>
                      </a:r>
                      <a:endParaRPr 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Hop </a:t>
                      </a:r>
                      <a:r>
                        <a:rPr lang="ko-KR" alt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</a:t>
                      </a: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Bandwidth, Delay</a:t>
                      </a:r>
                      <a:r>
                        <a:rPr lang="ko-KR" alt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 다양</a:t>
                      </a:r>
                      <a:endParaRPr lang="ko-KR" alt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Path</a:t>
                      </a:r>
                      <a:endParaRPr 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082616"/>
                  </a:ext>
                </a:extLst>
              </a:tr>
              <a:tr h="669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666666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특징</a:t>
                      </a:r>
                      <a:endParaRPr 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666666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불완전</a:t>
                      </a: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666666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빠름</a:t>
                      </a:r>
                      <a:endParaRPr lang="en-US" altLang="ko-KR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IGP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666666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테이블 만들기까지 시간이 걸림</a:t>
                      </a:r>
                      <a:endParaRPr lang="en-US" altLang="ko-KR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666666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IGP</a:t>
                      </a:r>
                      <a:endParaRPr lang="ko-KR" altLang="en-US" sz="1600" dirty="0">
                        <a:solidFill>
                          <a:srgbClr val="666666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EGP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57671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AEC1EB8-DB8B-44D3-95AE-CE2C98EA9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56" y="3990213"/>
            <a:ext cx="3061132" cy="22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1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DE609-1006-4DB2-8998-33CC9C9A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80D6F5-59B0-4233-9E4C-6087642E18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Packet sniffing (</a:t>
            </a:r>
            <a:r>
              <a:rPr lang="ko-KR" altLang="en-US" sz="2400" dirty="0"/>
              <a:t>패킷 습득</a:t>
            </a:r>
            <a:r>
              <a:rPr lang="en-US" altLang="ko-KR" sz="2400" dirty="0"/>
              <a:t>) : </a:t>
            </a:r>
            <a:r>
              <a:rPr lang="ko-KR" altLang="en-US" sz="2400" dirty="0">
                <a:latin typeface="+mj-ea"/>
                <a:ea typeface="+mj-ea"/>
              </a:rPr>
              <a:t>네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트워크 상에서 자신이 아닌 다른 상대방들의 패킷 교환을 엿듣는 것 </a:t>
            </a:r>
            <a:endParaRPr lang="en-US" altLang="ko-KR" sz="2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=&gt;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데이터 암호화</a:t>
            </a:r>
            <a:endParaRPr lang="en-US" altLang="ko-KR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r>
              <a:rPr lang="en-US" altLang="ko-KR" sz="2400" dirty="0"/>
              <a:t>IP spoofing :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네트워크 계층에서 출발지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IP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주소를 조작하는 방식</a:t>
            </a: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sz="2400" i="0" dirty="0">
                <a:solidFill>
                  <a:srgbClr val="222831"/>
                </a:solidFill>
                <a:effectLst/>
                <a:latin typeface="+mj-lt"/>
              </a:rPr>
              <a:t>     =&gt; </a:t>
            </a:r>
            <a:r>
              <a:rPr lang="ko-KR" altLang="en-US" sz="2400" i="0" dirty="0">
                <a:solidFill>
                  <a:srgbClr val="222831"/>
                </a:solidFill>
                <a:effectLst/>
                <a:latin typeface="+mj-lt"/>
              </a:rPr>
              <a:t>라우터에서 소스 라우팅 허용</a:t>
            </a:r>
            <a:r>
              <a:rPr lang="en-US" altLang="ko-KR" sz="2400" i="0" dirty="0">
                <a:solidFill>
                  <a:srgbClr val="222831"/>
                </a:solidFill>
                <a:effectLst/>
                <a:latin typeface="+mj-lt"/>
              </a:rPr>
              <a:t>x , </a:t>
            </a:r>
            <a:r>
              <a:rPr lang="ko-KR" altLang="en-US" sz="2400" i="0" dirty="0">
                <a:solidFill>
                  <a:srgbClr val="222831"/>
                </a:solidFill>
                <a:effectLst/>
                <a:latin typeface="+mj-lt"/>
              </a:rPr>
              <a:t>암호화된 프로토콜 사용</a:t>
            </a:r>
            <a:endParaRPr lang="en-US" altLang="ko-KR" sz="2400" i="0" dirty="0">
              <a:solidFill>
                <a:srgbClr val="22283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2400" i="0" dirty="0">
                <a:solidFill>
                  <a:srgbClr val="222831"/>
                </a:solidFill>
                <a:effectLst/>
                <a:latin typeface="+mj-lt"/>
                <a:ea typeface="+mj-ea"/>
              </a:rPr>
              <a:t>ICMP Flooding:</a:t>
            </a:r>
            <a:r>
              <a:rPr lang="ko-KR" altLang="en-US" sz="2400" i="0" dirty="0">
                <a:solidFill>
                  <a:srgbClr val="222831"/>
                </a:solidFill>
                <a:effectLst/>
                <a:latin typeface="+mj-lt"/>
              </a:rPr>
              <a:t>다수의 호스트가 존재하는 서브 네트워크에 변조된 </a:t>
            </a:r>
            <a:r>
              <a:rPr lang="en-US" altLang="ko-KR" sz="2400" i="0" dirty="0">
                <a:solidFill>
                  <a:srgbClr val="222831"/>
                </a:solidFill>
                <a:effectLst/>
                <a:latin typeface="+mj-lt"/>
              </a:rPr>
              <a:t>ICMP Echo </a:t>
            </a:r>
            <a:r>
              <a:rPr lang="ko-KR" altLang="en-US" sz="2400" i="0" dirty="0">
                <a:solidFill>
                  <a:srgbClr val="222831"/>
                </a:solidFill>
                <a:effectLst/>
                <a:latin typeface="+mj-lt"/>
              </a:rPr>
              <a:t>패킷을 </a:t>
            </a:r>
            <a:r>
              <a:rPr lang="en-US" altLang="ko-KR" sz="2400" i="0" dirty="0">
                <a:solidFill>
                  <a:srgbClr val="222831"/>
                </a:solidFill>
                <a:effectLst/>
                <a:latin typeface="+mj-lt"/>
              </a:rPr>
              <a:t>Broadcast </a:t>
            </a:r>
            <a:r>
              <a:rPr lang="ko-KR" altLang="en-US" sz="2400" i="0" dirty="0">
                <a:solidFill>
                  <a:srgbClr val="222831"/>
                </a:solidFill>
                <a:effectLst/>
                <a:latin typeface="+mj-lt"/>
              </a:rPr>
              <a:t>전송 </a:t>
            </a:r>
            <a:r>
              <a:rPr lang="en-US" altLang="ko-KR" sz="2400" i="0" dirty="0">
                <a:solidFill>
                  <a:srgbClr val="222831"/>
                </a:solidFill>
                <a:effectLst/>
                <a:latin typeface="+mj-lt"/>
              </a:rPr>
              <a:t>(Source IP</a:t>
            </a:r>
            <a:r>
              <a:rPr lang="ko-KR" altLang="en-US" sz="2400" i="0" dirty="0">
                <a:solidFill>
                  <a:srgbClr val="222831"/>
                </a:solidFill>
                <a:effectLst/>
                <a:latin typeface="+mj-lt"/>
              </a:rPr>
              <a:t>를 피해자의 </a:t>
            </a:r>
            <a:r>
              <a:rPr lang="en-US" altLang="ko-KR" sz="2400" i="0" dirty="0">
                <a:solidFill>
                  <a:srgbClr val="222831"/>
                </a:solidFill>
                <a:effectLst/>
                <a:latin typeface="+mj-lt"/>
              </a:rPr>
              <a:t>IP</a:t>
            </a:r>
            <a:r>
              <a:rPr lang="ko-KR" altLang="en-US" sz="2400" i="0" dirty="0">
                <a:solidFill>
                  <a:srgbClr val="222831"/>
                </a:solidFill>
                <a:effectLst/>
                <a:latin typeface="+mj-lt"/>
              </a:rPr>
              <a:t>로 변조함</a:t>
            </a:r>
            <a:r>
              <a:rPr lang="en-US" altLang="ko-KR" sz="2400" i="0" dirty="0">
                <a:solidFill>
                  <a:srgbClr val="222831"/>
                </a:solidFill>
                <a:effectLst/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597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Network Layer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IP(Internet Protocol)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ICMP,IGMP,ARP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Routing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security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EEFE4-B44A-40D8-83C5-08D3D93F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Layer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D3CCF6-484E-44B0-B564-D51C2D695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1" y="1241301"/>
            <a:ext cx="6562775" cy="377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B8AE6E-F916-4046-9D93-114667AFFC6B}"/>
              </a:ext>
            </a:extLst>
          </p:cNvPr>
          <p:cNvSpPr txBox="1"/>
          <p:nvPr/>
        </p:nvSpPr>
        <p:spPr>
          <a:xfrm>
            <a:off x="807281" y="5247367"/>
            <a:ext cx="37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OSI 7Layer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E7D4A-0D65-4615-B923-EF91B632E15B}"/>
              </a:ext>
            </a:extLst>
          </p:cNvPr>
          <p:cNvSpPr txBox="1"/>
          <p:nvPr/>
        </p:nvSpPr>
        <p:spPr>
          <a:xfrm>
            <a:off x="7927760" y="1078558"/>
            <a:ext cx="33912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Network</a:t>
            </a:r>
            <a:r>
              <a:rPr lang="ko-KR" altLang="en-US" sz="2400" dirty="0"/>
              <a:t> </a:t>
            </a:r>
            <a:r>
              <a:rPr lang="en-US" altLang="ko-KR" sz="2400" dirty="0"/>
              <a:t>Layer</a:t>
            </a:r>
            <a:r>
              <a:rPr lang="ko-KR" altLang="en-US" sz="2400" dirty="0"/>
              <a:t> 주기능</a:t>
            </a:r>
            <a:endParaRPr lang="en-US" altLang="ko-KR" sz="2400" dirty="0"/>
          </a:p>
          <a:p>
            <a:r>
              <a:rPr lang="en-US" altLang="ko-KR" dirty="0"/>
              <a:t> - </a:t>
            </a:r>
            <a:r>
              <a:rPr lang="ko-KR" altLang="en-US" dirty="0"/>
              <a:t>경로제어</a:t>
            </a:r>
            <a:r>
              <a:rPr lang="en-US" altLang="ko-KR" dirty="0"/>
              <a:t>(routing)</a:t>
            </a:r>
          </a:p>
          <a:p>
            <a:r>
              <a:rPr lang="ko-KR" altLang="en-US" dirty="0"/>
              <a:t>  라우터를 통해 패킷을 보낼 경로를 설정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Forwarding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하나의 폴트에서 폴트로 옮김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Protocol </a:t>
            </a:r>
          </a:p>
          <a:p>
            <a:r>
              <a:rPr lang="en-US" altLang="ko-KR" dirty="0"/>
              <a:t>   -IP</a:t>
            </a:r>
          </a:p>
          <a:p>
            <a:r>
              <a:rPr lang="en-US" altLang="ko-KR" dirty="0"/>
              <a:t>   -IGMP</a:t>
            </a:r>
          </a:p>
          <a:p>
            <a:r>
              <a:rPr lang="en-US" altLang="ko-KR" dirty="0"/>
              <a:t>   -ICMP</a:t>
            </a:r>
          </a:p>
          <a:p>
            <a:r>
              <a:rPr lang="en-US" altLang="ko-KR" dirty="0"/>
              <a:t>   -ARP</a:t>
            </a:r>
          </a:p>
        </p:txBody>
      </p:sp>
    </p:spTree>
    <p:extLst>
      <p:ext uri="{BB962C8B-B14F-4D97-AF65-F5344CB8AC3E}">
        <p14:creationId xmlns:p14="http://schemas.microsoft.com/office/powerpoint/2010/main" val="60025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76188-3405-4580-AD8C-9B897153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Layer	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72537-32C6-4D3E-B0C8-07830C311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Switching</a:t>
            </a:r>
          </a:p>
          <a:p>
            <a:pPr marL="0" indent="0">
              <a:buNone/>
            </a:pPr>
            <a:r>
              <a:rPr lang="en-US" altLang="ko-KR" dirty="0"/>
              <a:t> 1. Circuit switching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폴트끼리 물리적으로 </a:t>
            </a:r>
            <a:r>
              <a:rPr lang="ko-KR" altLang="en-US" sz="1600" dirty="0" err="1"/>
              <a:t>이어줌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회선</a:t>
            </a:r>
            <a:r>
              <a:rPr lang="en-US" altLang="ko-KR" sz="1600" dirty="0"/>
              <a:t>,</a:t>
            </a:r>
            <a:r>
              <a:rPr lang="ko-KR" altLang="en-US" sz="1600" dirty="0"/>
              <a:t>회로</a:t>
            </a:r>
            <a:r>
              <a:rPr lang="en-US" altLang="ko-KR" sz="1600" dirty="0"/>
              <a:t>) (ex. </a:t>
            </a:r>
            <a:r>
              <a:rPr lang="ko-KR" altLang="en-US" sz="1600" dirty="0" err="1"/>
              <a:t>아두이노</a:t>
            </a:r>
            <a:r>
              <a:rPr lang="ko-KR" altLang="en-US" sz="1600" dirty="0"/>
              <a:t> 케이블 연결</a:t>
            </a:r>
            <a:r>
              <a:rPr lang="en-US" altLang="ko-KR" sz="1600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 2. Packet</a:t>
            </a:r>
            <a:r>
              <a:rPr lang="ko-KR" altLang="en-US" dirty="0"/>
              <a:t> </a:t>
            </a:r>
            <a:r>
              <a:rPr lang="en-US" altLang="ko-KR" dirty="0"/>
              <a:t>switching </a:t>
            </a:r>
          </a:p>
          <a:p>
            <a:pPr marL="0" indent="0">
              <a:buNone/>
            </a:pPr>
            <a:r>
              <a:rPr lang="en-US" altLang="ko-KR" sz="1600" dirty="0"/>
              <a:t>        :source</a:t>
            </a:r>
            <a:r>
              <a:rPr lang="ko-KR" altLang="en-US" sz="1600" dirty="0"/>
              <a:t>에서 </a:t>
            </a:r>
            <a:r>
              <a:rPr lang="en-US" altLang="ko-KR" sz="1600" dirty="0"/>
              <a:t>destination</a:t>
            </a:r>
            <a:r>
              <a:rPr lang="ko-KR" altLang="en-US" sz="1600" dirty="0"/>
              <a:t>까지 패킷을 어떻게 보낼지 결정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2400" b="1" dirty="0"/>
              <a:t>     - Virtual Circuit approach</a:t>
            </a:r>
          </a:p>
          <a:p>
            <a:pPr marL="0" indent="0">
              <a:buNone/>
            </a:pPr>
            <a:r>
              <a:rPr lang="en-US" altLang="ko-KR" sz="2400" b="1" dirty="0"/>
              <a:t>       </a:t>
            </a:r>
            <a:r>
              <a:rPr lang="en-US" altLang="ko-KR" sz="1600" dirty="0"/>
              <a:t>     </a:t>
            </a:r>
            <a:r>
              <a:rPr lang="ko-KR" altLang="en-US" sz="1600" dirty="0"/>
              <a:t>경로설정 </a:t>
            </a:r>
            <a:r>
              <a:rPr lang="en-US" altLang="ko-KR" sz="1600" dirty="0"/>
              <a:t>-&gt; path</a:t>
            </a:r>
            <a:r>
              <a:rPr lang="ko-KR" altLang="en-US" sz="1600" dirty="0"/>
              <a:t>가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모든 패킷 동일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en-US" altLang="ko-KR" sz="1600" dirty="0"/>
              <a:t>               Connection Oriented Service</a:t>
            </a:r>
          </a:p>
          <a:p>
            <a:pPr marL="0" indent="0">
              <a:buNone/>
            </a:pPr>
            <a:r>
              <a:rPr lang="en-US" altLang="ko-KR" sz="2400" b="1" dirty="0"/>
              <a:t>     - Datagram approach</a:t>
            </a:r>
          </a:p>
          <a:p>
            <a:pPr marL="0" indent="0">
              <a:buNone/>
            </a:pPr>
            <a:r>
              <a:rPr lang="en-US" altLang="ko-KR" sz="2400" b="1" dirty="0"/>
              <a:t>           </a:t>
            </a:r>
            <a:r>
              <a:rPr lang="ko-KR" altLang="en-US" sz="1600" dirty="0"/>
              <a:t>모든 패킷마다 </a:t>
            </a:r>
            <a:r>
              <a:rPr lang="en-US" altLang="ko-KR" sz="1600" dirty="0"/>
              <a:t>path</a:t>
            </a:r>
            <a:r>
              <a:rPr lang="ko-KR" altLang="en-US" sz="1600" dirty="0"/>
              <a:t>가 다름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-&gt;</a:t>
            </a:r>
            <a:r>
              <a:rPr lang="ko-KR" altLang="en-US" sz="1600" dirty="0"/>
              <a:t>라우팅 테이블 기반으로 </a:t>
            </a:r>
            <a:r>
              <a:rPr lang="en-US" altLang="ko-KR" sz="1600" dirty="0"/>
              <a:t>path </a:t>
            </a:r>
            <a:r>
              <a:rPr lang="ko-KR" altLang="en-US" sz="1600" dirty="0"/>
              <a:t>정함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       </a:t>
            </a:r>
            <a:r>
              <a:rPr lang="en-US" altLang="ko-KR" sz="1600" dirty="0"/>
              <a:t>Connectionless</a:t>
            </a:r>
            <a:r>
              <a:rPr lang="ko-KR" altLang="en-US" sz="1600" dirty="0"/>
              <a:t> </a:t>
            </a:r>
            <a:r>
              <a:rPr lang="en-US" altLang="ko-KR" sz="1600" dirty="0"/>
              <a:t>Service  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51AFE-DFC9-4785-8467-5FF8B278F39C}"/>
              </a:ext>
            </a:extLst>
          </p:cNvPr>
          <p:cNvSpPr txBox="1"/>
          <p:nvPr/>
        </p:nvSpPr>
        <p:spPr>
          <a:xfrm>
            <a:off x="6007221" y="5184559"/>
            <a:ext cx="481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실시간 서비스시</a:t>
            </a:r>
            <a:r>
              <a:rPr lang="en-US" altLang="ko-KR" dirty="0"/>
              <a:t>, </a:t>
            </a:r>
            <a:r>
              <a:rPr lang="ko-KR" altLang="en-US" dirty="0"/>
              <a:t>데이터 경로가 다 다르면 순서대로 도착하지 않을 가능성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C7E940-1119-4B77-B43A-B8581372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35" y="1738976"/>
            <a:ext cx="4450810" cy="24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A0977C-BFED-436D-B376-1CE0D4ED17AA}"/>
              </a:ext>
            </a:extLst>
          </p:cNvPr>
          <p:cNvSpPr txBox="1"/>
          <p:nvPr/>
        </p:nvSpPr>
        <p:spPr>
          <a:xfrm>
            <a:off x="9824691" y="3984607"/>
            <a:ext cx="3421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https://freloha.tistory.com/18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5167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5C4D8-0C0B-4C80-8A1C-D51F5869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Network Layer Protocol- IP(Internet Protocol)</a:t>
            </a:r>
            <a:endParaRPr lang="ko-KR" altLang="en-US" sz="32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0319E44-4B58-4B90-8B15-B1731BDB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25108"/>
              </p:ext>
            </p:extLst>
          </p:nvPr>
        </p:nvGraphicFramePr>
        <p:xfrm>
          <a:off x="838979" y="2154433"/>
          <a:ext cx="6286376" cy="31245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729">
                  <a:extLst>
                    <a:ext uri="{9D8B030D-6E8A-4147-A177-3AD203B41FA5}">
                      <a16:colId xmlns:a16="http://schemas.microsoft.com/office/drawing/2014/main" val="2869287073"/>
                    </a:ext>
                  </a:extLst>
                </a:gridCol>
                <a:gridCol w="523865">
                  <a:extLst>
                    <a:ext uri="{9D8B030D-6E8A-4147-A177-3AD203B41FA5}">
                      <a16:colId xmlns:a16="http://schemas.microsoft.com/office/drawing/2014/main" val="3711870173"/>
                    </a:ext>
                  </a:extLst>
                </a:gridCol>
                <a:gridCol w="523865">
                  <a:extLst>
                    <a:ext uri="{9D8B030D-6E8A-4147-A177-3AD203B41FA5}">
                      <a16:colId xmlns:a16="http://schemas.microsoft.com/office/drawing/2014/main" val="4093457299"/>
                    </a:ext>
                  </a:extLst>
                </a:gridCol>
                <a:gridCol w="1047729">
                  <a:extLst>
                    <a:ext uri="{9D8B030D-6E8A-4147-A177-3AD203B41FA5}">
                      <a16:colId xmlns:a16="http://schemas.microsoft.com/office/drawing/2014/main" val="3805006055"/>
                    </a:ext>
                  </a:extLst>
                </a:gridCol>
                <a:gridCol w="819729">
                  <a:extLst>
                    <a:ext uri="{9D8B030D-6E8A-4147-A177-3AD203B41FA5}">
                      <a16:colId xmlns:a16="http://schemas.microsoft.com/office/drawing/2014/main" val="1375441283"/>
                    </a:ext>
                  </a:extLst>
                </a:gridCol>
                <a:gridCol w="2323459">
                  <a:extLst>
                    <a:ext uri="{9D8B030D-6E8A-4147-A177-3AD203B41FA5}">
                      <a16:colId xmlns:a16="http://schemas.microsoft.com/office/drawing/2014/main" val="4054908055"/>
                    </a:ext>
                  </a:extLst>
                </a:gridCol>
              </a:tblGrid>
              <a:tr h="401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</a:t>
                      </a:r>
                    </a:p>
                    <a:p>
                      <a:pPr algn="ctr" latinLnBrk="1"/>
                      <a:r>
                        <a:rPr lang="en-US" altLang="ko-KR" dirty="0"/>
                        <a:t>4 bits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HLEN</a:t>
                      </a:r>
                    </a:p>
                    <a:p>
                      <a:pPr algn="ctr" latinLnBrk="1"/>
                      <a:r>
                        <a:rPr lang="en-US" altLang="ko-KR" dirty="0"/>
                        <a:t>4 bits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Service</a:t>
                      </a:r>
                    </a:p>
                    <a:p>
                      <a:pPr algn="ctr" latinLnBrk="1"/>
                      <a:r>
                        <a:rPr lang="en-US" altLang="ko-KR" dirty="0"/>
                        <a:t>8 bits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Total length</a:t>
                      </a:r>
                    </a:p>
                    <a:p>
                      <a:pPr algn="ctr" latinLnBrk="1"/>
                      <a:r>
                        <a:rPr lang="en-US" altLang="ko-KR" dirty="0"/>
                        <a:t>16 bits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33936"/>
                  </a:ext>
                </a:extLst>
              </a:tr>
              <a:tr h="40144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Identification </a:t>
                      </a:r>
                    </a:p>
                    <a:p>
                      <a:pPr algn="ctr" latinLnBrk="1"/>
                      <a:r>
                        <a:rPr lang="en-US" altLang="ko-KR" dirty="0"/>
                        <a:t>16 bits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Flags</a:t>
                      </a:r>
                    </a:p>
                    <a:p>
                      <a:pPr algn="ctr" latinLnBrk="1"/>
                      <a:r>
                        <a:rPr lang="en-US" altLang="ko-KR" dirty="0"/>
                        <a:t>3 bits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Fragmentation offset</a:t>
                      </a:r>
                    </a:p>
                    <a:p>
                      <a:pPr algn="ctr" latinLnBrk="1"/>
                      <a:r>
                        <a:rPr lang="en-US" altLang="ko-KR" dirty="0"/>
                        <a:t>13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251923"/>
                  </a:ext>
                </a:extLst>
              </a:tr>
              <a:tr h="4014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 to live</a:t>
                      </a:r>
                    </a:p>
                    <a:p>
                      <a:pPr algn="ctr" latinLnBrk="1"/>
                      <a:r>
                        <a:rPr lang="en-US" altLang="ko-KR" dirty="0"/>
                        <a:t>8 bits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Protocol</a:t>
                      </a:r>
                    </a:p>
                    <a:p>
                      <a:pPr algn="ctr" latinLnBrk="1"/>
                      <a:r>
                        <a:rPr lang="en-US" altLang="ko-KR" dirty="0"/>
                        <a:t>8 bits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 checksum</a:t>
                      </a:r>
                    </a:p>
                    <a:p>
                      <a:pPr algn="ctr" latinLnBrk="1"/>
                      <a:r>
                        <a:rPr lang="en-US" altLang="ko-KR" dirty="0"/>
                        <a:t>16 bits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36885"/>
                  </a:ext>
                </a:extLst>
              </a:tr>
              <a:tr h="401443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Source IP address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83437"/>
                  </a:ext>
                </a:extLst>
              </a:tr>
              <a:tr h="401443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Destination IP address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90581"/>
                  </a:ext>
                </a:extLst>
              </a:tr>
              <a:tr h="401443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83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E3ACFE-FB60-482C-A6BD-5E5743ADAFBC}"/>
              </a:ext>
            </a:extLst>
          </p:cNvPr>
          <p:cNvSpPr txBox="1"/>
          <p:nvPr/>
        </p:nvSpPr>
        <p:spPr>
          <a:xfrm>
            <a:off x="7393581" y="1373198"/>
            <a:ext cx="4502497" cy="4077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VER: IP version</a:t>
            </a:r>
          </a:p>
          <a:p>
            <a:r>
              <a:rPr lang="en-US" altLang="ko-KR" dirty="0"/>
              <a:t>HLEN: 4-byte word</a:t>
            </a:r>
          </a:p>
          <a:p>
            <a:r>
              <a:rPr lang="en-US" altLang="ko-KR" dirty="0" err="1"/>
              <a:t>Service:Precedence</a:t>
            </a:r>
            <a:endParaRPr lang="en-US" altLang="ko-KR" dirty="0"/>
          </a:p>
          <a:p>
            <a:r>
              <a:rPr lang="en-US" altLang="ko-KR" dirty="0"/>
              <a:t>             TOS bits</a:t>
            </a:r>
          </a:p>
          <a:p>
            <a:r>
              <a:rPr lang="en-US" altLang="ko-KR" dirty="0"/>
              <a:t>Total length: </a:t>
            </a:r>
            <a:r>
              <a:rPr lang="ko-KR" altLang="en-US" dirty="0"/>
              <a:t>전체 사이즈</a:t>
            </a:r>
            <a:r>
              <a:rPr lang="en-US" altLang="ko-KR" dirty="0"/>
              <a:t>(1bit=1byte)</a:t>
            </a:r>
          </a:p>
          <a:p>
            <a:r>
              <a:rPr lang="en-US" altLang="ko-KR" dirty="0" err="1"/>
              <a:t>Identification:IP</a:t>
            </a:r>
            <a:r>
              <a:rPr lang="ko-KR" altLang="en-US" dirty="0"/>
              <a:t>패킷 자를 때 하나의 패킷으로 합칠 수 있는 정보 </a:t>
            </a:r>
            <a:r>
              <a:rPr lang="en-US" altLang="ko-KR" dirty="0"/>
              <a:t>(+</a:t>
            </a:r>
            <a:r>
              <a:rPr lang="en-US" altLang="ko-KR" dirty="0" err="1"/>
              <a:t>Flags,Fragmentation</a:t>
            </a:r>
            <a:r>
              <a:rPr lang="en-US" altLang="ko-KR" dirty="0"/>
              <a:t> offset </a:t>
            </a:r>
            <a:r>
              <a:rPr lang="ko-KR" altLang="en-US" dirty="0"/>
              <a:t>함께 사용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Time to live: </a:t>
            </a:r>
            <a:r>
              <a:rPr lang="ko-KR" altLang="en-US" dirty="0"/>
              <a:t>몇 개의 라우터를 거쳤는지 확인 </a:t>
            </a:r>
            <a:endParaRPr lang="en-US" altLang="ko-KR" dirty="0"/>
          </a:p>
          <a:p>
            <a:r>
              <a:rPr lang="en-US" altLang="ko-KR" dirty="0"/>
              <a:t>Protocol:</a:t>
            </a:r>
            <a:r>
              <a:rPr lang="ko-KR" altLang="en-US" dirty="0"/>
              <a:t>상위 계층 정보</a:t>
            </a:r>
            <a:endParaRPr lang="en-US" altLang="ko-KR" dirty="0"/>
          </a:p>
          <a:p>
            <a:r>
              <a:rPr lang="en-US" altLang="ko-KR" dirty="0"/>
              <a:t>Header checksum:</a:t>
            </a:r>
            <a:r>
              <a:rPr lang="ko-KR" altLang="en-US" dirty="0"/>
              <a:t>헤더 오류 체크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5FEFB-A315-4B58-99E5-59E1150F69B3}"/>
              </a:ext>
            </a:extLst>
          </p:cNvPr>
          <p:cNvSpPr txBox="1"/>
          <p:nvPr/>
        </p:nvSpPr>
        <p:spPr>
          <a:xfrm>
            <a:off x="722051" y="1578998"/>
            <a:ext cx="382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 </a:t>
            </a:r>
            <a:r>
              <a:rPr lang="ko-KR" altLang="en-US" dirty="0"/>
              <a:t>패킷</a:t>
            </a:r>
          </a:p>
        </p:txBody>
      </p:sp>
    </p:spTree>
    <p:extLst>
      <p:ext uri="{BB962C8B-B14F-4D97-AF65-F5344CB8AC3E}">
        <p14:creationId xmlns:p14="http://schemas.microsoft.com/office/powerpoint/2010/main" val="331408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04E2E-E2CF-4237-A85C-3916DDDE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IPv4 address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08DC856-B101-4AF9-94AE-490B4CC133A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900" dirty="0"/>
                  <a:t>가변적</a:t>
                </a:r>
                <a:r>
                  <a:rPr lang="en-US" altLang="ko-KR" sz="1900" dirty="0"/>
                  <a:t>(</a:t>
                </a:r>
                <a:r>
                  <a:rPr lang="ko-KR" altLang="en-US" sz="1900" dirty="0"/>
                  <a:t>논리적 주소</a:t>
                </a:r>
                <a:r>
                  <a:rPr lang="en-US" altLang="ko-KR" sz="1900" dirty="0"/>
                  <a:t>) – </a:t>
                </a:r>
                <a:r>
                  <a:rPr lang="ko-KR" altLang="en-US" sz="1900" dirty="0"/>
                  <a:t>주소공간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altLang="ko-KR" sz="1900" dirty="0"/>
              </a:p>
              <a:p>
                <a:r>
                  <a:rPr lang="en-US" altLang="ko-KR" sz="1900" dirty="0"/>
                  <a:t>Address     prefix:</a:t>
                </a:r>
                <a:r>
                  <a:rPr lang="ko-KR" altLang="en-US" sz="1900" dirty="0"/>
                  <a:t>어드레스 첫번째 부분</a:t>
                </a:r>
                <a:r>
                  <a:rPr lang="en-US" altLang="ko-KR" sz="1900" dirty="0"/>
                  <a:t>, </a:t>
                </a:r>
                <a:r>
                  <a:rPr lang="ko-KR" altLang="en-US" sz="1900" dirty="0"/>
                  <a:t>네트워크 </a:t>
                </a:r>
                <a:r>
                  <a:rPr lang="en-US" altLang="ko-KR" sz="1900" dirty="0"/>
                  <a:t>ID (n bits)</a:t>
                </a: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900" dirty="0"/>
                  <a:t>                      suffix: </a:t>
                </a:r>
                <a:r>
                  <a:rPr lang="ko-KR" altLang="en-US" sz="1900" dirty="0"/>
                  <a:t>어드레스 뒷부분 </a:t>
                </a:r>
                <a:r>
                  <a:rPr lang="en-US" altLang="ko-KR" sz="1900" dirty="0"/>
                  <a:t>, host ID (32-n bits)</a:t>
                </a:r>
              </a:p>
              <a:p>
                <a:r>
                  <a:rPr lang="en-US" altLang="ko-KR" sz="1900" dirty="0"/>
                  <a:t>Classful address(</a:t>
                </a:r>
                <a:r>
                  <a:rPr lang="ko-KR" altLang="en-US" sz="1900" dirty="0"/>
                  <a:t>계층 시스템</a:t>
                </a:r>
                <a:r>
                  <a:rPr lang="en-US" altLang="ko-KR" sz="19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1900" dirty="0"/>
                  <a:t>     </a:t>
                </a:r>
              </a:p>
              <a:p>
                <a:pPr marL="0" indent="0">
                  <a:buNone/>
                </a:pPr>
                <a:endParaRPr lang="en-US" altLang="ko-KR" sz="1900" dirty="0"/>
              </a:p>
              <a:p>
                <a:pPr marL="0" indent="0">
                  <a:buNone/>
                </a:pPr>
                <a:endParaRPr lang="en-US" altLang="ko-KR" sz="1900" dirty="0"/>
              </a:p>
              <a:p>
                <a:pPr marL="0" indent="0">
                  <a:buNone/>
                </a:pPr>
                <a:endParaRPr lang="en-US" altLang="ko-KR" sz="1900" dirty="0"/>
              </a:p>
              <a:p>
                <a:r>
                  <a:rPr lang="en-US" altLang="ko-KR" sz="1900" dirty="0"/>
                  <a:t>Network Address (</a:t>
                </a:r>
                <a:r>
                  <a:rPr lang="ko-KR" altLang="en-US" sz="1900" dirty="0"/>
                  <a:t>네트워크</a:t>
                </a:r>
                <a:r>
                  <a:rPr lang="en-US" altLang="ko-KR" sz="1900" dirty="0"/>
                  <a:t> </a:t>
                </a:r>
                <a:r>
                  <a:rPr lang="ko-KR" altLang="en-US" sz="1900" dirty="0"/>
                  <a:t>주소</a:t>
                </a:r>
                <a:r>
                  <a:rPr lang="en-US" altLang="ko-KR" sz="1900" dirty="0"/>
                  <a:t>) </a:t>
                </a:r>
              </a:p>
              <a:p>
                <a:pPr marL="0" indent="0">
                  <a:buNone/>
                </a:pPr>
                <a:r>
                  <a:rPr lang="en-US" altLang="ko-KR" sz="1900" dirty="0"/>
                  <a:t>        prefix </a:t>
                </a:r>
                <a:r>
                  <a:rPr lang="ko-KR" altLang="en-US" sz="1900" dirty="0"/>
                  <a:t>고정 </a:t>
                </a:r>
                <a:r>
                  <a:rPr lang="en-US" altLang="ko-KR" sz="1900" dirty="0"/>
                  <a:t>– suffix </a:t>
                </a:r>
                <a:r>
                  <a:rPr lang="ko-KR" altLang="en-US" sz="1900" dirty="0"/>
                  <a:t>모두 </a:t>
                </a:r>
                <a:r>
                  <a:rPr lang="en-US" altLang="ko-KR" sz="1900" dirty="0"/>
                  <a:t>0</a:t>
                </a:r>
              </a:p>
              <a:p>
                <a:pPr marL="0" indent="0">
                  <a:buNone/>
                </a:pPr>
                <a:endParaRPr lang="en-US" altLang="ko-KR" sz="1900" dirty="0"/>
              </a:p>
              <a:p>
                <a:r>
                  <a:rPr lang="en-US" altLang="ko-KR" sz="1900" dirty="0"/>
                  <a:t>Mask(</a:t>
                </a:r>
                <a:r>
                  <a:rPr lang="ko-KR" altLang="en-US" sz="1900" dirty="0"/>
                  <a:t>비트 마스크</a:t>
                </a:r>
                <a:r>
                  <a:rPr lang="en-US" altLang="ko-KR" sz="19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1900" dirty="0"/>
                  <a:t>   </a:t>
                </a:r>
                <a:r>
                  <a:rPr lang="ko-KR" altLang="en-US" sz="1900" dirty="0"/>
                  <a:t>라우터는 클래스 이해 </a:t>
                </a:r>
                <a:r>
                  <a:rPr lang="en-US" altLang="ko-KR" sz="1900" dirty="0"/>
                  <a:t>x -&gt;</a:t>
                </a:r>
                <a:r>
                  <a:rPr lang="ko-KR" altLang="en-US" sz="1900" dirty="0"/>
                  <a:t>클래스 확인으로 비트 마스크 사용 </a:t>
                </a:r>
                <a:r>
                  <a:rPr lang="en-US" altLang="ko-KR" sz="1900" dirty="0"/>
                  <a:t>(AND </a:t>
                </a:r>
                <a:r>
                  <a:rPr lang="ko-KR" altLang="en-US" sz="1900" dirty="0"/>
                  <a:t>연산</a:t>
                </a:r>
                <a:r>
                  <a:rPr lang="en-US" altLang="ko-KR" sz="1900" dirty="0"/>
                  <a:t>)</a:t>
                </a:r>
                <a:r>
                  <a:rPr lang="ko-KR" altLang="en-US" sz="1900" dirty="0"/>
                  <a:t> </a:t>
                </a:r>
                <a:endParaRPr lang="en-US" altLang="ko-KR" sz="19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08DC856-B101-4AF9-94AE-490B4CC133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75" t="-1205" b="-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806886C3-199F-4BFF-A068-BE2CFEB68F23}"/>
              </a:ext>
            </a:extLst>
          </p:cNvPr>
          <p:cNvSpPr/>
          <p:nvPr/>
        </p:nvSpPr>
        <p:spPr>
          <a:xfrm>
            <a:off x="1748901" y="1686758"/>
            <a:ext cx="124288" cy="4350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FD610E49-3BF1-4925-9490-FC286EBEB5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646104"/>
                  </p:ext>
                </p:extLst>
              </p:nvPr>
            </p:nvGraphicFramePr>
            <p:xfrm>
              <a:off x="5446036" y="2373812"/>
              <a:ext cx="5806986" cy="20935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7831">
                      <a:extLst>
                        <a:ext uri="{9D8B030D-6E8A-4147-A177-3AD203B41FA5}">
                          <a16:colId xmlns:a16="http://schemas.microsoft.com/office/drawing/2014/main" val="1493295137"/>
                        </a:ext>
                      </a:extLst>
                    </a:gridCol>
                    <a:gridCol w="967831">
                      <a:extLst>
                        <a:ext uri="{9D8B030D-6E8A-4147-A177-3AD203B41FA5}">
                          <a16:colId xmlns:a16="http://schemas.microsoft.com/office/drawing/2014/main" val="883603625"/>
                        </a:ext>
                      </a:extLst>
                    </a:gridCol>
                    <a:gridCol w="967831">
                      <a:extLst>
                        <a:ext uri="{9D8B030D-6E8A-4147-A177-3AD203B41FA5}">
                          <a16:colId xmlns:a16="http://schemas.microsoft.com/office/drawing/2014/main" val="1699532132"/>
                        </a:ext>
                      </a:extLst>
                    </a:gridCol>
                    <a:gridCol w="967831">
                      <a:extLst>
                        <a:ext uri="{9D8B030D-6E8A-4147-A177-3AD203B41FA5}">
                          <a16:colId xmlns:a16="http://schemas.microsoft.com/office/drawing/2014/main" val="1850074685"/>
                        </a:ext>
                      </a:extLst>
                    </a:gridCol>
                    <a:gridCol w="967831">
                      <a:extLst>
                        <a:ext uri="{9D8B030D-6E8A-4147-A177-3AD203B41FA5}">
                          <a16:colId xmlns:a16="http://schemas.microsoft.com/office/drawing/2014/main" val="817914727"/>
                        </a:ext>
                      </a:extLst>
                    </a:gridCol>
                    <a:gridCol w="967831">
                      <a:extLst>
                        <a:ext uri="{9D8B030D-6E8A-4147-A177-3AD203B41FA5}">
                          <a16:colId xmlns:a16="http://schemas.microsoft.com/office/drawing/2014/main" val="1527118502"/>
                        </a:ext>
                      </a:extLst>
                    </a:gridCol>
                  </a:tblGrid>
                  <a:tr h="53120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Prefix (bits)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Suffix (bits)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Host</a:t>
                          </a:r>
                          <a:r>
                            <a:rPr lang="ko-KR" altLang="en-US" sz="1400" dirty="0"/>
                            <a:t> 수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/>
                            <a:t>앞 </a:t>
                          </a:r>
                          <a:r>
                            <a:rPr lang="ko-KR" altLang="en-US" sz="1400" dirty="0" err="1"/>
                            <a:t>첫비트</a:t>
                          </a:r>
                          <a:r>
                            <a:rPr lang="ko-KR" altLang="en-US" sz="1400" dirty="0"/>
                            <a:t> 고정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/>
                            <a:t>첫 자리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7088017"/>
                      </a:ext>
                    </a:extLst>
                  </a:tr>
                  <a:tr h="3124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A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24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0….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0~127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47910"/>
                      </a:ext>
                    </a:extLst>
                  </a:tr>
                  <a:tr h="3124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B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10….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128~191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735085"/>
                      </a:ext>
                    </a:extLst>
                  </a:tr>
                  <a:tr h="3124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C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24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110….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192~223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578672"/>
                      </a:ext>
                    </a:extLst>
                  </a:tr>
                  <a:tr h="3124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D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Multicast</a:t>
                          </a:r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addresses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1110…..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224~239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63223"/>
                      </a:ext>
                    </a:extLst>
                  </a:tr>
                  <a:tr h="3124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E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Reserved for future use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1111….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240~255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886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FD610E49-3BF1-4925-9490-FC286EBEB5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646104"/>
                  </p:ext>
                </p:extLst>
              </p:nvPr>
            </p:nvGraphicFramePr>
            <p:xfrm>
              <a:off x="5446036" y="2373812"/>
              <a:ext cx="5806986" cy="20935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7831">
                      <a:extLst>
                        <a:ext uri="{9D8B030D-6E8A-4147-A177-3AD203B41FA5}">
                          <a16:colId xmlns:a16="http://schemas.microsoft.com/office/drawing/2014/main" val="1493295137"/>
                        </a:ext>
                      </a:extLst>
                    </a:gridCol>
                    <a:gridCol w="967831">
                      <a:extLst>
                        <a:ext uri="{9D8B030D-6E8A-4147-A177-3AD203B41FA5}">
                          <a16:colId xmlns:a16="http://schemas.microsoft.com/office/drawing/2014/main" val="883603625"/>
                        </a:ext>
                      </a:extLst>
                    </a:gridCol>
                    <a:gridCol w="967831">
                      <a:extLst>
                        <a:ext uri="{9D8B030D-6E8A-4147-A177-3AD203B41FA5}">
                          <a16:colId xmlns:a16="http://schemas.microsoft.com/office/drawing/2014/main" val="1699532132"/>
                        </a:ext>
                      </a:extLst>
                    </a:gridCol>
                    <a:gridCol w="967831">
                      <a:extLst>
                        <a:ext uri="{9D8B030D-6E8A-4147-A177-3AD203B41FA5}">
                          <a16:colId xmlns:a16="http://schemas.microsoft.com/office/drawing/2014/main" val="1850074685"/>
                        </a:ext>
                      </a:extLst>
                    </a:gridCol>
                    <a:gridCol w="967831">
                      <a:extLst>
                        <a:ext uri="{9D8B030D-6E8A-4147-A177-3AD203B41FA5}">
                          <a16:colId xmlns:a16="http://schemas.microsoft.com/office/drawing/2014/main" val="817914727"/>
                        </a:ext>
                      </a:extLst>
                    </a:gridCol>
                    <a:gridCol w="967831">
                      <a:extLst>
                        <a:ext uri="{9D8B030D-6E8A-4147-A177-3AD203B41FA5}">
                          <a16:colId xmlns:a16="http://schemas.microsoft.com/office/drawing/2014/main" val="1527118502"/>
                        </a:ext>
                      </a:extLst>
                    </a:gridCol>
                  </a:tblGrid>
                  <a:tr h="53120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Prefix (bits)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Suffix (bits)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Host</a:t>
                          </a:r>
                          <a:r>
                            <a:rPr lang="ko-KR" altLang="en-US" sz="1400" dirty="0"/>
                            <a:t> 수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/>
                            <a:t>앞 </a:t>
                          </a:r>
                          <a:r>
                            <a:rPr lang="ko-KR" altLang="en-US" sz="1400" dirty="0" err="1"/>
                            <a:t>첫비트</a:t>
                          </a:r>
                          <a:r>
                            <a:rPr lang="ko-KR" altLang="en-US" sz="1400" dirty="0"/>
                            <a:t> 고정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/>
                            <a:t>첫 자리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7088017"/>
                      </a:ext>
                    </a:extLst>
                  </a:tr>
                  <a:tr h="3124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A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24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532" t="-171154" r="-203165" b="-4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0….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0~127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47910"/>
                      </a:ext>
                    </a:extLst>
                  </a:tr>
                  <a:tr h="3124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B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532" t="-276471" r="-203165" b="-3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10….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128~191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735085"/>
                      </a:ext>
                    </a:extLst>
                  </a:tr>
                  <a:tr h="3124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C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24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8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532" t="-376471" r="-203165" b="-2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110….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192~223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578672"/>
                      </a:ext>
                    </a:extLst>
                  </a:tr>
                  <a:tr h="3124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D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Multicast</a:t>
                          </a:r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addresses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1110…..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224~239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63223"/>
                      </a:ext>
                    </a:extLst>
                  </a:tr>
                  <a:tr h="3124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E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Reserved for future use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1111….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240~255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8866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8A69FD-AE46-4F6C-94A4-0F1D82AED88E}"/>
              </a:ext>
            </a:extLst>
          </p:cNvPr>
          <p:cNvSpPr txBox="1"/>
          <p:nvPr/>
        </p:nvSpPr>
        <p:spPr>
          <a:xfrm>
            <a:off x="872475" y="3125201"/>
            <a:ext cx="4444095" cy="95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          </a:t>
            </a:r>
            <a:r>
              <a:rPr lang="en-US" altLang="ko-KR" sz="1600" dirty="0"/>
              <a:t>prefix                    suffix 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400" dirty="0"/>
              <a:t>ex) 10000000 00001011 00000011 00011111</a:t>
            </a:r>
          </a:p>
          <a:p>
            <a:r>
              <a:rPr lang="en-US" altLang="ko-KR" sz="1400" dirty="0"/>
              <a:t>          120.            11.            3.             31</a:t>
            </a: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3F2C1315-243A-47B7-8D42-03D506254015}"/>
              </a:ext>
            </a:extLst>
          </p:cNvPr>
          <p:cNvSpPr/>
          <p:nvPr/>
        </p:nvSpPr>
        <p:spPr>
          <a:xfrm rot="16200000">
            <a:off x="1580225" y="3140945"/>
            <a:ext cx="124288" cy="6835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C828DA95-BB35-4147-BCB6-3CADE8E23467}"/>
              </a:ext>
            </a:extLst>
          </p:cNvPr>
          <p:cNvSpPr/>
          <p:nvPr/>
        </p:nvSpPr>
        <p:spPr>
          <a:xfrm rot="16200000">
            <a:off x="3218526" y="2324100"/>
            <a:ext cx="124288" cy="23340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2DDC3-1057-4C8F-A904-EC2EEBC2AD69}"/>
              </a:ext>
            </a:extLst>
          </p:cNvPr>
          <p:cNvSpPr txBox="1"/>
          <p:nvPr/>
        </p:nvSpPr>
        <p:spPr>
          <a:xfrm>
            <a:off x="6292299" y="4806661"/>
            <a:ext cx="5199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Ex)</a:t>
            </a:r>
            <a:r>
              <a:rPr lang="ko-KR" altLang="en-US" sz="1400" dirty="0"/>
              <a:t> 클래스 </a:t>
            </a:r>
            <a:r>
              <a:rPr lang="en-US" altLang="ko-KR" sz="1400" dirty="0"/>
              <a:t>A                                                             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비트마스크</a:t>
            </a:r>
            <a:r>
              <a:rPr lang="en-US" altLang="ko-KR" sz="1400" dirty="0"/>
              <a:t>  11111111 000……  …….. ….0000   </a:t>
            </a:r>
          </a:p>
          <a:p>
            <a:r>
              <a:rPr lang="en-US" altLang="ko-KR" sz="1400" dirty="0"/>
              <a:t>   =&gt; slash /8 (</a:t>
            </a:r>
            <a:r>
              <a:rPr lang="ko-KR" altLang="en-US" sz="1400" dirty="0"/>
              <a:t>앞에서부터 </a:t>
            </a:r>
            <a:r>
              <a:rPr lang="en-US" altLang="ko-KR" sz="1400" dirty="0"/>
              <a:t>1</a:t>
            </a:r>
            <a:r>
              <a:rPr lang="ko-KR" altLang="en-US" sz="1400" dirty="0"/>
              <a:t>의 개수</a:t>
            </a:r>
            <a:r>
              <a:rPr lang="en-US" altLang="ko-KR" sz="1400" dirty="0"/>
              <a:t>)                     120.11.3.31/8 </a:t>
            </a:r>
          </a:p>
        </p:txBody>
      </p:sp>
    </p:spTree>
    <p:extLst>
      <p:ext uri="{BB962C8B-B14F-4D97-AF65-F5344CB8AC3E}">
        <p14:creationId xmlns:p14="http://schemas.microsoft.com/office/powerpoint/2010/main" val="202406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E2B6A-5FBE-449D-AB2E-D26A662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IPv4 address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17DA36-78D6-4D04-BD73-0A507E5ED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Classful address </a:t>
            </a:r>
            <a:r>
              <a:rPr lang="ko-KR" altLang="en-US" sz="1800" dirty="0"/>
              <a:t>문제점</a:t>
            </a:r>
            <a:r>
              <a:rPr lang="en-US" altLang="ko-KR" sz="1800" dirty="0"/>
              <a:t> = IP</a:t>
            </a:r>
            <a:r>
              <a:rPr lang="ko-KR" altLang="en-US" sz="1800" dirty="0"/>
              <a:t>주소 </a:t>
            </a:r>
            <a:r>
              <a:rPr lang="ko-KR" altLang="en-US" sz="1800" dirty="0" err="1"/>
              <a:t>모자름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=&gt; </a:t>
            </a:r>
            <a:r>
              <a:rPr lang="en-US" altLang="ko-KR" sz="1800" dirty="0" err="1"/>
              <a:t>longterm</a:t>
            </a:r>
            <a:r>
              <a:rPr lang="en-US" altLang="ko-KR" sz="1800" dirty="0"/>
              <a:t>: IPv6</a:t>
            </a:r>
          </a:p>
          <a:p>
            <a:pPr marL="0" indent="0"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err="1"/>
              <a:t>shorterm</a:t>
            </a:r>
            <a:r>
              <a:rPr lang="en-US" altLang="ko-KR" sz="1800" dirty="0"/>
              <a:t> : classless address or NAT 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b="0" i="0" dirty="0" err="1">
                <a:solidFill>
                  <a:srgbClr val="202124"/>
                </a:solidFill>
                <a:effectLst/>
                <a:latin typeface="Apple SD Gothic Neo"/>
              </a:rPr>
              <a:t>사이더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Apple SD Gothic Neo"/>
              </a:rPr>
              <a:t>(Classless Inter-Domain Routing, CIDR) : </a:t>
            </a:r>
            <a:r>
              <a:rPr lang="ko-KR" altLang="en-US" sz="1800" b="0" i="0" dirty="0">
                <a:solidFill>
                  <a:srgbClr val="202124"/>
                </a:solidFill>
                <a:effectLst/>
                <a:latin typeface="Apple SD Gothic Neo"/>
              </a:rPr>
              <a:t>클래스</a:t>
            </a:r>
            <a:r>
              <a:rPr lang="en-US" altLang="ko-KR" sz="1800" b="0" i="0" dirty="0">
                <a:solidFill>
                  <a:srgbClr val="202124"/>
                </a:solidFill>
                <a:effectLst/>
                <a:latin typeface="Apple SD Gothic Neo"/>
              </a:rPr>
              <a:t>x , </a:t>
            </a:r>
            <a:r>
              <a:rPr lang="ko-KR" altLang="en-US" sz="1800" b="0" i="0" dirty="0" err="1">
                <a:solidFill>
                  <a:srgbClr val="202124"/>
                </a:solidFill>
                <a:effectLst/>
                <a:latin typeface="Apple SD Gothic Neo"/>
              </a:rPr>
              <a:t>마스킹</a:t>
            </a:r>
            <a:r>
              <a:rPr lang="ko-KR" altLang="en-US" sz="1800" dirty="0" err="1">
                <a:solidFill>
                  <a:srgbClr val="202124"/>
                </a:solidFill>
                <a:latin typeface="Apple SD Gothic Neo"/>
              </a:rPr>
              <a:t>으로</a:t>
            </a:r>
            <a:r>
              <a:rPr lang="ko-KR" altLang="en-US" sz="1800" dirty="0">
                <a:solidFill>
                  <a:srgbClr val="202124"/>
                </a:solidFill>
                <a:latin typeface="Apple SD Gothic Neo"/>
              </a:rPr>
              <a:t> 표현</a:t>
            </a:r>
            <a:endParaRPr lang="en-US" altLang="ko-KR" sz="1800" dirty="0">
              <a:solidFill>
                <a:srgbClr val="202124"/>
              </a:solidFill>
              <a:latin typeface="Apple SD Gothic Neo"/>
            </a:endParaRPr>
          </a:p>
          <a:p>
            <a:endParaRPr lang="en-US" altLang="ko-KR" sz="1800" dirty="0">
              <a:solidFill>
                <a:srgbClr val="202124"/>
              </a:solidFill>
              <a:latin typeface="Apple SD Gothic Neo"/>
            </a:endParaRPr>
          </a:p>
          <a:p>
            <a:r>
              <a:rPr lang="en-US" altLang="ko-KR" sz="1800" dirty="0"/>
              <a:t>NAT</a:t>
            </a:r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유저가</a:t>
            </a:r>
            <a:r>
              <a:rPr lang="en-US" altLang="ko-KR" sz="1800" dirty="0"/>
              <a:t> </a:t>
            </a:r>
            <a:r>
              <a:rPr lang="ko-KR" altLang="en-US" sz="1800" dirty="0"/>
              <a:t>내부에서는 많은 주소 사용 </a:t>
            </a:r>
            <a:r>
              <a:rPr lang="en-US" altLang="ko-KR" sz="1800" dirty="0"/>
              <a:t>, </a:t>
            </a:r>
            <a:r>
              <a:rPr lang="ko-KR" altLang="en-US" sz="1800" dirty="0"/>
              <a:t>외부에서는 하나의 주소 사용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=&gt; NAT 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해줌</a:t>
            </a:r>
            <a:r>
              <a:rPr lang="en-US" altLang="ko-KR" sz="1800" dirty="0"/>
              <a:t>       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930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F1B97-4689-4296-86FB-60D9234C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ICMP,IGMP,ARP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6FA1B-548C-4269-9A17-AE6E8CC57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ICMP (Internet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Message Protocol)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  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Apple SD Gothic Neo"/>
              </a:rPr>
              <a:t>여러 정보를 전달하거나 컨트롤하는 용도로 사용되는 프로토콜</a:t>
            </a: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  </a:t>
            </a:r>
            <a:r>
              <a:rPr lang="ko-KR" altLang="en-US" sz="2400" b="0" i="0" dirty="0">
                <a:effectLst/>
                <a:latin typeface="Noto Sans KR"/>
              </a:rPr>
              <a:t>오류 메세지를 </a:t>
            </a:r>
            <a:r>
              <a:rPr lang="ko-KR" altLang="en-US" sz="2400" b="0" i="0" dirty="0" err="1">
                <a:effectLst/>
                <a:latin typeface="Noto Sans KR"/>
              </a:rPr>
              <a:t>전송받는</a:t>
            </a:r>
            <a:r>
              <a:rPr lang="ko-KR" altLang="en-US" sz="2400" b="0" i="0" dirty="0">
                <a:effectLst/>
                <a:latin typeface="Noto Sans KR"/>
              </a:rPr>
              <a:t> 데 주로 </a:t>
            </a:r>
            <a:r>
              <a:rPr lang="ko-KR" altLang="en-US" sz="2400" dirty="0">
                <a:latin typeface="Noto Sans KR"/>
              </a:rPr>
              <a:t>쓰임</a:t>
            </a:r>
            <a:endParaRPr lang="en-US" altLang="ko-KR" sz="2400" dirty="0">
              <a:latin typeface="Noto Sans KR"/>
            </a:endParaRPr>
          </a:p>
          <a:p>
            <a:pPr marL="0" indent="0">
              <a:buNone/>
            </a:pPr>
            <a:r>
              <a:rPr lang="en-US" altLang="ko-KR" sz="2400" dirty="0">
                <a:latin typeface="Noto Sans KR"/>
              </a:rPr>
              <a:t>    </a:t>
            </a:r>
            <a:r>
              <a:rPr lang="en-US" altLang="ko-KR" sz="2400" dirty="0"/>
              <a:t>IP</a:t>
            </a:r>
            <a:r>
              <a:rPr lang="ko-KR" altLang="en-US" sz="2400" dirty="0"/>
              <a:t>는 </a:t>
            </a:r>
            <a:r>
              <a:rPr lang="en-US" altLang="ko-KR" sz="2400" dirty="0"/>
              <a:t>error-reporting, correcting </a:t>
            </a:r>
            <a:r>
              <a:rPr lang="ko-KR" altLang="en-US" sz="2400" dirty="0"/>
              <a:t>기능 없음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=&gt; ICMP</a:t>
            </a:r>
            <a:r>
              <a:rPr lang="ko-KR" altLang="en-US" sz="2400" dirty="0"/>
              <a:t>가 함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/>
              <a:t>IGMP(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Internet Group Management Protocol)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b="0" i="0" dirty="0">
                <a:solidFill>
                  <a:srgbClr val="202124"/>
                </a:solidFill>
                <a:effectLst/>
                <a:latin typeface="Apple SD Gothic Neo"/>
              </a:rPr>
              <a:t>      </a:t>
            </a:r>
            <a:r>
              <a:rPr lang="ko-KR" altLang="en-US" sz="2400" b="0" i="0" dirty="0" err="1">
                <a:solidFill>
                  <a:srgbClr val="202124"/>
                </a:solidFill>
                <a:effectLst/>
                <a:latin typeface="Apple SD Gothic Neo"/>
              </a:rPr>
              <a:t>서브넷</a:t>
            </a:r>
            <a:r>
              <a:rPr lang="ko-KR" altLang="en-US" sz="2400" b="0" i="0" dirty="0">
                <a:solidFill>
                  <a:srgbClr val="202124"/>
                </a:solidFill>
                <a:effectLst/>
                <a:latin typeface="Apple SD Gothic Neo"/>
              </a:rPr>
              <a:t> 간에 멀티 캐스트 패킷의 목적지를 관리하기 위한 프로토콜</a:t>
            </a:r>
            <a:endParaRPr lang="en-US" altLang="ko-KR" sz="24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/>
              <a:t>ARP(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Address Resolution Protocol)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</a:rPr>
              <a:t>IP </a:t>
            </a:r>
            <a:r>
              <a:rPr lang="ko-KR" altLang="en-US" sz="2400" dirty="0">
                <a:latin typeface="Arial" panose="020B0604020202020204" pitchFamily="34" charset="0"/>
              </a:rPr>
              <a:t>주소</a:t>
            </a:r>
            <a:r>
              <a:rPr lang="ko-KR" altLang="en-US" sz="2400" b="0" i="0" dirty="0">
                <a:effectLst/>
                <a:latin typeface="Arial" panose="020B0604020202020204" pitchFamily="34" charset="0"/>
              </a:rPr>
              <a:t>를 물리적 네트워크 </a:t>
            </a:r>
            <a:r>
              <a:rPr lang="ko-KR" altLang="en-US" sz="2400" dirty="0">
                <a:latin typeface="Arial" panose="020B0604020202020204" pitchFamily="34" charset="0"/>
              </a:rPr>
              <a:t>주소</a:t>
            </a:r>
            <a:r>
              <a:rPr lang="ko-KR" altLang="en-US" sz="2400" b="0" i="0" dirty="0">
                <a:effectLst/>
                <a:latin typeface="Arial" panose="020B0604020202020204" pitchFamily="34" charset="0"/>
              </a:rPr>
              <a:t>로 대응시키기 위해 사용되는 </a:t>
            </a:r>
            <a:r>
              <a:rPr lang="ko-KR" altLang="en-US" sz="2400" b="0" i="0" u="none" strike="noStrike" dirty="0">
                <a:effectLst/>
                <a:latin typeface="Arial" panose="020B0604020202020204" pitchFamily="34" charset="0"/>
              </a:rPr>
              <a:t>프로토콜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26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B5B0E-FAED-4EDA-AE86-1C6D0C0D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 protocol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6F194-5ABC-4222-856A-5960FEE969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내부 게이트웨이 프로토콜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(IGP) =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내부경로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네트워크 집합을 몇 개 그룹</a:t>
            </a:r>
            <a:r>
              <a:rPr lang="en-US" altLang="ko-K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(AS)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으로 나누었을 때 동일 그룹 내에서 라우팅 정보를 교환할 때 </a:t>
            </a:r>
            <a:endParaRPr lang="en-US" altLang="ko-KR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202122"/>
                </a:solidFill>
                <a:latin typeface="Arial" panose="020B0604020202020204" pitchFamily="34" charset="0"/>
              </a:rPr>
              <a:t>   </a:t>
            </a:r>
            <a:r>
              <a:rPr lang="ko-KR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사용하는 프로토콜</a:t>
            </a:r>
            <a:endParaRPr lang="en-US" altLang="ko-KR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202122"/>
                </a:solidFill>
                <a:latin typeface="Arial" panose="020B0604020202020204" pitchFamily="34" charset="0"/>
              </a:rPr>
              <a:t>     ex) RIP, OSPF</a:t>
            </a:r>
          </a:p>
          <a:p>
            <a:pPr marL="0" indent="0">
              <a:buNone/>
            </a:pPr>
            <a:endParaRPr lang="en-US" altLang="ko-KR" sz="1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dirty="0"/>
              <a:t>외부 게이트웨이 프로토콜</a:t>
            </a:r>
            <a:r>
              <a:rPr lang="en-US" altLang="ko-KR" dirty="0"/>
              <a:t>(EGP) = </a:t>
            </a:r>
            <a:r>
              <a:rPr lang="ko-KR" altLang="en-US" dirty="0"/>
              <a:t>외부경로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sz="2000" dirty="0"/>
              <a:t>다른 그룹과 라우팅 정보를 교환하는 프로토콜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ex) BGP</a:t>
            </a:r>
            <a:endParaRPr lang="ko-KR" alt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2F4829-AE99-44CA-8B18-76B2FCE3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64" y="3668576"/>
            <a:ext cx="3920172" cy="254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라우팅 프로토콜(Routing Protocol)">
            <a:extLst>
              <a:ext uri="{FF2B5EF4-FFF2-40B4-BE49-F238E27FC236}">
                <a16:creationId xmlns:a16="http://schemas.microsoft.com/office/drawing/2014/main" id="{BE5FB919-94D7-4A76-AC9A-EE935230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64" y="969911"/>
            <a:ext cx="3674836" cy="213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4114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764</Words>
  <Application>Microsoft Office PowerPoint</Application>
  <PresentationFormat>와이드스크린</PresentationFormat>
  <Paragraphs>197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Apple SD Gothic Neo</vt:lpstr>
      <vt:lpstr>-apple-system</vt:lpstr>
      <vt:lpstr>Noto Sans KR</vt:lpstr>
      <vt:lpstr>굴림</vt:lpstr>
      <vt:lpstr>돋움</vt:lpstr>
      <vt:lpstr>맑은 고딕</vt:lpstr>
      <vt:lpstr>Arial</vt:lpstr>
      <vt:lpstr>Cambria Math</vt:lpstr>
      <vt:lpstr>CryptoCraft 테마</vt:lpstr>
      <vt:lpstr>제목 테마</vt:lpstr>
      <vt:lpstr>네트워크 계층(Network Layer)</vt:lpstr>
      <vt:lpstr>PowerPoint 프레젠테이션</vt:lpstr>
      <vt:lpstr>Network Layer</vt:lpstr>
      <vt:lpstr>Network Layer </vt:lpstr>
      <vt:lpstr>Network Layer Protocol- IP(Internet Protocol)</vt:lpstr>
      <vt:lpstr>IPv4 address</vt:lpstr>
      <vt:lpstr>IPv4 address</vt:lpstr>
      <vt:lpstr>ICMP,IGMP,ARP</vt:lpstr>
      <vt:lpstr>Routing protocol</vt:lpstr>
      <vt:lpstr>Routing protocol</vt:lpstr>
      <vt:lpstr>Security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42</cp:revision>
  <dcterms:created xsi:type="dcterms:W3CDTF">2019-03-05T04:29:07Z</dcterms:created>
  <dcterms:modified xsi:type="dcterms:W3CDTF">2021-11-06T13:28:58Z</dcterms:modified>
</cp:coreProperties>
</file>