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2"/>
  </p:notesMasterIdLst>
  <p:handoutMasterIdLst>
    <p:handoutMasterId r:id="rId23"/>
  </p:handoutMasterIdLst>
  <p:sldIdLst>
    <p:sldId id="269" r:id="rId3"/>
    <p:sldId id="280" r:id="rId4"/>
    <p:sldId id="281" r:id="rId5"/>
    <p:sldId id="282" r:id="rId6"/>
    <p:sldId id="283" r:id="rId7"/>
    <p:sldId id="288" r:id="rId8"/>
    <p:sldId id="289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02" r:id="rId18"/>
    <p:sldId id="299" r:id="rId19"/>
    <p:sldId id="300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1" autoAdjust="0"/>
    <p:restoredTop sz="95982"/>
  </p:normalViewPr>
  <p:slideViewPr>
    <p:cSldViewPr snapToGrid="0">
      <p:cViewPr varScale="1">
        <p:scale>
          <a:sx n="114" d="100"/>
          <a:sy n="114" d="100"/>
        </p:scale>
        <p:origin x="6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RUST</a:t>
            </a:r>
            <a:r>
              <a:rPr lang="ko-KR" altLang="en-US" dirty="0"/>
              <a:t> 언어 기본 및</a:t>
            </a:r>
            <a:br>
              <a:rPr lang="en-US" altLang="ko-KR" dirty="0"/>
            </a:br>
            <a:r>
              <a:rPr lang="en-US" altLang="ko-KR" dirty="0"/>
              <a:t>HIGHT </a:t>
            </a:r>
            <a:r>
              <a:rPr lang="ko-KR" altLang="en-US" dirty="0"/>
              <a:t>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송민호</a:t>
            </a:r>
            <a:endParaRPr lang="en-US" altLang="ko-KR" dirty="0"/>
          </a:p>
          <a:p>
            <a:r>
              <a:rPr lang="ko-KR" altLang="en-US" dirty="0"/>
              <a:t>유튜브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/>
              <a:t>https://youtu.be/XcHlMGeJ8IE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레이블</a:t>
            </a:r>
            <a:endParaRPr lang="en-US" altLang="ko-KR" sz="2400" dirty="0"/>
          </a:p>
          <a:p>
            <a:pPr lvl="1"/>
            <a:r>
              <a:rPr lang="en-US" altLang="ko-KR" sz="2000" dirty="0"/>
              <a:t>while, for, loop</a:t>
            </a:r>
            <a:r>
              <a:rPr lang="ko-KR" altLang="en-US" sz="2000" dirty="0"/>
              <a:t>문에서 이름을 지정하고 </a:t>
            </a:r>
            <a:r>
              <a:rPr lang="en-US" altLang="ko-KR" sz="2000" dirty="0"/>
              <a:t>break </a:t>
            </a:r>
            <a:r>
              <a:rPr lang="ko-KR" altLang="en-US" sz="2000" dirty="0"/>
              <a:t>가능</a:t>
            </a:r>
            <a:endParaRPr lang="en-US" altLang="ko-KR" sz="2000" dirty="0"/>
          </a:p>
          <a:p>
            <a:pPr lvl="1">
              <a:buClr>
                <a:schemeClr val="tx1"/>
              </a:buClr>
            </a:pPr>
            <a:r>
              <a:rPr lang="ko-KR" altLang="en-US" sz="2000" b="1" dirty="0">
                <a:solidFill>
                  <a:schemeClr val="accent1"/>
                </a:solidFill>
              </a:rPr>
              <a:t>이름</a:t>
            </a:r>
            <a:r>
              <a:rPr lang="en-US" altLang="ko-KR" sz="2000" b="1" dirty="0">
                <a:solidFill>
                  <a:schemeClr val="accent1"/>
                </a:solidFill>
              </a:rPr>
              <a:t>:</a:t>
            </a:r>
            <a:r>
              <a:rPr lang="ko-KR" altLang="en-US" sz="2000" dirty="0"/>
              <a:t> 형식으로 작성</a:t>
            </a:r>
            <a:endParaRPr lang="en-US" altLang="ko-KR" sz="2000" dirty="0"/>
          </a:p>
          <a:p>
            <a:pPr lvl="1"/>
            <a:r>
              <a:rPr lang="en-US" altLang="ko-KR" sz="2000" dirty="0"/>
              <a:t>Break</a:t>
            </a:r>
            <a:r>
              <a:rPr lang="ko-KR" altLang="en-US" sz="2000" dirty="0"/>
              <a:t>할 때 </a:t>
            </a:r>
            <a:r>
              <a:rPr lang="en-US" altLang="ko-KR" sz="2000" b="1" dirty="0">
                <a:solidFill>
                  <a:schemeClr val="accent1"/>
                </a:solidFill>
              </a:rPr>
              <a:t>break</a:t>
            </a:r>
            <a:r>
              <a:rPr lang="ko-KR" altLang="en-US" sz="2000" b="1" dirty="0">
                <a:solidFill>
                  <a:schemeClr val="accent1"/>
                </a:solidFill>
              </a:rPr>
              <a:t> 이름</a:t>
            </a:r>
            <a:r>
              <a:rPr lang="en-US" altLang="ko-KR" sz="2000" b="1" dirty="0">
                <a:solidFill>
                  <a:schemeClr val="accent1"/>
                </a:solidFill>
              </a:rPr>
              <a:t>;</a:t>
            </a:r>
            <a:r>
              <a:rPr lang="ko-KR" altLang="en-US" sz="2000" dirty="0"/>
              <a:t>을 사용</a:t>
            </a:r>
            <a:endParaRPr lang="en-US" altLang="ko-KR" sz="2000" dirty="0"/>
          </a:p>
          <a:p>
            <a:endParaRPr lang="en-US" altLang="ko-KR" sz="2600" dirty="0"/>
          </a:p>
          <a:p>
            <a:endParaRPr lang="en-US" altLang="ko-KR" sz="2600" dirty="0"/>
          </a:p>
          <a:p>
            <a:pPr lvl="1"/>
            <a:endParaRPr lang="en-US" altLang="ko-KR" sz="2200" dirty="0"/>
          </a:p>
          <a:p>
            <a:endParaRPr lang="ko-KR" altLang="en-US" sz="2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553EBF-B941-A35C-2865-6B6D7995A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17" y="2769950"/>
            <a:ext cx="4179327" cy="35697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184E0E-CD6F-C0AE-9830-2091A2E7D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50" y="2102061"/>
            <a:ext cx="5251030" cy="33624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9825D4-5188-85EB-5033-28D3FF995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050" y="5464497"/>
            <a:ext cx="5251030" cy="87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8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소유권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5684837" cy="505777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소유권</a:t>
            </a:r>
            <a:endParaRPr lang="en-US" altLang="ko-KR" sz="2400" dirty="0"/>
          </a:p>
          <a:p>
            <a:pPr lvl="1"/>
            <a:r>
              <a:rPr lang="ko-KR" altLang="en-US" sz="2000" dirty="0"/>
              <a:t>각 값은 하나의 소유자를 가짐</a:t>
            </a:r>
            <a:endParaRPr lang="en-US" altLang="ko-KR" sz="2000" dirty="0"/>
          </a:p>
          <a:p>
            <a:pPr lvl="1"/>
            <a:r>
              <a:rPr lang="ko-KR" altLang="en-US" sz="2000" dirty="0"/>
              <a:t>소유자가 범위를 벗어나면 값이 할당 해제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소유권 이전</a:t>
            </a:r>
            <a:endParaRPr lang="en-US" altLang="ko-KR" sz="2400" dirty="0"/>
          </a:p>
          <a:p>
            <a:r>
              <a:rPr lang="ko-KR" altLang="en-US" sz="2400" dirty="0"/>
              <a:t>값을 새 변수에 할당할 때</a:t>
            </a:r>
            <a:endParaRPr lang="en-US" altLang="ko-KR" sz="2400" dirty="0"/>
          </a:p>
          <a:p>
            <a:pPr lvl="1"/>
            <a:r>
              <a:rPr lang="en-US" altLang="ko-KR" sz="2000" dirty="0"/>
              <a:t>s1</a:t>
            </a:r>
            <a:r>
              <a:rPr lang="ko-KR" altLang="en-US" sz="2000" dirty="0"/>
              <a:t>이 가리키는 값의 소유권이 </a:t>
            </a:r>
            <a:r>
              <a:rPr lang="en-US" altLang="ko-KR" sz="2000" dirty="0"/>
              <a:t>s2</a:t>
            </a:r>
            <a:r>
              <a:rPr lang="ko-KR" altLang="en-US" sz="2000" dirty="0"/>
              <a:t>로 이전되어 </a:t>
            </a:r>
            <a:r>
              <a:rPr lang="en-US" altLang="ko-KR" sz="2000" dirty="0"/>
              <a:t>s1</a:t>
            </a:r>
            <a:r>
              <a:rPr lang="ko-KR" altLang="en-US" sz="2000" dirty="0"/>
              <a:t>은 사용 불가능 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endParaRPr lang="en-US" altLang="ko-KR" sz="2600" dirty="0"/>
          </a:p>
          <a:p>
            <a:pPr lvl="1"/>
            <a:endParaRPr lang="en-US" altLang="ko-KR" sz="2200" dirty="0"/>
          </a:p>
          <a:p>
            <a:endParaRPr lang="ko-KR" altLang="en-US" sz="2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2CB109-F262-D543-EACC-5B02A8679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77" y="4492433"/>
            <a:ext cx="4391252" cy="917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376FF8-BD61-769B-3E0D-18C9C1459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496" y="4197573"/>
            <a:ext cx="3671361" cy="2424870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A7D9278D-BD1E-5A94-7864-2AF74F142EB3}"/>
              </a:ext>
            </a:extLst>
          </p:cNvPr>
          <p:cNvSpPr txBox="1">
            <a:spLocks/>
          </p:cNvSpPr>
          <p:nvPr/>
        </p:nvSpPr>
        <p:spPr>
          <a:xfrm>
            <a:off x="6095243" y="1152524"/>
            <a:ext cx="5684837" cy="505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endParaRPr lang="en-US" altLang="ko-KR" sz="2400" dirty="0"/>
          </a:p>
          <a:p>
            <a:r>
              <a:rPr lang="ko-KR" altLang="en-US" sz="2400" dirty="0"/>
              <a:t>값을 새 변수에 할당할 때</a:t>
            </a:r>
            <a:endParaRPr lang="en-US" altLang="ko-KR" sz="2400" dirty="0"/>
          </a:p>
          <a:p>
            <a:pPr lvl="1"/>
            <a:r>
              <a:rPr lang="en-US" altLang="ko-KR" sz="2000" dirty="0"/>
              <a:t>s</a:t>
            </a:r>
            <a:r>
              <a:rPr lang="ko-KR" altLang="en-US" sz="2000" dirty="0"/>
              <a:t>가 함수에 전달되면서 소유권이 이전되고 함수 내에서 값의 메모리가 해제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endParaRPr lang="en-US" altLang="ko-KR" sz="2600" dirty="0"/>
          </a:p>
          <a:p>
            <a:pPr lvl="1"/>
            <a:endParaRPr lang="en-US" altLang="ko-KR" sz="2200" dirty="0"/>
          </a:p>
          <a:p>
            <a:endParaRPr lang="ko-KR" altLang="en-US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BC081-1005-A2AE-C4EA-674FB70DA756}"/>
              </a:ext>
            </a:extLst>
          </p:cNvPr>
          <p:cNvSpPr txBox="1"/>
          <p:nvPr/>
        </p:nvSpPr>
        <p:spPr>
          <a:xfrm>
            <a:off x="411163" y="5994856"/>
            <a:ext cx="6051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200" b="1" dirty="0">
                <a:solidFill>
                  <a:srgbClr val="C00000"/>
                </a:solidFill>
              </a:rPr>
              <a:t>메모리 관리를 단순화하고 안전하게 할 수 있음</a:t>
            </a:r>
            <a:endParaRPr kumimoji="1" lang="ko-Kore-KR" altLang="en-US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9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빌림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빌림</a:t>
            </a:r>
            <a:endParaRPr lang="en-US" altLang="ko-KR" sz="2400" dirty="0"/>
          </a:p>
          <a:p>
            <a:pPr lvl="1"/>
            <a:r>
              <a:rPr lang="ko-KR" altLang="en-US" sz="2000" dirty="0"/>
              <a:t>소유권을 이전하지 않고 값을 참조하거나 사용할 수 있게 해주는 기능</a:t>
            </a:r>
            <a:endParaRPr lang="en-US" altLang="ko-KR" sz="2600" dirty="0"/>
          </a:p>
          <a:p>
            <a:endParaRPr lang="en-US" altLang="ko-KR" sz="2600" dirty="0"/>
          </a:p>
          <a:p>
            <a:r>
              <a:rPr lang="ko-KR" altLang="en-US" sz="2400" dirty="0"/>
              <a:t>불변 빌림</a:t>
            </a:r>
            <a:r>
              <a:rPr lang="en-US" altLang="ko-KR" sz="2400" dirty="0"/>
              <a:t>,</a:t>
            </a:r>
            <a:r>
              <a:rPr lang="ko-KR" altLang="en-US" sz="2400" dirty="0"/>
              <a:t> 가변 빌림</a:t>
            </a:r>
            <a:endParaRPr lang="en-US" altLang="ko-KR" sz="2400" dirty="0"/>
          </a:p>
          <a:p>
            <a:pPr lvl="1"/>
            <a:r>
              <a:rPr lang="ko-KR" altLang="en-US" sz="2000" dirty="0"/>
              <a:t>불변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accent1"/>
                </a:solidFill>
              </a:rPr>
              <a:t>여러 개의 불변 참조</a:t>
            </a:r>
            <a:r>
              <a:rPr lang="ko-KR" altLang="en-US" sz="2000" dirty="0"/>
              <a:t>를 가져올 수 있음</a:t>
            </a:r>
            <a:endParaRPr lang="en-US" altLang="ko-KR" sz="2000" dirty="0"/>
          </a:p>
          <a:p>
            <a:pPr lvl="1"/>
            <a:r>
              <a:rPr lang="ko-KR" altLang="en-US" sz="2000" dirty="0"/>
              <a:t>가변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accent1"/>
                </a:solidFill>
              </a:rPr>
              <a:t>한 개의 가변 참조</a:t>
            </a:r>
            <a:r>
              <a:rPr lang="en-US" altLang="ko-KR" sz="2000" dirty="0"/>
              <a:t>,</a:t>
            </a:r>
            <a:r>
              <a:rPr lang="ko-KR" altLang="en-US" sz="2000" dirty="0"/>
              <a:t> 해당 변수의 다른 참조가 </a:t>
            </a:r>
            <a:r>
              <a:rPr lang="ko-KR" altLang="en-US" sz="2000" dirty="0" err="1"/>
              <a:t>없어야함</a:t>
            </a:r>
            <a:endParaRPr lang="en-US" altLang="ko-KR" sz="2000" dirty="0"/>
          </a:p>
          <a:p>
            <a:pPr lvl="1"/>
            <a:endParaRPr lang="en-US" altLang="ko-KR" sz="2200" dirty="0"/>
          </a:p>
          <a:p>
            <a:endParaRPr lang="ko-KR" altLang="en-US" sz="2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A4F40C-8FB7-3F36-5D59-8BAB4710A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781" y="3706131"/>
            <a:ext cx="5045529" cy="2686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AF42E6-F840-FB72-587C-A1A7F10B3F8F}"/>
              </a:ext>
            </a:extLst>
          </p:cNvPr>
          <p:cNvSpPr txBox="1"/>
          <p:nvPr/>
        </p:nvSpPr>
        <p:spPr>
          <a:xfrm>
            <a:off x="7553928" y="3804054"/>
            <a:ext cx="4226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200" b="1" dirty="0">
                <a:solidFill>
                  <a:srgbClr val="C00000"/>
                </a:solidFill>
              </a:rPr>
              <a:t>소유권을 이전하지 않고도 값을 안전하게 사용할 수 있음</a:t>
            </a:r>
            <a:endParaRPr kumimoji="1" lang="ko-Kore-KR" altLang="en-US" sz="2200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0726EF-7B07-EF3F-6401-205C5503BEA2}"/>
              </a:ext>
            </a:extLst>
          </p:cNvPr>
          <p:cNvSpPr txBox="1"/>
          <p:nvPr/>
        </p:nvSpPr>
        <p:spPr>
          <a:xfrm>
            <a:off x="7553928" y="5049523"/>
            <a:ext cx="42261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200" b="1" dirty="0">
                <a:solidFill>
                  <a:srgbClr val="C00000"/>
                </a:solidFill>
              </a:rPr>
              <a:t>데이터 경쟁 문제를 방지하고</a:t>
            </a:r>
            <a:r>
              <a:rPr kumimoji="1" lang="en-US" altLang="ko-KR" sz="2200" b="1" dirty="0">
                <a:solidFill>
                  <a:srgbClr val="C00000"/>
                </a:solidFill>
              </a:rPr>
              <a:t>,</a:t>
            </a:r>
            <a:r>
              <a:rPr kumimoji="1" lang="ko-KR" altLang="en-US" sz="2200" b="1" dirty="0">
                <a:solidFill>
                  <a:srgbClr val="C00000"/>
                </a:solidFill>
              </a:rPr>
              <a:t> </a:t>
            </a:r>
            <a:endParaRPr kumimoji="1" lang="en-US" altLang="ko-KR" sz="2200" b="1" dirty="0">
              <a:solidFill>
                <a:srgbClr val="C00000"/>
              </a:solidFill>
            </a:endParaRPr>
          </a:p>
          <a:p>
            <a:r>
              <a:rPr kumimoji="1" lang="ko-KR" altLang="en-US" sz="2200" b="1" dirty="0">
                <a:solidFill>
                  <a:srgbClr val="C00000"/>
                </a:solidFill>
              </a:rPr>
              <a:t>메모리 관리에 대한 안전성을 높일 수 있음</a:t>
            </a:r>
            <a:endParaRPr kumimoji="1" lang="ko-Kore-KR" altLang="en-US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07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HIGHT </a:t>
            </a:r>
            <a:r>
              <a:rPr lang="ko-KR" altLang="en-US" dirty="0"/>
              <a:t>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HIGHT</a:t>
            </a:r>
          </a:p>
          <a:p>
            <a:pPr lvl="1"/>
            <a:r>
              <a:rPr lang="en-US" altLang="ko-KR" sz="2000" dirty="0"/>
              <a:t>Feistel </a:t>
            </a:r>
            <a:r>
              <a:rPr lang="ko-KR" altLang="en-US" sz="2000" dirty="0"/>
              <a:t>구조의 </a:t>
            </a:r>
            <a:r>
              <a:rPr lang="en-US" altLang="ko-KR" sz="2000" dirty="0"/>
              <a:t>64</a:t>
            </a:r>
            <a:r>
              <a:rPr lang="ko-KR" altLang="en-US" sz="2000" dirty="0"/>
              <a:t>비트 암호문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 err="1"/>
              <a:t>화이트닝</a:t>
            </a:r>
            <a:r>
              <a:rPr lang="ko-KR" altLang="en-US" sz="2400" dirty="0"/>
              <a:t> 키</a:t>
            </a:r>
            <a:r>
              <a:rPr lang="en-US" altLang="ko-KR" sz="2400" dirty="0"/>
              <a:t>,</a:t>
            </a:r>
            <a:r>
              <a:rPr lang="ko-KR" altLang="en-US" sz="2400" dirty="0"/>
              <a:t> 서브 키 사용</a:t>
            </a:r>
            <a:endParaRPr lang="en-US" altLang="ko-KR" sz="2400" dirty="0"/>
          </a:p>
          <a:p>
            <a:pPr lvl="1"/>
            <a:r>
              <a:rPr lang="en-US" altLang="ko-KR" sz="2000" dirty="0"/>
              <a:t>128</a:t>
            </a:r>
            <a:r>
              <a:rPr lang="ko-KR" altLang="en-US" sz="2000" dirty="0"/>
              <a:t>비트 마스터 키로부터 생성</a:t>
            </a:r>
            <a:endParaRPr lang="en-US" altLang="ko-KR" sz="2000" dirty="0"/>
          </a:p>
          <a:p>
            <a:pPr lvl="1"/>
            <a:r>
              <a:rPr lang="en-US" altLang="ko-KR" sz="2000" dirty="0"/>
              <a:t>8</a:t>
            </a:r>
            <a:r>
              <a:rPr lang="ko-KR" altLang="en-US" sz="2000" dirty="0"/>
              <a:t>개의 </a:t>
            </a:r>
            <a:r>
              <a:rPr lang="en-US" altLang="ko-KR" sz="2000" dirty="0"/>
              <a:t>8</a:t>
            </a:r>
            <a:r>
              <a:rPr lang="ko-KR" altLang="en-US" sz="2000" dirty="0"/>
              <a:t>비트 </a:t>
            </a:r>
            <a:r>
              <a:rPr lang="ko-KR" altLang="en-US" sz="2000" dirty="0" err="1"/>
              <a:t>화이트닝</a:t>
            </a:r>
            <a:r>
              <a:rPr lang="ko-KR" altLang="en-US" sz="2000" dirty="0"/>
              <a:t> 키</a:t>
            </a:r>
            <a:endParaRPr lang="en-US" altLang="ko-KR" sz="2000" dirty="0"/>
          </a:p>
          <a:p>
            <a:pPr lvl="1"/>
            <a:r>
              <a:rPr lang="en-US" altLang="ko-KR" sz="2000" dirty="0"/>
              <a:t>128</a:t>
            </a:r>
            <a:r>
              <a:rPr lang="ko-KR" altLang="en-US" sz="2000" dirty="0"/>
              <a:t>개의 </a:t>
            </a:r>
            <a:r>
              <a:rPr lang="en-US" altLang="ko-KR" sz="2000" dirty="0"/>
              <a:t>8</a:t>
            </a:r>
            <a:r>
              <a:rPr lang="ko-KR" altLang="en-US" sz="2000" dirty="0"/>
              <a:t>비트 서브 키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32</a:t>
            </a:r>
            <a:r>
              <a:rPr lang="ko-KR" altLang="en-US" sz="2400" dirty="0"/>
              <a:t>라운드 진행</a:t>
            </a:r>
            <a:endParaRPr lang="en-US" altLang="ko-KR" sz="2400" dirty="0"/>
          </a:p>
          <a:p>
            <a:pPr lvl="1"/>
            <a:r>
              <a:rPr lang="ko-KR" altLang="en-US" sz="2000" dirty="0"/>
              <a:t>라운드 앞뒤로 초기변환</a:t>
            </a:r>
            <a:r>
              <a:rPr lang="en-US" altLang="ko-KR" sz="2000" dirty="0"/>
              <a:t>,</a:t>
            </a:r>
            <a:r>
              <a:rPr lang="ko-KR" altLang="en-US" sz="2000" dirty="0"/>
              <a:t> 최종변환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endParaRPr lang="en-US" altLang="ko-KR" sz="2600" dirty="0"/>
          </a:p>
          <a:p>
            <a:endParaRPr lang="ko-KR" altLang="en-US" sz="2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F1D90E-D300-3217-7042-D42711431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40" y="1625101"/>
            <a:ext cx="5735181" cy="41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19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HIGHT </a:t>
            </a:r>
            <a:r>
              <a:rPr lang="ko-KR" altLang="en-US" dirty="0"/>
              <a:t>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키 스케줄</a:t>
            </a:r>
            <a:endParaRPr lang="en-US" altLang="ko-KR" sz="2400" dirty="0"/>
          </a:p>
          <a:p>
            <a:pPr lvl="1"/>
            <a:r>
              <a:rPr lang="ko-KR" altLang="en-US" sz="2000" dirty="0" err="1"/>
              <a:t>화이트닝</a:t>
            </a:r>
            <a:r>
              <a:rPr lang="ko-KR" altLang="en-US" sz="2000" dirty="0"/>
              <a:t> 키와 </a:t>
            </a:r>
            <a:r>
              <a:rPr lang="en-US" altLang="ko-KR" sz="2000" dirty="0"/>
              <a:t>LFSR</a:t>
            </a:r>
            <a:r>
              <a:rPr lang="ko-KR" altLang="en-US" sz="2000" dirty="0"/>
              <a:t>을 사용하여 생성한 서브 키로 이루어짐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 err="1"/>
              <a:t>화이트닝</a:t>
            </a:r>
            <a:r>
              <a:rPr lang="ko-KR" altLang="en-US" sz="2400" dirty="0"/>
              <a:t> 키 생성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서브 키 생성</a:t>
            </a:r>
            <a:endParaRPr lang="en-US" altLang="ko-KR" sz="24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endParaRPr lang="en-US" altLang="ko-KR" sz="2600" dirty="0"/>
          </a:p>
          <a:p>
            <a:endParaRPr lang="ko-KR" altLang="en-US" sz="2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77CD82-DC77-5F06-DBAC-725196790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5104463"/>
            <a:ext cx="4378010" cy="13003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9481AD-1F50-A25B-0BBD-61D7FA0B1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17" y="3169084"/>
            <a:ext cx="3272866" cy="10157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977F84-88C9-FBB6-1566-84DC56E81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400" y="2553770"/>
            <a:ext cx="6193083" cy="27268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1EA311-2A94-40BE-69C5-B9D32F1294E2}"/>
              </a:ext>
            </a:extLst>
          </p:cNvPr>
          <p:cNvSpPr txBox="1"/>
          <p:nvPr/>
        </p:nvSpPr>
        <p:spPr>
          <a:xfrm>
            <a:off x="5615217" y="5440859"/>
            <a:ext cx="5811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200" dirty="0"/>
              <a:t>RUST</a:t>
            </a:r>
            <a:r>
              <a:rPr kumimoji="1" lang="ko-KR" altLang="en-US" sz="2200" dirty="0"/>
              <a:t>에서는 초과하는 비트를 </a:t>
            </a:r>
            <a:r>
              <a:rPr kumimoji="1" lang="ko-KR" altLang="en-US" sz="2200" dirty="0" err="1"/>
              <a:t>오버플로우로</a:t>
            </a:r>
            <a:r>
              <a:rPr kumimoji="1" lang="ko-KR" altLang="en-US" sz="2200" dirty="0"/>
              <a:t> 잡아서 </a:t>
            </a:r>
            <a:r>
              <a:rPr kumimoji="1" lang="en-US" altLang="ko-KR" sz="2200" dirty="0"/>
              <a:t>wrapping</a:t>
            </a:r>
            <a:r>
              <a:rPr kumimoji="1" lang="ko-KR" altLang="en-US" sz="2200" dirty="0"/>
              <a:t>을 통해 연산 진행</a:t>
            </a:r>
            <a:endParaRPr kumimoji="1" lang="ko-Kore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347367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HIGHT </a:t>
            </a:r>
            <a:r>
              <a:rPr lang="ko-KR" altLang="en-US" dirty="0"/>
              <a:t>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5684837" cy="5057775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/>
                  <a:t>변환</a:t>
                </a:r>
                <a:endParaRPr lang="en-US" altLang="ko-KR" sz="2400" dirty="0"/>
              </a:p>
              <a:p>
                <a:pPr lvl="1"/>
                <a:r>
                  <a:rPr lang="ko-KR" altLang="en-US" sz="2000" dirty="0"/>
                  <a:t>초기변환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최종변환으로 이루어짐</a:t>
                </a:r>
                <a:endParaRPr lang="en-US" altLang="ko-KR" sz="2000" dirty="0"/>
              </a:p>
              <a:p>
                <a:pPr lvl="1"/>
                <a:r>
                  <a:rPr lang="ko-KR" altLang="en-US" sz="2000" dirty="0" err="1"/>
                  <a:t>화이트닝</a:t>
                </a:r>
                <a:r>
                  <a:rPr lang="ko-KR" altLang="en-US" sz="2000" dirty="0"/>
                  <a:t> 키를 통해 변환 진행</a:t>
                </a:r>
                <a:endParaRPr lang="en-US" altLang="ko-KR" sz="2000" dirty="0"/>
              </a:p>
              <a:p>
                <a:pPr lvl="1"/>
                <a:endParaRPr lang="en-US" altLang="ko-KR" sz="2000" dirty="0"/>
              </a:p>
              <a:p>
                <a:r>
                  <a:rPr lang="ko-KR" altLang="en-US" sz="2400" dirty="0"/>
                  <a:t>초기변환</a:t>
                </a:r>
                <a:endParaRPr lang="en-US" altLang="ko-KR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𝑊𝐾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𝑊𝐾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𝑊𝐾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이용</a:t>
                </a:r>
                <a:endParaRPr lang="en-US" altLang="ko-KR" sz="2000" dirty="0"/>
              </a:p>
              <a:p>
                <a:pPr lvl="1"/>
                <a:endParaRPr lang="en-US" altLang="ko-KR" sz="2000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2000" dirty="0" err="1"/>
                  <a:t>평문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첫 번째 라운드 함수의 입력인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0,7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로 변환</a:t>
                </a:r>
                <a:endParaRPr lang="en-US" altLang="ko-KR" sz="2000" dirty="0"/>
              </a:p>
              <a:p>
                <a:pPr lvl="1"/>
                <a:endParaRPr lang="en-US" altLang="ko-KR" sz="2000" dirty="0"/>
              </a:p>
              <a:p>
                <a:pPr lvl="1"/>
                <a:endParaRPr lang="en-US" altLang="ko-KR" sz="2000" dirty="0"/>
              </a:p>
              <a:p>
                <a:pPr lvl="1"/>
                <a:endParaRPr lang="en-US" altLang="ko-KR" sz="2000" dirty="0"/>
              </a:p>
              <a:p>
                <a:pPr lvl="1"/>
                <a:endParaRPr lang="en-US" altLang="ko-KR" sz="2000" dirty="0"/>
              </a:p>
              <a:p>
                <a:endParaRPr lang="en-US" altLang="ko-KR" sz="2600" dirty="0"/>
              </a:p>
              <a:p>
                <a:endParaRPr lang="ko-KR" altLang="en-US" sz="2600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5684837" cy="5057775"/>
              </a:xfrm>
              <a:blipFill>
                <a:blip r:embed="rId2"/>
                <a:stretch>
                  <a:fillRect l="-1559" t="-1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2">
                <a:extLst>
                  <a:ext uri="{FF2B5EF4-FFF2-40B4-BE49-F238E27FC236}">
                    <a16:creationId xmlns:a16="http://schemas.microsoft.com/office/drawing/2014/main" id="{7142C490-EE65-20A0-7B59-5998B2C598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152525"/>
                <a:ext cx="5684837" cy="50577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400" dirty="0"/>
              </a:p>
              <a:p>
                <a:pPr lvl="1"/>
                <a:endParaRPr lang="en-US" altLang="ko-KR" sz="2000" dirty="0"/>
              </a:p>
              <a:p>
                <a:pPr lvl="1"/>
                <a:endParaRPr lang="en-US" altLang="ko-KR" sz="2000" dirty="0"/>
              </a:p>
              <a:p>
                <a:pPr lvl="1"/>
                <a:endParaRPr lang="en-US" altLang="ko-KR" sz="2000" dirty="0"/>
              </a:p>
              <a:p>
                <a:r>
                  <a:rPr lang="ko-KR" altLang="en-US" sz="2400" dirty="0"/>
                  <a:t>최종변환</a:t>
                </a:r>
                <a:endParaRPr lang="en-US" altLang="ko-KR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𝑊𝐾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𝑊𝐾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200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𝑊𝐾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𝑊𝐾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이용</a:t>
                </a:r>
                <a:endParaRPr lang="en-US" altLang="ko-KR" sz="2000" dirty="0"/>
              </a:p>
              <a:p>
                <a:pPr lvl="1"/>
                <a:endParaRPr lang="en-US" altLang="ko-KR" sz="20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𝑅𝑜𝑢𝑛𝑑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lang="ko-KR" altLang="en-US" sz="2000" dirty="0"/>
                  <a:t>의 출력인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,7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∥⋯∥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ko-KR" altLang="en-US" sz="2000" dirty="0"/>
                  <a:t>을 암호문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ko-KR" altLang="en-US" sz="2000" dirty="0"/>
                  <a:t>로 변환</a:t>
                </a:r>
                <a:endParaRPr lang="en-US" altLang="ko-KR" sz="2000" dirty="0"/>
              </a:p>
              <a:p>
                <a:pPr lvl="1"/>
                <a:endParaRPr lang="en-US" altLang="ko-KR" sz="2000" dirty="0"/>
              </a:p>
              <a:p>
                <a:pPr lvl="1"/>
                <a:endParaRPr lang="en-US" altLang="ko-KR" sz="2000" dirty="0"/>
              </a:p>
              <a:p>
                <a:endParaRPr lang="en-US" altLang="ko-KR" sz="2600" dirty="0"/>
              </a:p>
              <a:p>
                <a:endParaRPr lang="ko-KR" altLang="en-US" sz="2600" dirty="0"/>
              </a:p>
            </p:txBody>
          </p:sp>
        </mc:Choice>
        <mc:Fallback xmlns="">
          <p:sp>
            <p:nvSpPr>
              <p:cNvPr id="4" name="텍스트 개체 틀 2">
                <a:extLst>
                  <a:ext uri="{FF2B5EF4-FFF2-40B4-BE49-F238E27FC236}">
                    <a16:creationId xmlns:a16="http://schemas.microsoft.com/office/drawing/2014/main" id="{7142C490-EE65-20A0-7B59-5998B2C59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52525"/>
                <a:ext cx="5684837" cy="5057775"/>
              </a:xfrm>
              <a:prstGeom prst="rect">
                <a:avLst/>
              </a:prstGeom>
              <a:blipFill>
                <a:blip r:embed="rId3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36C7F71E-16F6-DA21-AFC8-C81914FB8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432" y="4479969"/>
            <a:ext cx="3162300" cy="2006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A2408D-5D4C-02FC-CF71-FF9C7C09A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7268" y="4479969"/>
            <a:ext cx="2895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1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HIGHT </a:t>
            </a:r>
            <a:r>
              <a:rPr lang="ko-KR" altLang="en-US" dirty="0"/>
              <a:t>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5684837" cy="505777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변환</a:t>
            </a:r>
            <a:endParaRPr lang="en-US" altLang="ko-KR" sz="24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초기변환</a:t>
            </a:r>
            <a:endParaRPr lang="en-US" altLang="ko-KR" sz="24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endParaRPr lang="en-US" altLang="ko-KR" sz="2600" dirty="0"/>
          </a:p>
          <a:p>
            <a:endParaRPr lang="ko-KR" altLang="en-US" sz="2600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7142C490-EE65-20A0-7B59-5998B2C59809}"/>
              </a:ext>
            </a:extLst>
          </p:cNvPr>
          <p:cNvSpPr txBox="1">
            <a:spLocks/>
          </p:cNvSpPr>
          <p:nvPr/>
        </p:nvSpPr>
        <p:spPr>
          <a:xfrm>
            <a:off x="6096000" y="1152525"/>
            <a:ext cx="5684837" cy="505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ko-KR" altLang="en-US" sz="2400" dirty="0"/>
              <a:t>최종변환</a:t>
            </a:r>
            <a:endParaRPr lang="en-US" altLang="ko-KR" sz="24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endParaRPr lang="en-US" altLang="ko-KR" sz="2600" dirty="0"/>
          </a:p>
          <a:p>
            <a:endParaRPr lang="ko-KR" altLang="en-US" sz="2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178D1A-1DF6-BF5A-5D78-22953A401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3" y="2886705"/>
            <a:ext cx="4871451" cy="15894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60DDE3-929F-2136-7A2E-F04A18737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167" y="2886705"/>
            <a:ext cx="4813284" cy="351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7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HIGHT </a:t>
            </a:r>
            <a:r>
              <a:rPr lang="ko-KR" altLang="en-US" dirty="0"/>
              <a:t>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5684837" cy="505777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암호화 라운드 함수</a:t>
            </a:r>
            <a:endParaRPr lang="en-US" altLang="ko-KR" sz="24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endParaRPr lang="en-US" altLang="ko-KR" sz="2600" dirty="0"/>
          </a:p>
          <a:p>
            <a:endParaRPr lang="ko-KR" altLang="en-US" sz="2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A4CB13-9275-0024-A370-947E8BB23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4" y="4746805"/>
            <a:ext cx="5386537" cy="16077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288FC6-3448-F60B-3F31-A9D480A4D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220" y="4757001"/>
            <a:ext cx="5386538" cy="16390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0C3D77-C4BE-95A7-24CE-4B36D64BEAE6}"/>
                  </a:ext>
                </a:extLst>
              </p:cNvPr>
              <p:cNvSpPr txBox="1"/>
              <p:nvPr/>
            </p:nvSpPr>
            <p:spPr>
              <a:xfrm>
                <a:off x="492848" y="6392915"/>
                <a:ext cx="5223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dirty="0"/>
                  <a:t>HIGHT</a:t>
                </a:r>
                <a:r>
                  <a:rPr kumimoji="1" lang="ko-Kore-KR" altLang="en-US" dirty="0"/>
                  <a:t>의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ko-Kore-KR" altLang="en-US" dirty="0"/>
                  <a:t>번째</a:t>
                </a:r>
                <a:r>
                  <a:rPr kumimoji="1" lang="ko-KR" altLang="en-US" dirty="0"/>
                  <a:t> 라운드 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𝑅𝑜𝑢𝑛𝑑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=1, ⋯,31</m:t>
                    </m:r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0C3D77-C4BE-95A7-24CE-4B36D64BE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48" y="6392915"/>
                <a:ext cx="5223163" cy="369332"/>
              </a:xfrm>
              <a:prstGeom prst="rect">
                <a:avLst/>
              </a:prstGeom>
              <a:blipFill>
                <a:blip r:embed="rId4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5BED319-42BF-3DD0-1C63-2B429D2592C0}"/>
              </a:ext>
            </a:extLst>
          </p:cNvPr>
          <p:cNvSpPr txBox="1"/>
          <p:nvPr/>
        </p:nvSpPr>
        <p:spPr>
          <a:xfrm>
            <a:off x="6475991" y="6392915"/>
            <a:ext cx="522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HIGHT</a:t>
            </a:r>
            <a:r>
              <a:rPr kumimoji="1" lang="ko-Kore-KR" altLang="en-US" dirty="0"/>
              <a:t>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32</a:t>
            </a:r>
            <a:r>
              <a:rPr kumimoji="1" lang="ko-Kore-KR" altLang="en-US" dirty="0"/>
              <a:t>번째</a:t>
            </a:r>
            <a:r>
              <a:rPr kumimoji="1" lang="ko-KR" altLang="en-US" dirty="0"/>
              <a:t> 라운드 함수</a:t>
            </a:r>
            <a:endParaRPr kumimoji="1" lang="ko-Kore-KR" altLang="en-US" dirty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86891716-16ED-595B-B480-E5F9CF3C872E}"/>
              </a:ext>
            </a:extLst>
          </p:cNvPr>
          <p:cNvSpPr txBox="1">
            <a:spLocks/>
          </p:cNvSpPr>
          <p:nvPr/>
        </p:nvSpPr>
        <p:spPr>
          <a:xfrm>
            <a:off x="6095243" y="1149392"/>
            <a:ext cx="5684837" cy="505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endParaRPr lang="en-US" altLang="ko-KR" sz="2600" dirty="0"/>
          </a:p>
          <a:p>
            <a:endParaRPr lang="ko-KR" altLang="en-US" sz="2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FCC968-517D-AC81-ED20-8287ABBD6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382" y="3047782"/>
            <a:ext cx="3614093" cy="16077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81BC6C2-C418-ED9B-9A49-DDAC218EE6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9764" y="3031864"/>
            <a:ext cx="3315791" cy="16513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3313AE0-1536-E96E-7E84-938AA7B2D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9339" y="1731360"/>
            <a:ext cx="2584450" cy="7048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C606AC-EAC0-F964-BE7D-F6A4B5816662}"/>
              </a:ext>
            </a:extLst>
          </p:cNvPr>
          <p:cNvSpPr txBox="1"/>
          <p:nvPr/>
        </p:nvSpPr>
        <p:spPr>
          <a:xfrm>
            <a:off x="4118239" y="1359980"/>
            <a:ext cx="394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/>
              <a:t>두 개의 보조 함수를 가짐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888028-84DF-3E79-75C3-9A153FF8E9A9}"/>
                  </a:ext>
                </a:extLst>
              </p:cNvPr>
              <p:cNvSpPr txBox="1"/>
              <p:nvPr/>
            </p:nvSpPr>
            <p:spPr>
              <a:xfrm>
                <a:off x="1131102" y="2639862"/>
                <a:ext cx="3946651" cy="40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0" smtClean="0">
                              <a:latin typeface="Cambria Math" panose="02040503050406030204" pitchFamily="18" charset="0"/>
                            </a:rPr>
                            <m:t>𝐑𝐨𝐮𝐧𝐝</m:t>
                          </m:r>
                        </m:e>
                        <m:sub>
                          <m:r>
                            <a:rPr kumimoji="1" lang="en-US" altLang="ko-KR" sz="20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ko-KR" altLang="en-US" sz="2000" b="1" i="0" smtClean="0">
                          <a:latin typeface="Cambria Math" panose="02040503050406030204" pitchFamily="18" charset="0"/>
                        </a:rPr>
                        <m:t>부터</m:t>
                      </m:r>
                      <m:r>
                        <a:rPr kumimoji="1" lang="ko-KR" alt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0">
                              <a:latin typeface="Cambria Math" panose="02040503050406030204" pitchFamily="18" charset="0"/>
                            </a:rPr>
                            <m:t>𝐑𝐨𝐮𝐧𝐝</m:t>
                          </m:r>
                        </m:e>
                        <m:sub>
                          <m:r>
                            <a:rPr kumimoji="1" lang="en-US" altLang="ko-KR" sz="2000" b="1" i="0" smtClean="0">
                              <a:latin typeface="Cambria Math" panose="02040503050406030204" pitchFamily="18" charset="0"/>
                            </a:rPr>
                            <m:t>𝟑𝟏</m:t>
                          </m:r>
                        </m:sub>
                      </m:sSub>
                      <m:r>
                        <a:rPr kumimoji="1" lang="ko-KR" altLang="en-US" sz="2000" b="1" i="0" smtClean="0">
                          <a:latin typeface="Cambria Math" panose="02040503050406030204" pitchFamily="18" charset="0"/>
                        </a:rPr>
                        <m:t>까지</m:t>
                      </m:r>
                    </m:oMath>
                  </m:oMathPara>
                </a14:m>
                <a:endParaRPr kumimoji="1" lang="ko-Kore-KR" altLang="en-US" sz="20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888028-84DF-3E79-75C3-9A153FF8E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02" y="2639862"/>
                <a:ext cx="3946651" cy="405945"/>
              </a:xfrm>
              <a:prstGeom prst="rect">
                <a:avLst/>
              </a:prstGeom>
              <a:blipFill>
                <a:blip r:embed="rId8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A680F4-C5C9-9E7B-DF89-21A1E55BED5B}"/>
                  </a:ext>
                </a:extLst>
              </p:cNvPr>
              <p:cNvSpPr txBox="1"/>
              <p:nvPr/>
            </p:nvSpPr>
            <p:spPr>
              <a:xfrm>
                <a:off x="6815939" y="2639862"/>
                <a:ext cx="39466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i="0" smtClean="0">
                              <a:latin typeface="Cambria Math" panose="02040503050406030204" pitchFamily="18" charset="0"/>
                            </a:rPr>
                            <m:t>𝐑𝐨𝐮𝐧𝐝</m:t>
                          </m:r>
                        </m:e>
                        <m:sub>
                          <m:r>
                            <a:rPr kumimoji="1" lang="en-US" altLang="ko-KR" sz="2000" b="1" i="0" smtClean="0">
                              <a:latin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</m:oMath>
                  </m:oMathPara>
                </a14:m>
                <a:endParaRPr kumimoji="1" lang="ko-Kore-KR" altLang="en-US" sz="20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A680F4-C5C9-9E7B-DF89-21A1E55BE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939" y="2639862"/>
                <a:ext cx="3946651" cy="400110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090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HIGHT </a:t>
            </a:r>
            <a:r>
              <a:rPr lang="ko-KR" altLang="en-US" dirty="0"/>
              <a:t>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암호화 라운드 함수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endParaRPr lang="en-US" altLang="ko-KR" sz="2600" dirty="0"/>
          </a:p>
          <a:p>
            <a:endParaRPr lang="ko-KR" altLang="en-US" sz="2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C5939C-C8CB-7F60-FDBE-2AA9F19B3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984917"/>
            <a:ext cx="11368160" cy="1612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E18EEC-8A65-C9C3-D5D2-7E870E8CA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692" y="4296774"/>
            <a:ext cx="52451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04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RUST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rmAutofit lnSpcReduction="10000"/>
          </a:bodyPr>
          <a:lstStyle/>
          <a:p>
            <a:r>
              <a:rPr lang="ko-KR" altLang="en-US" sz="2600" dirty="0"/>
              <a:t>안전하고 빠른 시스템 개발을 위한 언어</a:t>
            </a:r>
            <a:endParaRPr lang="en-US" altLang="ko-KR" sz="2600" dirty="0"/>
          </a:p>
          <a:p>
            <a:endParaRPr lang="en-US" altLang="ko-KR" sz="2400" dirty="0"/>
          </a:p>
          <a:p>
            <a:r>
              <a:rPr lang="ko-KR" altLang="en-US" sz="2000" b="1" dirty="0"/>
              <a:t>안전성</a:t>
            </a:r>
            <a:endParaRPr lang="en-US" altLang="ko-KR" sz="2000" b="1" dirty="0"/>
          </a:p>
          <a:p>
            <a:pPr lvl="1"/>
            <a:r>
              <a:rPr lang="ko-KR" altLang="en-US" sz="1600" dirty="0"/>
              <a:t>메모리 안전성과 스레드 안전성을 강조하는 언어</a:t>
            </a:r>
            <a:endParaRPr lang="en-US" altLang="ko-KR" sz="1600" dirty="0"/>
          </a:p>
          <a:p>
            <a:pPr lvl="1"/>
            <a:r>
              <a:rPr lang="en-US" altLang="ko-KR" sz="1600" dirty="0"/>
              <a:t>RUST</a:t>
            </a:r>
            <a:r>
              <a:rPr lang="ko-KR" altLang="en-US" sz="1600" dirty="0"/>
              <a:t> 컴파일러는 실행 시간 오류를 줄이기 위해 메모리 오류를 검출</a:t>
            </a:r>
            <a:endParaRPr lang="en-US" altLang="ko-KR" sz="1600" dirty="0"/>
          </a:p>
          <a:p>
            <a:r>
              <a:rPr lang="ko-KR" altLang="en-US" sz="2000" b="1" dirty="0"/>
              <a:t>높은 성능</a:t>
            </a:r>
            <a:endParaRPr lang="en-US" altLang="ko-KR" sz="2000" b="1" dirty="0"/>
          </a:p>
          <a:p>
            <a:pPr lvl="1"/>
            <a:r>
              <a:rPr lang="ko-KR" altLang="en-US" sz="1600" dirty="0"/>
              <a:t>꽤 많은 경우에서 </a:t>
            </a:r>
            <a:r>
              <a:rPr lang="en-US" altLang="ko-KR" sz="1600" dirty="0"/>
              <a:t>C</a:t>
            </a:r>
            <a:r>
              <a:rPr lang="ko-KR" altLang="en-US" sz="1600" dirty="0"/>
              <a:t>와 비슷한 수준의 성능</a:t>
            </a:r>
            <a:endParaRPr lang="en-US" altLang="ko-KR" sz="1600" dirty="0"/>
          </a:p>
          <a:p>
            <a:pPr lvl="1"/>
            <a:r>
              <a:rPr lang="en-US" altLang="ko-KR" sz="1600" dirty="0"/>
              <a:t>LLVM</a:t>
            </a:r>
            <a:r>
              <a:rPr lang="ko-KR" altLang="en-US" sz="1600" dirty="0"/>
              <a:t>을 사용하여 코드를 컴파일하고 최적화하여 빠른 실행 속도 제공</a:t>
            </a:r>
            <a:endParaRPr lang="en-US" altLang="ko-KR" sz="1600" dirty="0"/>
          </a:p>
          <a:p>
            <a:r>
              <a:rPr lang="ko-KR" altLang="en-US" sz="2000" b="1" dirty="0"/>
              <a:t>확장성</a:t>
            </a:r>
            <a:endParaRPr lang="en-US" altLang="ko-KR" sz="2000" b="1" dirty="0"/>
          </a:p>
          <a:p>
            <a:pPr lvl="1"/>
            <a:r>
              <a:rPr lang="ko-KR" altLang="en-US" sz="1600" dirty="0"/>
              <a:t>다양한 운영체제와 아키텍처를 지원</a:t>
            </a:r>
            <a:endParaRPr lang="en-US" altLang="ko-KR" sz="1600" dirty="0"/>
          </a:p>
          <a:p>
            <a:pPr lvl="1"/>
            <a:r>
              <a:rPr lang="ko-KR" altLang="en-US" sz="1600" dirty="0"/>
              <a:t>크로스 플랫폼 개발에 적합하며 다양한 분야에서 사용</a:t>
            </a:r>
            <a:endParaRPr lang="en-US" altLang="ko-KR" sz="1600" dirty="0"/>
          </a:p>
          <a:p>
            <a:r>
              <a:rPr lang="ko-KR" altLang="en-US" sz="2000" b="1" dirty="0"/>
              <a:t>생산성</a:t>
            </a:r>
            <a:endParaRPr lang="en-US" altLang="ko-KR" sz="2000" b="1" dirty="0"/>
          </a:p>
          <a:p>
            <a:pPr lvl="1"/>
            <a:r>
              <a:rPr lang="ko-KR" altLang="en-US" sz="1600" dirty="0"/>
              <a:t>코드의 가독성을 강조</a:t>
            </a:r>
            <a:endParaRPr lang="en-US" altLang="ko-KR" sz="1600" dirty="0"/>
          </a:p>
          <a:p>
            <a:pPr lvl="1"/>
            <a:r>
              <a:rPr lang="ko-KR" altLang="en-US" sz="1600" dirty="0"/>
              <a:t>표준 라이브러리와 함께 제공되는 </a:t>
            </a:r>
            <a:r>
              <a:rPr lang="en-US" altLang="ko-KR" sz="1600" dirty="0"/>
              <a:t>cargo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통해 의존성 관리와 빌드 자동화를 지원</a:t>
            </a:r>
            <a:endParaRPr lang="en-US" altLang="ko-KR" sz="1600" dirty="0"/>
          </a:p>
          <a:p>
            <a:r>
              <a:rPr lang="ko-KR" altLang="en-US" sz="2000" b="1" dirty="0"/>
              <a:t>지속 가능성</a:t>
            </a:r>
            <a:endParaRPr lang="en-US" altLang="ko-KR" sz="2000" b="1" dirty="0"/>
          </a:p>
          <a:p>
            <a:pPr lvl="1"/>
            <a:r>
              <a:rPr lang="ko-KR" altLang="en-US" sz="1600" dirty="0"/>
              <a:t>대형 기업들이 개발하고 사용하고 있음</a:t>
            </a:r>
            <a:endParaRPr lang="en-US" altLang="ko-KR" sz="1600" dirty="0"/>
          </a:p>
          <a:p>
            <a:pPr lvl="1"/>
            <a:r>
              <a:rPr lang="ko-KR" altLang="en-US" sz="1600" dirty="0"/>
              <a:t>다양한 커뮤니티와 생태계가 활발하게 운영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E49458-3DC3-57BB-D71D-51FE8A530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330" y="1730147"/>
            <a:ext cx="4050750" cy="335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방법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https://play.rust-lang.org/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$ curl https://</a:t>
            </a:r>
            <a:r>
              <a:rPr lang="en-US" altLang="ko-KR" dirty="0" err="1"/>
              <a:t>sh.rustup.rs</a:t>
            </a:r>
            <a:r>
              <a:rPr lang="en-US" altLang="ko-KR" dirty="0"/>
              <a:t> -</a:t>
            </a:r>
            <a:r>
              <a:rPr lang="en-US" altLang="ko-KR" dirty="0" err="1"/>
              <a:t>sSf</a:t>
            </a:r>
            <a:r>
              <a:rPr lang="en-US" altLang="ko-KR" dirty="0"/>
              <a:t> | </a:t>
            </a:r>
            <a:r>
              <a:rPr lang="en-US" altLang="ko-KR" dirty="0" err="1"/>
              <a:t>sh</a:t>
            </a:r>
            <a:endParaRPr lang="en-US" altLang="ko-KR" dirty="0"/>
          </a:p>
          <a:p>
            <a:r>
              <a:rPr lang="en-US" altLang="ko-KR" dirty="0"/>
              <a:t>Cargo new </a:t>
            </a:r>
            <a:r>
              <a:rPr lang="ko-KR" altLang="en-US" dirty="0"/>
              <a:t>프로젝트이름</a:t>
            </a:r>
            <a:endParaRPr lang="en-US" altLang="ko-KR" dirty="0"/>
          </a:p>
          <a:p>
            <a:r>
              <a:rPr lang="en-US" altLang="ko-KR" dirty="0" err="1"/>
              <a:t>Vscode</a:t>
            </a:r>
            <a:r>
              <a:rPr lang="ko-KR" altLang="en-US" dirty="0"/>
              <a:t>에서 오픈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DC6E6B-7849-D790-0E43-F74A61878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287" y="3681412"/>
            <a:ext cx="5685793" cy="25288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A8D2D2-0B0C-484D-FF63-638F401EF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909" y="1227734"/>
            <a:ext cx="6417171" cy="194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4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600" dirty="0"/>
              <a:t>let </a:t>
            </a:r>
            <a:r>
              <a:rPr lang="ko-KR" altLang="en-US" sz="2600" dirty="0"/>
              <a:t>키워드를 사용하여 변수 선언</a:t>
            </a:r>
            <a:endParaRPr lang="en-US" altLang="ko-KR" sz="2600" dirty="0"/>
          </a:p>
          <a:p>
            <a:pPr marL="0" indent="0">
              <a:buNone/>
            </a:pPr>
            <a:endParaRPr lang="en-US" altLang="ko-KR" sz="2600" dirty="0"/>
          </a:p>
          <a:p>
            <a:r>
              <a:rPr lang="ko-KR" altLang="en-US" sz="2000" dirty="0"/>
              <a:t>값을 할당할 때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RUST</a:t>
            </a:r>
            <a:r>
              <a:rPr lang="ko-KR" altLang="en-US" sz="2000" dirty="0"/>
              <a:t>는 거의 대부분 변수의</a:t>
            </a:r>
            <a:r>
              <a:rPr lang="en-US" altLang="ko-KR" sz="2000" dirty="0"/>
              <a:t> 	</a:t>
            </a:r>
            <a:r>
              <a:rPr lang="ko-KR" altLang="en-US" sz="2000" dirty="0"/>
              <a:t> </a:t>
            </a:r>
            <a:r>
              <a:rPr lang="en-US" altLang="ko-KR" sz="2000" dirty="0"/>
              <a:t>						</a:t>
            </a:r>
            <a:r>
              <a:rPr lang="ko-KR" altLang="en-US" sz="2000" dirty="0"/>
              <a:t> 타입을 추론할 수 있음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RUST</a:t>
            </a:r>
            <a:r>
              <a:rPr lang="ko-KR" altLang="en-US" sz="2000" dirty="0"/>
              <a:t>가 추론하지 못하면 변수의 선언 시 </a:t>
            </a:r>
            <a:r>
              <a:rPr lang="en-US" altLang="ko-KR" sz="2000" dirty="0"/>
              <a:t>							</a:t>
            </a:r>
            <a:r>
              <a:rPr lang="ko-KR" altLang="en-US" sz="2000" dirty="0"/>
              <a:t>             타입을 추가할 수 있음</a:t>
            </a:r>
            <a:endParaRPr lang="en-US" altLang="ko-KR" sz="2000" dirty="0"/>
          </a:p>
          <a:p>
            <a:pPr lvl="1"/>
            <a:r>
              <a:rPr lang="en-US" altLang="ko-KR" sz="1600" dirty="0"/>
              <a:t>let x = 5;</a:t>
            </a:r>
          </a:p>
          <a:p>
            <a:pPr lvl="1"/>
            <a:r>
              <a:rPr lang="en-US" altLang="ko-KR" sz="1600" dirty="0"/>
              <a:t>let y: f32 = 3.14;</a:t>
            </a:r>
          </a:p>
          <a:p>
            <a:pPr lvl="1"/>
            <a:r>
              <a:rPr lang="en-US" altLang="ko-KR" sz="1600" dirty="0"/>
              <a:t>let z = 7u8;</a:t>
            </a:r>
          </a:p>
          <a:p>
            <a:endParaRPr lang="en-US" altLang="ko-KR" sz="2000" dirty="0"/>
          </a:p>
          <a:p>
            <a:r>
              <a:rPr lang="ko-KR" altLang="en-US" sz="2000" dirty="0"/>
              <a:t>변수의 이름을 여러 번 사용하여 값 할당 가능</a:t>
            </a:r>
            <a:endParaRPr lang="en-US" altLang="ko-KR" sz="2000" dirty="0"/>
          </a:p>
          <a:p>
            <a:pPr lvl="1"/>
            <a:r>
              <a:rPr lang="ko-KR" altLang="en-US" sz="1600" dirty="0"/>
              <a:t>변수의 타입은 재할당될 때마다 변경됨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ko-KR" altLang="en-US" sz="2000" dirty="0"/>
              <a:t>변수의 이름은 항상 </a:t>
            </a:r>
            <a:r>
              <a:rPr lang="en-US" altLang="ko-KR" sz="2000" b="1" dirty="0" err="1">
                <a:solidFill>
                  <a:schemeClr val="accent1"/>
                </a:solidFill>
              </a:rPr>
              <a:t>snake_case</a:t>
            </a:r>
            <a:r>
              <a:rPr lang="ko-KR" altLang="en-US" sz="2000" dirty="0"/>
              <a:t>로 작성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5C9492-B897-909C-549C-830F2FCE8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369" y="1479817"/>
            <a:ext cx="5483711" cy="42073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AF8ACD-814F-F87B-6AE7-22DA410CB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610" y="5687147"/>
            <a:ext cx="5483711" cy="58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0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업데이트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/>
              <a:t>RUST</a:t>
            </a:r>
            <a:r>
              <a:rPr lang="ko-KR" altLang="en-US" sz="2600" dirty="0"/>
              <a:t>는 변수가 변경 가능한지 여부에 대해 많은 주의를 기울임</a:t>
            </a:r>
            <a:endParaRPr lang="en-US" altLang="ko-KR" sz="2600" dirty="0"/>
          </a:p>
          <a:p>
            <a:endParaRPr lang="en-US" altLang="ko-KR" sz="2600" dirty="0"/>
          </a:p>
          <a:p>
            <a:endParaRPr lang="en-US" altLang="ko-KR" sz="2600" dirty="0"/>
          </a:p>
          <a:p>
            <a:r>
              <a:rPr lang="en-US" altLang="ko-KR" sz="2400" dirty="0"/>
              <a:t>Mutable(</a:t>
            </a:r>
            <a:r>
              <a:rPr lang="ko-KR" altLang="en-US" sz="2400" dirty="0"/>
              <a:t>가변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000" dirty="0"/>
              <a:t>컴파일러는 해당 변수에 대해 </a:t>
            </a:r>
            <a:r>
              <a:rPr lang="en-US" altLang="ko-KR" sz="2000" dirty="0"/>
              <a:t>								</a:t>
            </a:r>
            <a:r>
              <a:rPr lang="ko-KR" altLang="en-US" sz="2000" dirty="0"/>
              <a:t>    </a:t>
            </a:r>
            <a:r>
              <a:rPr lang="ko-KR" altLang="en-US" sz="2000" b="1" dirty="0">
                <a:solidFill>
                  <a:schemeClr val="accent1"/>
                </a:solidFill>
              </a:rPr>
              <a:t>쓰거나 읽을 수 </a:t>
            </a:r>
            <a:r>
              <a:rPr lang="ko-KR" altLang="en-US" sz="2000" dirty="0"/>
              <a:t>있도록 허용</a:t>
            </a:r>
            <a:endParaRPr lang="en-US" altLang="ko-KR" sz="2000" dirty="0"/>
          </a:p>
          <a:p>
            <a:pPr lvl="1"/>
            <a:endParaRPr lang="en-US" altLang="ko-KR" sz="2200" dirty="0"/>
          </a:p>
          <a:p>
            <a:r>
              <a:rPr lang="en-US" altLang="ko-KR" sz="2400" dirty="0"/>
              <a:t>Immutable(</a:t>
            </a:r>
            <a:r>
              <a:rPr lang="ko-KR" altLang="en-US" sz="2400" dirty="0"/>
              <a:t>불변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000" dirty="0"/>
              <a:t>컴파일러는 해당 변수에 대해</a:t>
            </a:r>
            <a:r>
              <a:rPr lang="en-US" altLang="ko-KR" sz="2000" dirty="0"/>
              <a:t>								</a:t>
            </a:r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accent1"/>
                </a:solidFill>
              </a:rPr>
              <a:t>읽기만</a:t>
            </a:r>
            <a:r>
              <a:rPr lang="ko-KR" altLang="en-US" sz="2000" dirty="0"/>
              <a:t> 가능하도록 허용</a:t>
            </a:r>
            <a:endParaRPr lang="en-US" altLang="ko-KR" sz="2000" dirty="0"/>
          </a:p>
          <a:p>
            <a:pPr lvl="1"/>
            <a:endParaRPr lang="en-US" altLang="ko-KR" sz="2200" dirty="0"/>
          </a:p>
          <a:p>
            <a:r>
              <a:rPr lang="ko-KR" altLang="en-US" sz="2400" dirty="0"/>
              <a:t>가변 값은 </a:t>
            </a:r>
            <a:r>
              <a:rPr lang="en-US" altLang="ko-KR" sz="2400" dirty="0"/>
              <a:t>mut </a:t>
            </a:r>
            <a:r>
              <a:rPr lang="ko-KR" altLang="en-US" sz="2400" dirty="0"/>
              <a:t>키워드로 구분됨</a:t>
            </a:r>
            <a:endParaRPr lang="en-US" altLang="ko-KR" sz="2400" dirty="0"/>
          </a:p>
          <a:p>
            <a:endParaRPr lang="ko-KR" altLang="en-US" sz="2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7E4575-1630-0342-F8E6-8AD1BF7A6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143" y="1778065"/>
            <a:ext cx="6230937" cy="29912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FDA55D-9F41-B7E7-8741-9214FA6B4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142" y="4769270"/>
            <a:ext cx="6230937" cy="144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타입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Booleans – bool</a:t>
            </a:r>
            <a:r>
              <a:rPr lang="ko-KR" altLang="en-US" sz="2400" dirty="0"/>
              <a:t>로 참</a:t>
            </a:r>
            <a:r>
              <a:rPr lang="en-US" altLang="ko-KR" sz="2400" dirty="0"/>
              <a:t>/</a:t>
            </a:r>
            <a:r>
              <a:rPr lang="ko-KR" altLang="en-US" sz="2400" dirty="0"/>
              <a:t>거짓</a:t>
            </a:r>
            <a:r>
              <a:rPr lang="en-US" altLang="ko-KR" sz="2400" dirty="0"/>
              <a:t>(1 byte)</a:t>
            </a:r>
          </a:p>
          <a:p>
            <a:r>
              <a:rPr lang="en-US" altLang="ko-KR" sz="2400" dirty="0"/>
              <a:t>Unsigned integers – </a:t>
            </a:r>
            <a:r>
              <a:rPr lang="ko-KR" altLang="en-US" sz="2400" dirty="0"/>
              <a:t>음이 아닌 정수</a:t>
            </a:r>
            <a:endParaRPr lang="en-US" altLang="ko-KR" sz="2400" dirty="0"/>
          </a:p>
          <a:p>
            <a:pPr lvl="1"/>
            <a:r>
              <a:rPr lang="en-US" altLang="ko-KR" sz="2000" dirty="0"/>
              <a:t>u8, u16, u32, u64, u128</a:t>
            </a:r>
          </a:p>
          <a:p>
            <a:r>
              <a:rPr lang="en-US" altLang="ko-KR" sz="2400" dirty="0"/>
              <a:t>Signed integers – </a:t>
            </a:r>
            <a:r>
              <a:rPr lang="ko-KR" altLang="en-US" sz="2400" dirty="0"/>
              <a:t>정수</a:t>
            </a:r>
            <a:endParaRPr lang="en-US" altLang="ko-KR" sz="2400" dirty="0"/>
          </a:p>
          <a:p>
            <a:pPr lvl="1"/>
            <a:r>
              <a:rPr lang="en-US" altLang="ko-KR" sz="2000" dirty="0"/>
              <a:t>i8, i16, i32, i64, i128</a:t>
            </a:r>
          </a:p>
          <a:p>
            <a:r>
              <a:rPr lang="en-US" altLang="ko-KR" sz="2400" dirty="0"/>
              <a:t>Pointed sized integers</a:t>
            </a:r>
          </a:p>
          <a:p>
            <a:pPr lvl="1"/>
            <a:r>
              <a:rPr lang="ko-KR" altLang="en-US" sz="2000" dirty="0"/>
              <a:t>메모리에서 색인과 항목의 크기를 나타냄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usize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isize</a:t>
            </a:r>
            <a:r>
              <a:rPr lang="en-US" altLang="ko-KR" sz="2000" dirty="0"/>
              <a:t>(</a:t>
            </a:r>
            <a:r>
              <a:rPr lang="ko-KR" altLang="en-US" sz="2000" dirty="0"/>
              <a:t>보통 </a:t>
            </a:r>
            <a:r>
              <a:rPr lang="en-US" altLang="ko-KR" sz="2000" dirty="0"/>
              <a:t>4 or 8 bytes)</a:t>
            </a:r>
          </a:p>
          <a:p>
            <a:r>
              <a:rPr lang="en-US" altLang="ko-KR" sz="2400" dirty="0"/>
              <a:t>Floating point</a:t>
            </a:r>
          </a:p>
          <a:p>
            <a:pPr lvl="1"/>
            <a:r>
              <a:rPr lang="en-US" altLang="ko-KR" sz="2000" dirty="0"/>
              <a:t>f32, f64</a:t>
            </a:r>
          </a:p>
          <a:p>
            <a:r>
              <a:rPr lang="en-US" altLang="ko-KR" sz="2400" dirty="0"/>
              <a:t>Tuple – </a:t>
            </a:r>
            <a:r>
              <a:rPr lang="ko-KR" altLang="en-US" sz="2400" dirty="0"/>
              <a:t>고정된 값의 시퀀스를 스택에 전달</a:t>
            </a:r>
            <a:endParaRPr lang="en-US" altLang="ko-KR" sz="2400" dirty="0"/>
          </a:p>
          <a:p>
            <a:pPr lvl="1"/>
            <a:r>
              <a:rPr lang="en-US" altLang="ko-KR" sz="2000" dirty="0"/>
              <a:t>(value, value, …)</a:t>
            </a:r>
          </a:p>
          <a:p>
            <a:endParaRPr lang="ko-KR" altLang="en-US" sz="2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345DA4-C004-31DE-B30F-9DB919205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909" y="1465791"/>
            <a:ext cx="5908171" cy="2676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171CD80-C573-9D44-A99B-87AD9E13F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150" y="4142141"/>
            <a:ext cx="5908929" cy="113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3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600" dirty="0"/>
                  <a:t>동일한 유형의 데이터 요소들의 고정된 길이 집합</a:t>
                </a:r>
                <a:endParaRPr lang="en-US" altLang="ko-KR" sz="2600" dirty="0"/>
              </a:p>
              <a:p>
                <a:endParaRPr lang="en-US" altLang="ko-KR" sz="2600" dirty="0"/>
              </a:p>
              <a:p>
                <a:endParaRPr lang="en-US" altLang="ko-KR" sz="2600" dirty="0"/>
              </a:p>
              <a:p>
                <a:r>
                  <a:rPr lang="ko-KR" altLang="en-US" sz="2400" dirty="0"/>
                  <a:t>데이터 유형 </a:t>
                </a:r>
                <a:r>
                  <a:rPr lang="en-US" altLang="ko-KR" sz="2400" dirty="0"/>
                  <a:t>–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2000" dirty="0"/>
                  <a:t>: </a:t>
                </a:r>
                <a:r>
                  <a:rPr lang="ko-KR" altLang="en-US" sz="2000" dirty="0"/>
                  <a:t>요소의 데이터 타입</a:t>
                </a:r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2000" dirty="0"/>
                  <a:t>:</a:t>
                </a:r>
                <a:r>
                  <a:rPr lang="ko-KR" altLang="en-US" sz="2000" dirty="0"/>
                  <a:t> 배열의 길이</a:t>
                </a:r>
                <a:endParaRPr lang="en-US" altLang="ko-KR" sz="2000" dirty="0"/>
              </a:p>
              <a:p>
                <a:pPr lvl="1"/>
                <a:endParaRPr lang="en-US" altLang="ko-KR" sz="2200" dirty="0"/>
              </a:p>
              <a:p>
                <a:r>
                  <a:rPr lang="ko-KR" altLang="en-US" sz="2400" dirty="0"/>
                  <a:t>개별 요소</a:t>
                </a:r>
                <a:endParaRPr lang="en-US" altLang="ko-KR" sz="2400" dirty="0"/>
              </a:p>
              <a:p>
                <a:pPr lvl="1"/>
                <a:r>
                  <a:rPr lang="en-US" altLang="ko-KR" sz="2000" dirty="0"/>
                  <a:t>[x]</a:t>
                </a:r>
                <a:r>
                  <a:rPr lang="ko-KR" altLang="en-US" sz="2000" dirty="0"/>
                  <a:t> 연산자를 사용하여 </a:t>
                </a:r>
                <a:r>
                  <a:rPr lang="en-US" altLang="ko-KR" sz="2000" dirty="0"/>
                  <a:t>									</a:t>
                </a:r>
                <a:r>
                  <a:rPr lang="ko-KR" altLang="en-US" sz="2000" dirty="0"/>
                  <a:t> 가져올 수 있음</a:t>
                </a:r>
                <a:endParaRPr lang="en-US" altLang="ko-KR" sz="2000" dirty="0"/>
              </a:p>
              <a:p>
                <a:pPr lvl="1"/>
                <a:endParaRPr lang="en-US" altLang="ko-KR" sz="2200" dirty="0"/>
              </a:p>
              <a:p>
                <a:endParaRPr lang="ko-KR" altLang="en-US" sz="2600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74F87200-2F51-4FBC-D741-A02E7B346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807" y="2099730"/>
            <a:ext cx="6857273" cy="23114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3EA3A9-E737-875C-F00B-038603126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807" y="4302851"/>
            <a:ext cx="6857273" cy="140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0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600" dirty="0"/>
          </a:p>
          <a:p>
            <a:r>
              <a:rPr lang="ko-KR" altLang="en-US" sz="2400" dirty="0"/>
              <a:t>표현식만 반환 가능</a:t>
            </a:r>
            <a:endParaRPr lang="en-US" altLang="ko-KR" sz="2400" dirty="0"/>
          </a:p>
          <a:p>
            <a:pPr lvl="1"/>
            <a:r>
              <a:rPr lang="en-US" altLang="ko-KR" sz="2000" dirty="0"/>
              <a:t>return </a:t>
            </a:r>
            <a:r>
              <a:rPr lang="ko-KR" altLang="en-US" sz="2000" dirty="0"/>
              <a:t>키워드 삭제</a:t>
            </a:r>
            <a:endParaRPr lang="en-US" altLang="ko-KR" sz="2000" dirty="0"/>
          </a:p>
          <a:p>
            <a:pPr lvl="1"/>
            <a:r>
              <a:rPr lang="ko-KR" altLang="en-US" sz="2000" dirty="0"/>
              <a:t>세미콜론 삭제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ko-KR" altLang="en-US" sz="2600" dirty="0"/>
              <a:t>함수 크기 지정</a:t>
            </a:r>
            <a:endParaRPr lang="en-US" altLang="ko-KR" sz="2600" dirty="0"/>
          </a:p>
          <a:p>
            <a:pPr lvl="1"/>
            <a:r>
              <a:rPr lang="en-US" altLang="ko-KR" sz="2200" dirty="0"/>
              <a:t>-&gt;</a:t>
            </a:r>
            <a:r>
              <a:rPr lang="ko-KR" altLang="en-US" sz="2200" dirty="0" err="1"/>
              <a:t>를</a:t>
            </a:r>
            <a:r>
              <a:rPr lang="ko-KR" altLang="en-US" sz="2200" dirty="0"/>
              <a:t> 통해 지정 가능</a:t>
            </a:r>
            <a:endParaRPr lang="en-US" altLang="ko-KR" sz="2200" dirty="0"/>
          </a:p>
          <a:p>
            <a:endParaRPr lang="en-US" altLang="ko-KR" sz="2600" dirty="0"/>
          </a:p>
          <a:p>
            <a:r>
              <a:rPr lang="ko-KR" altLang="en-US" sz="2400" dirty="0"/>
              <a:t>함수 이름</a:t>
            </a:r>
            <a:endParaRPr lang="en-US" altLang="ko-KR" sz="2400" dirty="0"/>
          </a:p>
          <a:p>
            <a:pPr lvl="1"/>
            <a:r>
              <a:rPr lang="en-US" altLang="ko-KR" sz="2000" b="1" dirty="0" err="1">
                <a:solidFill>
                  <a:schemeClr val="accent1"/>
                </a:solidFill>
              </a:rPr>
              <a:t>snake_case</a:t>
            </a:r>
            <a:endParaRPr lang="en-US" altLang="ko-KR" sz="2000" b="1" dirty="0">
              <a:solidFill>
                <a:schemeClr val="accent1"/>
              </a:solidFill>
            </a:endParaRPr>
          </a:p>
          <a:p>
            <a:pPr lvl="1"/>
            <a:endParaRPr lang="en-US" altLang="ko-KR" sz="2200" dirty="0"/>
          </a:p>
          <a:p>
            <a:endParaRPr lang="ko-KR" altLang="en-US" sz="2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0A71FD-4A33-B718-87FF-1EE77C6E7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943" y="1701346"/>
            <a:ext cx="7012137" cy="28505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CEE082-8903-8FEF-4F4E-294A952C8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184" y="4551889"/>
            <a:ext cx="7012895" cy="115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6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5684837" cy="505777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If</a:t>
            </a:r>
            <a:r>
              <a:rPr lang="ko-KR" altLang="en-US" sz="2400" dirty="0"/>
              <a:t>문</a:t>
            </a:r>
            <a:endParaRPr lang="en-US" altLang="ko-KR" sz="2400" dirty="0"/>
          </a:p>
          <a:p>
            <a:pPr lvl="1"/>
            <a:r>
              <a:rPr lang="ko-KR" altLang="en-US" sz="2000" dirty="0"/>
              <a:t>주어진 조건이 참인 경우 실행</a:t>
            </a:r>
            <a:endParaRPr lang="en-US" altLang="ko-KR" sz="2000" dirty="0"/>
          </a:p>
          <a:p>
            <a:pPr lvl="1"/>
            <a:endParaRPr lang="en-US" altLang="ko-KR" sz="2200" dirty="0"/>
          </a:p>
          <a:p>
            <a:endParaRPr lang="en-US" altLang="ko-KR" sz="2600" dirty="0"/>
          </a:p>
          <a:p>
            <a:endParaRPr lang="en-US" altLang="ko-KR" sz="2600" dirty="0"/>
          </a:p>
          <a:p>
            <a:endParaRPr lang="en-US" altLang="ko-KR" sz="2600" dirty="0"/>
          </a:p>
          <a:p>
            <a:r>
              <a:rPr lang="en-US" altLang="ko-KR" sz="2400" dirty="0"/>
              <a:t>For</a:t>
            </a:r>
            <a:r>
              <a:rPr lang="ko-KR" altLang="en-US" sz="2400" dirty="0"/>
              <a:t>문</a:t>
            </a:r>
            <a:endParaRPr lang="en-US" altLang="ko-KR" sz="2400" dirty="0"/>
          </a:p>
          <a:p>
            <a:pPr lvl="1"/>
            <a:r>
              <a:rPr lang="ko-KR" altLang="en-US" sz="2000" dirty="0"/>
              <a:t>반복 가능한 객체를 순회하며 실행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endParaRPr lang="ko-KR" altLang="en-US" sz="2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DA373B-9203-75BE-D6B3-6C116661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41" y="2057006"/>
            <a:ext cx="4129417" cy="1132508"/>
          </a:xfrm>
          <a:prstGeom prst="rect">
            <a:avLst/>
          </a:prstGeom>
        </p:spPr>
      </p:pic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2500A9A8-2FE8-8A55-4A51-8A57D768DEF7}"/>
              </a:ext>
            </a:extLst>
          </p:cNvPr>
          <p:cNvSpPr txBox="1">
            <a:spLocks/>
          </p:cNvSpPr>
          <p:nvPr/>
        </p:nvSpPr>
        <p:spPr>
          <a:xfrm>
            <a:off x="6095243" y="1152525"/>
            <a:ext cx="5684837" cy="505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While</a:t>
            </a:r>
            <a:r>
              <a:rPr lang="ko-KR" altLang="en-US" sz="2400" dirty="0"/>
              <a:t>문</a:t>
            </a:r>
            <a:endParaRPr lang="en-US" altLang="ko-KR" sz="2400" dirty="0"/>
          </a:p>
          <a:p>
            <a:pPr lvl="1"/>
            <a:r>
              <a:rPr lang="ko-KR" altLang="en-US" sz="2000" dirty="0"/>
              <a:t>주어진 조건이 참인 경우 반복 실행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200" dirty="0"/>
          </a:p>
          <a:p>
            <a:endParaRPr lang="en-US" altLang="ko-KR" sz="2600" dirty="0"/>
          </a:p>
          <a:p>
            <a:pPr marL="0" indent="0">
              <a:buNone/>
            </a:pPr>
            <a:endParaRPr lang="en-US" altLang="ko-KR" sz="2600" dirty="0"/>
          </a:p>
          <a:p>
            <a:r>
              <a:rPr lang="en-US" altLang="ko-KR" sz="2400" dirty="0"/>
              <a:t>Loop</a:t>
            </a:r>
            <a:r>
              <a:rPr lang="ko-KR" altLang="en-US" sz="2400" dirty="0"/>
              <a:t>문</a:t>
            </a:r>
            <a:endParaRPr lang="en-US" altLang="ko-KR" sz="2400" dirty="0"/>
          </a:p>
          <a:p>
            <a:pPr lvl="1"/>
            <a:r>
              <a:rPr lang="ko-KR" altLang="en-US" sz="2000" dirty="0"/>
              <a:t>무한 반복 실행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200" dirty="0"/>
          </a:p>
          <a:p>
            <a:pPr lvl="1"/>
            <a:endParaRPr lang="en-US" altLang="ko-KR" sz="2200" dirty="0"/>
          </a:p>
          <a:p>
            <a:endParaRPr lang="ko-KR" altLang="en-US" sz="2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B12182-65FE-DA13-AFF2-E9D307DE3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758" y="2057006"/>
            <a:ext cx="4178563" cy="11325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4FEC86-1A06-5DBC-5885-34FB5BCD7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941" y="4582886"/>
            <a:ext cx="4129244" cy="19881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E56D1D-80F4-1AB5-937A-92BA539FF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758" y="4582886"/>
            <a:ext cx="4173530" cy="133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1008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5291</TotalTime>
  <Words>762</Words>
  <Application>Microsoft Office PowerPoint</Application>
  <PresentationFormat>와이드스크린</PresentationFormat>
  <Paragraphs>235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Cambria Math</vt:lpstr>
      <vt:lpstr>CryptoCraft 테마</vt:lpstr>
      <vt:lpstr>제목 테마</vt:lpstr>
      <vt:lpstr>RUST 언어 기본 및 HIGHT 구현</vt:lpstr>
      <vt:lpstr>RUST</vt:lpstr>
      <vt:lpstr>사용 방법</vt:lpstr>
      <vt:lpstr>변수</vt:lpstr>
      <vt:lpstr>변수 업데이트</vt:lpstr>
      <vt:lpstr>데이터 타입</vt:lpstr>
      <vt:lpstr>배열</vt:lpstr>
      <vt:lpstr>함수</vt:lpstr>
      <vt:lpstr>조건문과 반복문</vt:lpstr>
      <vt:lpstr>조건문과 반복문</vt:lpstr>
      <vt:lpstr>소유권</vt:lpstr>
      <vt:lpstr>빌림</vt:lpstr>
      <vt:lpstr>HIGHT 구현</vt:lpstr>
      <vt:lpstr>HIGHT 구현</vt:lpstr>
      <vt:lpstr>HIGHT 구현</vt:lpstr>
      <vt:lpstr>HIGHT 구현</vt:lpstr>
      <vt:lpstr>HIGHT 구현</vt:lpstr>
      <vt:lpstr>HIGHT 구현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송민호</cp:lastModifiedBy>
  <cp:revision>224</cp:revision>
  <dcterms:created xsi:type="dcterms:W3CDTF">2019-03-05T04:29:07Z</dcterms:created>
  <dcterms:modified xsi:type="dcterms:W3CDTF">2024-01-19T08:16:30Z</dcterms:modified>
</cp:coreProperties>
</file>