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2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4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96" y="184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5546E7E-6CE1-4F62-BC39-1BE7148D0D0D}" type="datetime1">
              <a:rPr lang="ko-KR" altLang="en-US" smtClean="0"/>
              <a:t>2024. 1. 28.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B8A1C54-2D0D-48EB-888A-9786B070F533}" type="datetime1">
              <a:rPr lang="ko-KR" altLang="en-US" smtClean="0"/>
              <a:t>2024. 1. 28.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.rust-kr.org/ch00-00-introduction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러스트 프로그래밍</a:t>
            </a:r>
            <a:br>
              <a:rPr lang="ko-KR" altLang="en-US"/>
            </a:br>
            <a:r>
              <a:rPr lang="en-US" altLang="ko-KR" sz="4500"/>
              <a:t>-</a:t>
            </a:r>
            <a:r>
              <a:rPr lang="ko-KR" altLang="en-US" sz="4500"/>
              <a:t> 소유권 </a:t>
            </a:r>
            <a:r>
              <a:rPr lang="en-US" altLang="ko-KR" sz="4500"/>
              <a:t>-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/AOlKLNtC6yA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7529" y="1431676"/>
            <a:ext cx="8107708" cy="49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러스트 프로그래밍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449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러스트 프로그래밍을 위한 프로그래밍 입문서를 기반으로 작성</a:t>
            </a:r>
          </a:p>
          <a:p>
            <a:pPr lvl="1">
              <a:defRPr/>
            </a:pPr>
            <a:r>
              <a:rPr lang="en-US" altLang="ko-KR">
                <a:hlinkClick r:id="rId2"/>
              </a:rPr>
              <a:t>https://doc.rust-kr.org/ch00-00-introduction.html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단계적으로 러스트 언어에</a:t>
            </a:r>
            <a:br>
              <a:rPr lang="ko-KR" altLang="en-US"/>
            </a:br>
            <a:r>
              <a:rPr lang="ko-KR" altLang="en-US"/>
              <a:t>대해서 학습할 수 있음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2629" y="2214172"/>
            <a:ext cx="6597183" cy="43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37138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러스트에서 가장 독특한 기능이며 러스트 언어의 가장 큰 특징이라고 할 수  있는 개념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소유권은 러스트가 가비지 컬렉터 없이 메모리 안전성을 보장하도록 해주므로</a:t>
            </a:r>
            <a:r>
              <a:rPr lang="en-US" altLang="ko-KR"/>
              <a:t>,</a:t>
            </a:r>
            <a:r>
              <a:rPr lang="ko-KR" altLang="en-US"/>
              <a:t> 소유권에 대한 이해는 러스트 프로그래밍의 필수 조건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소유권과 관련하여 대여</a:t>
            </a:r>
            <a:r>
              <a:rPr lang="en-US" altLang="ko-KR"/>
              <a:t>(borrowing), </a:t>
            </a:r>
            <a:r>
              <a:rPr lang="ko-KR" altLang="en-US"/>
              <a:t>슬라이스</a:t>
            </a:r>
            <a:r>
              <a:rPr lang="en-US" altLang="ko-KR"/>
              <a:t>(slice)</a:t>
            </a:r>
            <a:r>
              <a:rPr lang="ko-KR" altLang="en-US"/>
              <a:t>의 개념이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 </a:t>
            </a:r>
            <a:r>
              <a:rPr lang="en-US" altLang="ko-KR"/>
              <a:t>-</a:t>
            </a:r>
            <a:r>
              <a:rPr lang="ko-KR" altLang="en-US"/>
              <a:t> 기존 언어의 메모리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3713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C/C++ </a:t>
            </a:r>
            <a:r>
              <a:rPr lang="ko-KR" altLang="en-US"/>
              <a:t>메모리 관리</a:t>
            </a:r>
          </a:p>
          <a:p>
            <a:pPr lvl="1">
              <a:defRPr/>
            </a:pPr>
            <a:r>
              <a:rPr lang="ko-KR" altLang="en-US"/>
              <a:t>메모리 할당</a:t>
            </a:r>
            <a:r>
              <a:rPr lang="en-US" altLang="ko-KR"/>
              <a:t>/</a:t>
            </a:r>
            <a:r>
              <a:rPr lang="ko-KR" altLang="en-US"/>
              <a:t>해제를 프로그래머가 직접 하는 방법</a:t>
            </a:r>
          </a:p>
          <a:p>
            <a:pPr lvl="2">
              <a:defRPr/>
            </a:pPr>
            <a:r>
              <a:rPr lang="en-US" altLang="ko-KR"/>
              <a:t>Malloc / Free</a:t>
            </a:r>
          </a:p>
          <a:p>
            <a:pPr lvl="1">
              <a:defRPr/>
            </a:pPr>
            <a:r>
              <a:rPr lang="ko-KR" altLang="en-US"/>
              <a:t>메모리 할당 문제는 잠재적인 버그와 취약점을 유발</a:t>
            </a:r>
            <a:r>
              <a:rPr lang="en-US" altLang="ko-KR"/>
              <a:t>.</a:t>
            </a:r>
            <a:r>
              <a:rPr lang="ko-KR" altLang="en-US"/>
              <a:t> 이 문제는 추적해서 수정하기 까다로움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메모리 할당 버그 시나리오</a:t>
            </a:r>
          </a:p>
          <a:p>
            <a:pPr lvl="2">
              <a:defRPr/>
            </a:pPr>
            <a:r>
              <a:rPr lang="ko-KR" altLang="en-US"/>
              <a:t>할당했던 메모리를 해제하지 않음</a:t>
            </a:r>
            <a:r>
              <a:rPr lang="en-US" altLang="ko-KR"/>
              <a:t>.</a:t>
            </a:r>
            <a:r>
              <a:rPr lang="ko-KR" altLang="en-US"/>
              <a:t> 할당된 메모리가 쌓이다 보면 모든 </a:t>
            </a:r>
            <a:r>
              <a:rPr lang="en-US" altLang="ko-KR"/>
              <a:t>RAM</a:t>
            </a:r>
            <a:r>
              <a:rPr lang="ko-KR" altLang="en-US"/>
              <a:t>을 사용하게 되면 프로그램 또는 컴퓨터가 멈출 수 있음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ko-KR" altLang="en-US"/>
              <a:t>메모리가 해제된 후 포인터를 통해 버퍼를 읽거나 쓰려고 할 때 무작위의 결과가 발생할 수 있음</a:t>
            </a:r>
            <a:r>
              <a:rPr lang="en-US" altLang="ko-KR"/>
              <a:t>.</a:t>
            </a:r>
            <a:r>
              <a:rPr lang="ko-KR" altLang="en-US"/>
              <a:t> 이를 댕글링 포인터</a:t>
            </a:r>
            <a:r>
              <a:rPr lang="en-US" altLang="ko-KR"/>
              <a:t>(Dangling Pointer)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ko-KR" altLang="en-US"/>
              <a:t>메모리 블록을 이중으로 해제</a:t>
            </a:r>
            <a:r>
              <a:rPr lang="en-US" altLang="ko-KR"/>
              <a:t>.</a:t>
            </a:r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이러한 버그는 공격자에게 공격할 기회를 줄 수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7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 </a:t>
            </a:r>
            <a:r>
              <a:rPr lang="en-US" altLang="ko-KR"/>
              <a:t>-</a:t>
            </a:r>
            <a:r>
              <a:rPr lang="ko-KR" altLang="en-US"/>
              <a:t> 기존 언어의 메모리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371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가비지 컬렉터</a:t>
            </a:r>
            <a:r>
              <a:rPr lang="en-US" altLang="ko-KR"/>
              <a:t>(Garbage Collecor)</a:t>
            </a:r>
          </a:p>
          <a:p>
            <a:pPr lvl="1">
              <a:defRPr/>
            </a:pPr>
            <a:r>
              <a:rPr lang="ko-KR" altLang="en-US"/>
              <a:t>자동 메모리 관리 시스템</a:t>
            </a:r>
            <a:r>
              <a:rPr lang="en-US" altLang="ko-KR"/>
              <a:t>.</a:t>
            </a:r>
            <a:r>
              <a:rPr lang="ko-KR" altLang="en-US"/>
              <a:t> 프로그램에 의해서 자동으로 메모리가 할당되고 해제됨</a:t>
            </a:r>
          </a:p>
          <a:p>
            <a:pPr lvl="1">
              <a:defRPr/>
            </a:pPr>
            <a:r>
              <a:rPr lang="ko-KR" altLang="en-US"/>
              <a:t>자동화된 메모리 관리로 개발자에게는 편리성을 제공하고 프로그램은 안전하고 효율적인 메모리 관리가 가능</a:t>
            </a:r>
          </a:p>
          <a:p>
            <a:pPr lvl="1">
              <a:defRPr/>
            </a:pPr>
            <a:r>
              <a:rPr lang="ko-KR" altLang="en-US"/>
              <a:t>하지만</a:t>
            </a:r>
            <a:r>
              <a:rPr lang="en-US" altLang="ko-KR"/>
              <a:t>,</a:t>
            </a:r>
            <a:r>
              <a:rPr lang="ko-KR" altLang="en-US"/>
              <a:t> 이러한 기능을 제공하기 위한 추가적인 동작 과정이 필요하기 때문에 기존의 메모리 관리 보다 성능이 저하됨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ko-KR" altLang="en-US"/>
              <a:t>중단 시간</a:t>
            </a:r>
            <a:r>
              <a:rPr lang="en-US" altLang="ko-KR"/>
              <a:t>,</a:t>
            </a:r>
            <a:r>
              <a:rPr lang="ko-KR" altLang="en-US"/>
              <a:t> 메모리 관리 오버헤드 등</a:t>
            </a:r>
          </a:p>
          <a:p>
            <a:pPr lvl="2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결론적으로 기존의 메모리 관리 방법은 성능과 안전성을 동시에 갖기 어려움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4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3713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소유권의 규칙</a:t>
            </a:r>
          </a:p>
          <a:p>
            <a:pPr lvl="1">
              <a:defRPr/>
            </a:pPr>
            <a:r>
              <a:rPr lang="en-US" altLang="ko-KR"/>
              <a:t>Rust</a:t>
            </a:r>
            <a:r>
              <a:rPr lang="ko-KR" altLang="en-US"/>
              <a:t>의 모든 값은 소유자</a:t>
            </a:r>
            <a:r>
              <a:rPr lang="en-US" altLang="ko-KR"/>
              <a:t>(Owner)</a:t>
            </a:r>
            <a:r>
              <a:rPr lang="ko-KR" altLang="en-US"/>
              <a:t>가 정해져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한 값의 소유자는 동시에 여럿 존재할 수 없다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소유자가 스코프</a:t>
            </a:r>
            <a:r>
              <a:rPr lang="en-US" altLang="ko-KR"/>
              <a:t>(Scope)</a:t>
            </a:r>
            <a:r>
              <a:rPr lang="ko-KR" altLang="en-US"/>
              <a:t> 밖으로 벗어날 때</a:t>
            </a:r>
            <a:r>
              <a:rPr lang="en-US" altLang="ko-KR"/>
              <a:t>,</a:t>
            </a:r>
            <a:r>
              <a:rPr lang="ko-KR" altLang="en-US"/>
              <a:t> 값은 버려진다</a:t>
            </a:r>
            <a:r>
              <a:rPr lang="en-US" altLang="ko-KR"/>
              <a:t>(Drop).</a:t>
            </a:r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위 개념들을 설명하기 위해서 </a:t>
            </a:r>
            <a:r>
              <a:rPr lang="en-US" altLang="ko-KR"/>
              <a:t>String </a:t>
            </a:r>
            <a:r>
              <a:rPr lang="ko-KR" altLang="en-US"/>
              <a:t>타입의 변수를 통해서 설명함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String </a:t>
            </a:r>
            <a:r>
              <a:rPr lang="ko-KR" altLang="en-US"/>
              <a:t>타입은 일반적인 데이터타입과 다르게 크기가 정해져 있지 않기 때문에 힙</a:t>
            </a:r>
            <a:r>
              <a:rPr lang="en-US" altLang="ko-KR"/>
              <a:t>(Heap)</a:t>
            </a:r>
            <a:r>
              <a:rPr lang="ko-KR" altLang="en-US"/>
              <a:t>에 저장됨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1">
              <a:defRPr/>
            </a:pPr>
            <a:r>
              <a:rPr lang="en-US" altLang="ko-KR"/>
              <a:t>Scope : </a:t>
            </a:r>
            <a:r>
              <a:rPr lang="ko-KR" altLang="en-US"/>
              <a:t>변수의 범위를 표현하며</a:t>
            </a:r>
            <a:r>
              <a:rPr lang="en-US" altLang="ko-KR"/>
              <a:t>,</a:t>
            </a:r>
            <a:r>
              <a:rPr lang="ko-KR" altLang="en-US"/>
              <a:t> 일반적으로 중괄호를 사용하여 이해할 수 있음</a:t>
            </a:r>
            <a:r>
              <a:rPr lang="en-US" altLang="ko-KR"/>
              <a:t>.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01312" y="5290918"/>
            <a:ext cx="545858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371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힙 영역에 저장되기 위해서는 </a:t>
            </a:r>
            <a:r>
              <a:rPr lang="en-US" altLang="ko-KR"/>
              <a:t>OS</a:t>
            </a:r>
            <a:r>
              <a:rPr lang="ko-KR" altLang="en-US"/>
              <a:t>를 통해서 메모리를 할당 받고</a:t>
            </a:r>
            <a:r>
              <a:rPr lang="en-US" altLang="ko-KR"/>
              <a:t>,</a:t>
            </a:r>
            <a:r>
              <a:rPr lang="ko-KR" altLang="en-US"/>
              <a:t> 사용한 후에 할당받은 메모리를 돌려줘야함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C/C++</a:t>
            </a:r>
            <a:r>
              <a:rPr lang="ko-KR" altLang="en-US"/>
              <a:t> 에서는 이 과정을 직접하며</a:t>
            </a:r>
            <a:r>
              <a:rPr lang="en-US" altLang="ko-KR"/>
              <a:t>,</a:t>
            </a:r>
            <a:r>
              <a:rPr lang="ko-KR" altLang="en-US"/>
              <a:t> 가비지 컬렉터는 이 과정을 자동으로 해줌</a:t>
            </a:r>
            <a:r>
              <a:rPr lang="en-US" altLang="ko-KR"/>
              <a:t>.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변수가 스코프에서 나가게 되면 </a:t>
            </a:r>
            <a:r>
              <a:rPr lang="en-US" altLang="ko-KR"/>
              <a:t>Rust</a:t>
            </a:r>
            <a:r>
              <a:rPr lang="ko-KR" altLang="en-US"/>
              <a:t>에서는 </a:t>
            </a:r>
            <a:r>
              <a:rPr lang="en-US" altLang="ko-KR"/>
              <a:t>drop</a:t>
            </a:r>
            <a:r>
              <a:rPr lang="ko-KR" altLang="en-US"/>
              <a:t>이라는 함수를 자동으로 호출함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7312" y="2976499"/>
            <a:ext cx="4477375" cy="905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8078" y="5505176"/>
            <a:ext cx="3029372" cy="790685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4383989" y="5218827"/>
            <a:ext cx="1045683" cy="36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8180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0087" y="1256215"/>
            <a:ext cx="3029372" cy="790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0719" y="450402"/>
            <a:ext cx="3682848" cy="22779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472" y="2656931"/>
            <a:ext cx="3723319" cy="36423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41305" y="2583579"/>
            <a:ext cx="3226586" cy="4162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62677" y="2992065"/>
            <a:ext cx="3422679" cy="3515183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6699870" y="250885"/>
            <a:ext cx="1170193" cy="36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스택 영역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8875556" y="403285"/>
            <a:ext cx="1002103" cy="36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힙 영역</a:t>
            </a:r>
          </a:p>
        </p:txBody>
      </p:sp>
      <p:sp>
        <p:nvSpPr>
          <p:cNvPr id="11" name="가로 글상자 10"/>
          <p:cNvSpPr txBox="1"/>
          <p:nvPr/>
        </p:nvSpPr>
        <p:spPr>
          <a:xfrm>
            <a:off x="2407271" y="1007157"/>
            <a:ext cx="1170193" cy="36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96825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소유권 이해하기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371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변수들의 공통 메서드인 </a:t>
            </a:r>
            <a:r>
              <a:rPr lang="en-US" altLang="ko-KR"/>
              <a:t>clone</a:t>
            </a:r>
            <a:r>
              <a:rPr lang="ko-KR" altLang="en-US"/>
              <a:t> 메서드를 사용해서 </a:t>
            </a:r>
            <a:r>
              <a:rPr lang="en-US" altLang="ko-KR"/>
              <a:t>Deep copy</a:t>
            </a:r>
            <a:r>
              <a:rPr lang="ko-KR" altLang="en-US"/>
              <a:t>를 할 수 있음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1750" y="2544669"/>
            <a:ext cx="3524250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3999" y="1726492"/>
            <a:ext cx="1921953" cy="2479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30398" y="5010061"/>
            <a:ext cx="3181794" cy="809738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46681" y="4526516"/>
            <a:ext cx="6841615" cy="36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문제 없음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 Why?</a:t>
            </a:r>
            <a:r>
              <a:rPr lang="ko-KR" altLang="en-US">
                <a:solidFill>
                  <a:srgbClr val="FF0000"/>
                </a:solidFill>
              </a:rPr>
              <a:t> 크기가 정해져 있기 때문에 </a:t>
            </a:r>
            <a:r>
              <a:rPr lang="en-US" altLang="ko-KR">
                <a:solidFill>
                  <a:srgbClr val="FF0000"/>
                </a:solidFill>
              </a:rPr>
              <a:t>-&gt; Stack</a:t>
            </a:r>
            <a:r>
              <a:rPr lang="ko-KR" altLang="en-US">
                <a:solidFill>
                  <a:srgbClr val="FF0000"/>
                </a:solidFill>
              </a:rPr>
              <a:t>에 저장됨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　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071320" y="6062148"/>
            <a:ext cx="8503822" cy="641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이와 같이 크기가 정해져 있는 변수들은 </a:t>
            </a:r>
            <a:r>
              <a:rPr lang="en-US" altLang="ko-KR">
                <a:solidFill>
                  <a:srgbClr val="FF0000"/>
                </a:solidFill>
              </a:rPr>
              <a:t>‘Copy’ trait</a:t>
            </a:r>
            <a:r>
              <a:rPr lang="ko-KR" altLang="en-US">
                <a:solidFill>
                  <a:srgbClr val="FF0000"/>
                </a:solidFill>
              </a:rPr>
              <a:t>이란 것을 가지고 있음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String </a:t>
            </a:r>
            <a:r>
              <a:rPr lang="ko-KR" altLang="en-US">
                <a:solidFill>
                  <a:srgbClr val="FF0000"/>
                </a:solidFill>
              </a:rPr>
              <a:t>타입은 </a:t>
            </a:r>
            <a:r>
              <a:rPr lang="en-US" altLang="ko-KR">
                <a:solidFill>
                  <a:srgbClr val="FF0000"/>
                </a:solidFill>
              </a:rPr>
              <a:t>‘Copy’  trait</a:t>
            </a:r>
            <a:r>
              <a:rPr lang="ko-KR" altLang="en-US">
                <a:solidFill>
                  <a:srgbClr val="FF0000"/>
                </a:solidFill>
              </a:rPr>
              <a:t>이 없고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‘Drop’</a:t>
            </a:r>
            <a:r>
              <a:rPr lang="ko-KR" altLang="en-US">
                <a:solidFill>
                  <a:srgbClr val="FF0000"/>
                </a:solidFill>
              </a:rPr>
              <a:t> 사용하며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두 </a:t>
            </a:r>
            <a:r>
              <a:rPr lang="en-US" altLang="ko-KR">
                <a:solidFill>
                  <a:srgbClr val="FF0000"/>
                </a:solidFill>
              </a:rPr>
              <a:t>Trait</a:t>
            </a:r>
            <a:r>
              <a:rPr lang="ko-KR" altLang="en-US">
                <a:solidFill>
                  <a:srgbClr val="FF0000"/>
                </a:solidFill>
              </a:rPr>
              <a:t>을 동시에 가질 수 없음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98711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466</Words>
  <Application>Microsoft Macintosh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AppleGothic</vt:lpstr>
      <vt:lpstr>Arial</vt:lpstr>
      <vt:lpstr>CryptoCraft 테마</vt:lpstr>
      <vt:lpstr>제목 테마</vt:lpstr>
      <vt:lpstr>러스트 프로그래밍 - 소유권 -</vt:lpstr>
      <vt:lpstr>러스트 프로그래밍</vt:lpstr>
      <vt:lpstr>소유권 이해하기</vt:lpstr>
      <vt:lpstr>소유권 이해하기 - 기존 언어의 메모리 관리</vt:lpstr>
      <vt:lpstr>소유권 이해하기 - 기존 언어의 메모리 관리</vt:lpstr>
      <vt:lpstr>소유권 이해하기</vt:lpstr>
      <vt:lpstr>소유권 이해하기</vt:lpstr>
      <vt:lpstr>소유권 이해하기</vt:lpstr>
      <vt:lpstr>소유권 이해하기</vt:lpstr>
      <vt:lpstr>소유권 이해하기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98</cp:revision>
  <dcterms:created xsi:type="dcterms:W3CDTF">2019-03-05T04:29:07Z</dcterms:created>
  <dcterms:modified xsi:type="dcterms:W3CDTF">2024-01-28T12:00:17Z</dcterms:modified>
  <cp:version/>
</cp:coreProperties>
</file>