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69" r:id="rId3"/>
    <p:sldId id="280" r:id="rId4"/>
    <p:sldId id="285" r:id="rId5"/>
    <p:sldId id="286" r:id="rId6"/>
    <p:sldId id="283" r:id="rId7"/>
    <p:sldId id="281" r:id="rId8"/>
    <p:sldId id="282" r:id="rId9"/>
    <p:sldId id="287" r:id="rId10"/>
    <p:sldId id="284" r:id="rId11"/>
    <p:sldId id="291" r:id="rId12"/>
    <p:sldId id="292" r:id="rId13"/>
    <p:sldId id="288" r:id="rId14"/>
    <p:sldId id="297" r:id="rId15"/>
    <p:sldId id="293" r:id="rId16"/>
    <p:sldId id="289" r:id="rId17"/>
    <p:sldId id="298" r:id="rId18"/>
    <p:sldId id="299" r:id="rId19"/>
    <p:sldId id="301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8" autoAdjust="0"/>
    <p:restoredTop sz="85604"/>
  </p:normalViewPr>
  <p:slideViewPr>
    <p:cSldViewPr snapToGrid="0">
      <p:cViewPr>
        <p:scale>
          <a:sx n="91" d="100"/>
          <a:sy n="91" d="100"/>
        </p:scale>
        <p:origin x="1936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2023. 10. 3.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2023. 10. 3.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 err="1">
                <a:solidFill>
                  <a:srgbClr val="BCBEC4"/>
                </a:solidFill>
                <a:effectLst/>
              </a:rPr>
              <a:t>Crypto.Cipher</a:t>
            </a:r>
            <a:endParaRPr lang="en" altLang="ko-KR" dirty="0">
              <a:solidFill>
                <a:srgbClr val="BCBEC4"/>
              </a:solidFill>
              <a:effectLst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5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lnSpc>
                <a:spcPct val="100000"/>
              </a:lnSpc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lnSpc>
                <a:spcPct val="100000"/>
              </a:lnSpc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lnSpc>
                <a:spcPct val="100000"/>
              </a:lnSpc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lnSpc>
                <a:spcPct val="100000"/>
              </a:lnSpc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 i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 &amp; A</a:t>
            </a:r>
            <a:endParaRPr lang="ko-KR" altLang="en-US" sz="8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암호화 </a:t>
            </a:r>
            <a:r>
              <a:rPr lang="en-US" altLang="ko-KR" dirty="0"/>
              <a:t>Bench</a:t>
            </a:r>
            <a:r>
              <a:rPr lang="ko-KR" altLang="en-US" dirty="0"/>
              <a:t> </a:t>
            </a:r>
            <a:r>
              <a:rPr lang="en-US" altLang="ko-KR" dirty="0"/>
              <a:t>test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</a:t>
            </a:r>
            <a:r>
              <a:rPr lang="en" altLang="ko-KR"/>
              <a:t>ZNcGzhaiGWY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구현 코드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B08A92-DBB7-4FC5-7A38-80748832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60" y="2453159"/>
            <a:ext cx="3971694" cy="29437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D2A48A-643E-7D9B-AE59-05A21FA5B63D}"/>
              </a:ext>
            </a:extLst>
          </p:cNvPr>
          <p:cNvSpPr/>
          <p:nvPr/>
        </p:nvSpPr>
        <p:spPr>
          <a:xfrm>
            <a:off x="1455529" y="3925053"/>
            <a:ext cx="3670612" cy="407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DFFC2D-6D91-FE15-01EC-55AD1716D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922" y="1705628"/>
            <a:ext cx="3747880" cy="452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9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구현 코드 분석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 함수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440C02-C33B-E6CD-6C85-2EB7A4E2D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0" y="1736172"/>
            <a:ext cx="6647017" cy="41211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C97DBD-5019-DF21-4EBC-43562C4E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938" y="2618177"/>
            <a:ext cx="5135714" cy="24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1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구현 코드 분석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 함수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14415D-5678-036B-9AC2-28A6925F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94" y="1151393"/>
            <a:ext cx="4757806" cy="36916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6003AD-067E-B8C8-BC21-7AD3462A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45" y="1120408"/>
            <a:ext cx="4899163" cy="3722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8C0220-12C8-AF71-A68A-FC21E50AE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1" y="4876800"/>
            <a:ext cx="4622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30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구현 코드 분석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라이브러리 사용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A89DAC-FC11-FAC8-AFC8-E4F31A72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93" y="1667013"/>
            <a:ext cx="5394790" cy="42169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CA1354-AA67-35ED-93E8-A3ECCE6E0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921" y="1257299"/>
            <a:ext cx="5014500" cy="539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1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구현 코드 분석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라이브러리 사용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650054-6B6A-8E0E-B4EE-D747E8EF3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87" y="1845642"/>
            <a:ext cx="5283200" cy="336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743B9A-8492-1667-232E-B4879804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724" y="1845642"/>
            <a:ext cx="54991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96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D6F1FC-CDE7-2651-94EB-D3CF6C1F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195" y="1239787"/>
            <a:ext cx="1805609" cy="6743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0B3AD0-FD60-6921-ADE5-4B69CA31E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12" y="3333852"/>
            <a:ext cx="2956919" cy="11181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A2235E-4BD2-F04B-748F-DB2F17531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920" y="2542109"/>
            <a:ext cx="3372402" cy="2738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7DE9DD-F948-23ED-94CF-3B0D575AB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811" y="2542109"/>
            <a:ext cx="4583486" cy="27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684D5D-999F-32F8-E6A0-415B68B7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28" y="2495549"/>
            <a:ext cx="3747305" cy="3010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9C6A67-2F46-3721-E561-65318D15B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32" y="2475072"/>
            <a:ext cx="5057837" cy="30306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852D92-0251-1245-6ED9-916A06C33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456" y="1277730"/>
            <a:ext cx="1589088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9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실행 결과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1BA244-FB0C-C45E-4DDC-B3582A09F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87711"/>
              </p:ext>
            </p:extLst>
          </p:nvPr>
        </p:nvGraphicFramePr>
        <p:xfrm>
          <a:off x="1506958" y="1172877"/>
          <a:ext cx="9211014" cy="516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338">
                  <a:extLst>
                    <a:ext uri="{9D8B030D-6E8A-4147-A177-3AD203B41FA5}">
                      <a16:colId xmlns:a16="http://schemas.microsoft.com/office/drawing/2014/main" val="4278456661"/>
                    </a:ext>
                  </a:extLst>
                </a:gridCol>
                <a:gridCol w="3070338">
                  <a:extLst>
                    <a:ext uri="{9D8B030D-6E8A-4147-A177-3AD203B41FA5}">
                      <a16:colId xmlns:a16="http://schemas.microsoft.com/office/drawing/2014/main" val="2192836748"/>
                    </a:ext>
                  </a:extLst>
                </a:gridCol>
                <a:gridCol w="3070338">
                  <a:extLst>
                    <a:ext uri="{9D8B030D-6E8A-4147-A177-3AD203B41FA5}">
                      <a16:colId xmlns:a16="http://schemas.microsoft.com/office/drawing/2014/main" val="2313056324"/>
                    </a:ext>
                  </a:extLst>
                </a:gridCol>
              </a:tblGrid>
              <a:tr h="39905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128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256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extLst>
                  <a:ext uri="{0D108BD9-81ED-4DB2-BD59-A6C34878D82A}">
                    <a16:rowId xmlns:a16="http://schemas.microsoft.com/office/drawing/2014/main" val="861677667"/>
                  </a:ext>
                </a:extLst>
              </a:tr>
              <a:tr h="39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MySQL </a:t>
                      </a:r>
                      <a:r>
                        <a:rPr lang="ko-KR" altLang="en-US" sz="1200" dirty="0"/>
                        <a:t>입력</a:t>
                      </a:r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5.7012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5.4823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extLst>
                  <a:ext uri="{0D108BD9-81ED-4DB2-BD59-A6C34878D82A}">
                    <a16:rowId xmlns:a16="http://schemas.microsoft.com/office/drawing/2014/main" val="3848061328"/>
                  </a:ext>
                </a:extLst>
              </a:tr>
              <a:tr h="49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MySQL </a:t>
                      </a:r>
                      <a:r>
                        <a:rPr lang="ko-KR" altLang="en-US" sz="1200" dirty="0"/>
                        <a:t>읽기</a:t>
                      </a:r>
                      <a:r>
                        <a:rPr lang="en-US" altLang="ko-KR" sz="1200" dirty="0"/>
                        <a:t> – </a:t>
                      </a:r>
                      <a:r>
                        <a:rPr lang="ko-KR" altLang="en-US" sz="1200" dirty="0"/>
                        <a:t>순서대로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Set key, iv, cipher</a:t>
                      </a:r>
                      <a:endParaRPr lang="ko-KR" altLang="en-US" sz="12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27.3481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27.2186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extLst>
                  <a:ext uri="{0D108BD9-81ED-4DB2-BD59-A6C34878D82A}">
                    <a16:rowId xmlns:a16="http://schemas.microsoft.com/office/drawing/2014/main" val="622276826"/>
                  </a:ext>
                </a:extLst>
              </a:tr>
              <a:tr h="49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MySQL </a:t>
                      </a:r>
                      <a:r>
                        <a:rPr lang="ko-KR" altLang="en-US" sz="1200" dirty="0"/>
                        <a:t>읽기 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 순서대로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Decrypt</a:t>
                      </a:r>
                      <a:endParaRPr lang="ko-KR" altLang="en-US" sz="12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14.6064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14.5891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extLst>
                  <a:ext uri="{0D108BD9-81ED-4DB2-BD59-A6C34878D82A}">
                    <a16:rowId xmlns:a16="http://schemas.microsoft.com/office/drawing/2014/main" val="241415835"/>
                  </a:ext>
                </a:extLst>
              </a:tr>
              <a:tr h="49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MySQL </a:t>
                      </a:r>
                      <a:r>
                        <a:rPr lang="ko-KR" altLang="en-US" sz="1200" dirty="0"/>
                        <a:t>읽기</a:t>
                      </a:r>
                      <a:r>
                        <a:rPr lang="en-US" altLang="ko-KR" sz="1200" dirty="0"/>
                        <a:t> – </a:t>
                      </a:r>
                      <a:r>
                        <a:rPr lang="ko-KR" altLang="en-US" sz="1200" dirty="0"/>
                        <a:t>랜덤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Set key, iv, cipher</a:t>
                      </a:r>
                      <a:endParaRPr lang="ko-KR" altLang="en-US" sz="12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27.0841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27.0960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extLst>
                  <a:ext uri="{0D108BD9-81ED-4DB2-BD59-A6C34878D82A}">
                    <a16:rowId xmlns:a16="http://schemas.microsoft.com/office/drawing/2014/main" val="3216422044"/>
                  </a:ext>
                </a:extLst>
              </a:tr>
              <a:tr h="49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MySQL </a:t>
                      </a:r>
                      <a:r>
                        <a:rPr lang="ko-KR" altLang="en-US" sz="1200" dirty="0"/>
                        <a:t>읽기 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 랜덤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Decrypt</a:t>
                      </a:r>
                      <a:endParaRPr lang="ko-KR" altLang="en-US" sz="12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13.9438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13.9484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extLst>
                  <a:ext uri="{0D108BD9-81ED-4DB2-BD59-A6C34878D82A}">
                    <a16:rowId xmlns:a16="http://schemas.microsoft.com/office/drawing/2014/main" val="3978115682"/>
                  </a:ext>
                </a:extLst>
              </a:tr>
              <a:tr h="39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Python </a:t>
                      </a:r>
                      <a:r>
                        <a:rPr lang="ko-KR" altLang="en-US" sz="1200" dirty="0"/>
                        <a:t>함수 입력</a:t>
                      </a:r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6.0275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6.0427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extLst>
                  <a:ext uri="{0D108BD9-81ED-4DB2-BD59-A6C34878D82A}">
                    <a16:rowId xmlns:a16="http://schemas.microsoft.com/office/drawing/2014/main" val="185707226"/>
                  </a:ext>
                </a:extLst>
              </a:tr>
              <a:tr h="49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Python </a:t>
                      </a:r>
                      <a:r>
                        <a:rPr lang="ko-KR" altLang="en-US" sz="1200" dirty="0"/>
                        <a:t>함수 읽기 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 순서대로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Set key, iv, cipher</a:t>
                      </a:r>
                      <a:endParaRPr lang="ko-KR" altLang="en-US" sz="12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7.1748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7.1877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extLst>
                  <a:ext uri="{0D108BD9-81ED-4DB2-BD59-A6C34878D82A}">
                    <a16:rowId xmlns:a16="http://schemas.microsoft.com/office/drawing/2014/main" val="774869599"/>
                  </a:ext>
                </a:extLst>
              </a:tr>
              <a:tr h="496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Python </a:t>
                      </a:r>
                      <a:r>
                        <a:rPr lang="ko-KR" altLang="en-US" sz="1200" dirty="0"/>
                        <a:t>함수 읽기 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 순서대로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Decrypt</a:t>
                      </a:r>
                      <a:endParaRPr lang="ko-KR" altLang="en-US" sz="12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1.2768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1.3402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extLst>
                  <a:ext uri="{0D108BD9-81ED-4DB2-BD59-A6C34878D82A}">
                    <a16:rowId xmlns:a16="http://schemas.microsoft.com/office/drawing/2014/main" val="406163151"/>
                  </a:ext>
                </a:extLst>
              </a:tr>
              <a:tr h="496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Python </a:t>
                      </a:r>
                      <a:r>
                        <a:rPr lang="ko-KR" altLang="en-US" sz="1200" dirty="0"/>
                        <a:t>함수 읽기 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 랜덤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Set key, iv, cipher</a:t>
                      </a:r>
                      <a:endParaRPr lang="ko-KR" altLang="en-US" sz="12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7.2455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7.3033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extLst>
                  <a:ext uri="{0D108BD9-81ED-4DB2-BD59-A6C34878D82A}">
                    <a16:rowId xmlns:a16="http://schemas.microsoft.com/office/drawing/2014/main" val="508045595"/>
                  </a:ext>
                </a:extLst>
              </a:tr>
              <a:tr h="496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Python </a:t>
                      </a:r>
                      <a:r>
                        <a:rPr lang="ko-KR" altLang="en-US" sz="1200" dirty="0"/>
                        <a:t>함수 읽기 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 랜덤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Decrypt</a:t>
                      </a:r>
                      <a:endParaRPr lang="ko-KR" altLang="en-US" sz="12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1.2837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1.3559 s</a:t>
                      </a:r>
                      <a:endParaRPr lang="ko-KR" altLang="en-US" sz="1600" dirty="0"/>
                    </a:p>
                  </a:txBody>
                  <a:tcPr marL="89600" marR="89600" marT="44800" marB="44800" anchor="ctr"/>
                </a:tc>
                <a:extLst>
                  <a:ext uri="{0D108BD9-81ED-4DB2-BD59-A6C34878D82A}">
                    <a16:rowId xmlns:a16="http://schemas.microsoft.com/office/drawing/2014/main" val="158716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58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이후 진행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키 생성 및 키 변경 시 발생하는 보안 관련 조사</a:t>
            </a:r>
            <a:endParaRPr lang="en" altLang="ko-KR" dirty="0"/>
          </a:p>
          <a:p>
            <a:pPr lvl="1"/>
            <a:r>
              <a:rPr lang="en" altLang="ko-KR" dirty="0"/>
              <a:t>PQC</a:t>
            </a:r>
            <a:r>
              <a:rPr lang="ko-KR" altLang="en-US" dirty="0"/>
              <a:t>로 키 생성 과정을 통해 신규키를 생성한다</a:t>
            </a:r>
            <a:r>
              <a:rPr lang="en-US" altLang="ko-KR" dirty="0"/>
              <a:t>? </a:t>
            </a:r>
          </a:p>
          <a:p>
            <a:pPr lvl="1"/>
            <a:r>
              <a:rPr lang="en" altLang="ko-KR" dirty="0"/>
              <a:t>SGX</a:t>
            </a:r>
            <a:r>
              <a:rPr lang="ko-KR" altLang="en-US" dirty="0" err="1"/>
              <a:t>를</a:t>
            </a:r>
            <a:r>
              <a:rPr lang="ko-KR" altLang="en-US" dirty="0"/>
              <a:t> 통해 안전한 환경에서 암호화한다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동형암호로 암호화한다</a:t>
            </a:r>
            <a:r>
              <a:rPr lang="en-US" altLang="ko-KR" dirty="0"/>
              <a:t>? </a:t>
            </a:r>
          </a:p>
          <a:p>
            <a:pPr lvl="1"/>
            <a:r>
              <a:rPr lang="en" altLang="ko-KR" dirty="0"/>
              <a:t>re-encryption </a:t>
            </a:r>
            <a:r>
              <a:rPr lang="ko-KR" altLang="en-US" dirty="0"/>
              <a:t>기법을 활용한다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위와 관련된 자료를 조사하고 </a:t>
            </a:r>
            <a:r>
              <a:rPr lang="en-US" altLang="ko-KR" dirty="0"/>
              <a:t>DB</a:t>
            </a:r>
            <a:r>
              <a:rPr lang="ko-KR" altLang="en-US" dirty="0"/>
              <a:t> 시나리오에 적용할 때 어떻게 진행되어야 하는지 생각</a:t>
            </a:r>
          </a:p>
        </p:txBody>
      </p:sp>
    </p:spTree>
    <p:extLst>
      <p:ext uri="{BB962C8B-B14F-4D97-AF65-F5344CB8AC3E}">
        <p14:creationId xmlns:p14="http://schemas.microsoft.com/office/powerpoint/2010/main" val="329535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Bench Test </a:t>
            </a:r>
            <a:r>
              <a:rPr lang="ko-KR" altLang="en-US" dirty="0"/>
              <a:t>시나리오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F21C179-15B4-169C-0EB1-320F9D9FB1FF}"/>
              </a:ext>
            </a:extLst>
          </p:cNvPr>
          <p:cNvGrpSpPr/>
          <p:nvPr/>
        </p:nvGrpSpPr>
        <p:grpSpPr>
          <a:xfrm>
            <a:off x="1100050" y="1165253"/>
            <a:ext cx="9217816" cy="5369735"/>
            <a:chOff x="292608" y="704942"/>
            <a:chExt cx="9997440" cy="582389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95F4E8A-7C83-7C53-5D23-EC8B262A48CD}"/>
                </a:ext>
              </a:extLst>
            </p:cNvPr>
            <p:cNvSpPr/>
            <p:nvPr/>
          </p:nvSpPr>
          <p:spPr>
            <a:xfrm>
              <a:off x="292608" y="2621280"/>
              <a:ext cx="1341120" cy="1219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400" dirty="0"/>
                <a:t>사용자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6CADF6B-1CEF-6D70-F265-D79A78326A15}"/>
                </a:ext>
              </a:extLst>
            </p:cNvPr>
            <p:cNvSpPr/>
            <p:nvPr/>
          </p:nvSpPr>
          <p:spPr>
            <a:xfrm>
              <a:off x="3194304" y="1950720"/>
              <a:ext cx="1706880" cy="25847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Web</a:t>
              </a:r>
            </a:p>
            <a:p>
              <a:pPr algn="ctr"/>
              <a:r>
                <a:rPr kumimoji="1" lang="en-US" altLang="ko-Kore-KR" sz="1400" dirty="0"/>
                <a:t>Server</a:t>
              </a:r>
              <a:endParaRPr kumimoji="1" lang="ko-Kore-KR" altLang="en-US" sz="1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F5B0DA-FBE0-4078-59D7-E0E4538F91B8}"/>
                </a:ext>
              </a:extLst>
            </p:cNvPr>
            <p:cNvSpPr/>
            <p:nvPr/>
          </p:nvSpPr>
          <p:spPr>
            <a:xfrm>
              <a:off x="5900928" y="1950720"/>
              <a:ext cx="1706880" cy="25847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Web</a:t>
              </a:r>
            </a:p>
            <a:p>
              <a:pPr algn="ctr"/>
              <a:r>
                <a:rPr kumimoji="1" lang="en-US" altLang="ko-Kore-KR" sz="1400" dirty="0"/>
                <a:t>Application</a:t>
              </a:r>
            </a:p>
            <a:p>
              <a:pPr algn="ctr"/>
              <a:r>
                <a:rPr kumimoji="1" lang="en-US" altLang="ko-Kore-KR" sz="1400" dirty="0"/>
                <a:t>Server</a:t>
              </a:r>
            </a:p>
          </p:txBody>
        </p:sp>
        <p:sp>
          <p:nvSpPr>
            <p:cNvPr id="9" name="원통[C] 8">
              <a:extLst>
                <a:ext uri="{FF2B5EF4-FFF2-40B4-BE49-F238E27FC236}">
                  <a16:creationId xmlns:a16="http://schemas.microsoft.com/office/drawing/2014/main" id="{B18E7E53-BC74-4913-0C2D-1DFA8D53D90E}"/>
                </a:ext>
              </a:extLst>
            </p:cNvPr>
            <p:cNvSpPr/>
            <p:nvPr/>
          </p:nvSpPr>
          <p:spPr>
            <a:xfrm>
              <a:off x="8583168" y="1950720"/>
              <a:ext cx="1706880" cy="2584704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400" dirty="0"/>
                <a:t>Database</a:t>
              </a:r>
              <a:endParaRPr kumimoji="1" lang="ko-Kore-KR" altLang="en-US" sz="14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B3CD723-7782-B4BE-8446-D15CFD8664B5}"/>
                </a:ext>
              </a:extLst>
            </p:cNvPr>
            <p:cNvCxnSpPr>
              <a:cxnSpLocks/>
            </p:cNvCxnSpPr>
            <p:nvPr/>
          </p:nvCxnSpPr>
          <p:spPr>
            <a:xfrm>
              <a:off x="1633728" y="2682240"/>
              <a:ext cx="1560576" cy="121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3E456D-1620-4274-C7D1-80B37DA5760A}"/>
                </a:ext>
              </a:extLst>
            </p:cNvPr>
            <p:cNvSpPr txBox="1"/>
            <p:nvPr/>
          </p:nvSpPr>
          <p:spPr>
            <a:xfrm>
              <a:off x="1718152" y="2268450"/>
              <a:ext cx="1227787" cy="333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400" dirty="0"/>
                <a:t>서비스</a:t>
              </a:r>
              <a:r>
                <a:rPr kumimoji="1" lang="ko-KR" altLang="en-US" sz="1400" dirty="0"/>
                <a:t> 요청</a:t>
              </a:r>
              <a:endParaRPr kumimoji="1" lang="ko-Kore-KR" altLang="en-US" sz="14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031A05D-CA62-29E5-3AE1-41B19562691E}"/>
                </a:ext>
              </a:extLst>
            </p:cNvPr>
            <p:cNvCxnSpPr>
              <a:cxnSpLocks/>
            </p:cNvCxnSpPr>
            <p:nvPr/>
          </p:nvCxnSpPr>
          <p:spPr>
            <a:xfrm>
              <a:off x="4925568" y="2685288"/>
              <a:ext cx="95097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47C6D2-8868-F080-3BA6-2407C1959BD8}"/>
                </a:ext>
              </a:extLst>
            </p:cNvPr>
            <p:cNvSpPr txBox="1"/>
            <p:nvPr/>
          </p:nvSpPr>
          <p:spPr>
            <a:xfrm>
              <a:off x="4480324" y="1504605"/>
              <a:ext cx="1865846" cy="333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ore-KR" altLang="en-US" sz="1400" dirty="0"/>
                <a:t>요청한</a:t>
              </a:r>
              <a:r>
                <a:rPr kumimoji="1" lang="ko-KR" altLang="en-US" sz="1400" dirty="0"/>
                <a:t> 서비스 전달</a:t>
              </a:r>
              <a:endParaRPr kumimoji="1" lang="ko-Kore-KR" altLang="en-US" sz="14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53E0370-8BB9-F263-0BC0-328A6B2B3E62}"/>
                </a:ext>
              </a:extLst>
            </p:cNvPr>
            <p:cNvCxnSpPr>
              <a:cxnSpLocks/>
            </p:cNvCxnSpPr>
            <p:nvPr/>
          </p:nvCxnSpPr>
          <p:spPr>
            <a:xfrm>
              <a:off x="7632192" y="2637782"/>
              <a:ext cx="97536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4EBE0B-7CAB-74DF-5942-B92690ED900F}"/>
                </a:ext>
              </a:extLst>
            </p:cNvPr>
            <p:cNvSpPr txBox="1"/>
            <p:nvPr/>
          </p:nvSpPr>
          <p:spPr>
            <a:xfrm>
              <a:off x="6954356" y="1066639"/>
              <a:ext cx="2482252" cy="567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400" dirty="0"/>
                <a:t>서비스</a:t>
              </a:r>
              <a:r>
                <a:rPr kumimoji="1" lang="ko-KR" altLang="en-US" sz="1400" dirty="0"/>
                <a:t> 제공을 위해 데이터베이스에서 정보 확인</a:t>
              </a:r>
              <a:endParaRPr kumimoji="1" lang="ko-Kore-KR" altLang="en-US" sz="14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310DE93-F08A-8C0B-B1C4-E147120D8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0165" y="4032504"/>
              <a:ext cx="9873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0A9CE6-4306-D617-08D0-228512DDF13C}"/>
                </a:ext>
              </a:extLst>
            </p:cNvPr>
            <p:cNvSpPr txBox="1"/>
            <p:nvPr/>
          </p:nvSpPr>
          <p:spPr>
            <a:xfrm>
              <a:off x="7266433" y="4684253"/>
              <a:ext cx="1706880" cy="801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400" dirty="0"/>
                <a:t>서비스</a:t>
              </a:r>
              <a:r>
                <a:rPr kumimoji="1" lang="ko-KR" altLang="en-US" sz="1400" dirty="0"/>
                <a:t>에 대한 </a:t>
              </a:r>
              <a:r>
                <a:rPr kumimoji="1" lang="ko-Kore-KR" altLang="en-US" sz="1400" dirty="0"/>
                <a:t>데이터</a:t>
              </a:r>
              <a:r>
                <a:rPr kumimoji="1" lang="ko-KR" altLang="en-US" sz="1400" dirty="0"/>
                <a:t> 전달</a:t>
              </a:r>
              <a:endParaRPr kumimoji="1" lang="en-US" altLang="ko-KR" sz="1400" dirty="0"/>
            </a:p>
            <a:p>
              <a:pPr algn="ctr"/>
              <a:r>
                <a:rPr kumimoji="1" lang="ko-KR" altLang="en-US" sz="1400" dirty="0"/>
                <a:t>암호문 </a:t>
              </a:r>
              <a:r>
                <a:rPr kumimoji="1" lang="en-US" altLang="ko-KR" sz="1400" dirty="0"/>
                <a:t>or </a:t>
              </a:r>
              <a:r>
                <a:rPr kumimoji="1" lang="ko-KR" altLang="en-US" sz="1400" dirty="0" err="1"/>
                <a:t>평문</a:t>
              </a:r>
              <a:endParaRPr kumimoji="1" lang="ko-Kore-KR" alt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A5DEC3-F5FE-8F39-EAE0-48B68CF744D5}"/>
                </a:ext>
              </a:extLst>
            </p:cNvPr>
            <p:cNvSpPr txBox="1"/>
            <p:nvPr/>
          </p:nvSpPr>
          <p:spPr>
            <a:xfrm>
              <a:off x="4559808" y="4684253"/>
              <a:ext cx="1706880" cy="567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400" dirty="0"/>
                <a:t>서비스</a:t>
              </a:r>
              <a:r>
                <a:rPr kumimoji="1" lang="ko-KR" altLang="en-US" sz="1400" dirty="0"/>
                <a:t> 전달</a:t>
              </a:r>
              <a:endParaRPr kumimoji="1" lang="en-US" altLang="ko-KR" sz="1400" dirty="0"/>
            </a:p>
            <a:p>
              <a:pPr algn="ctr"/>
              <a:r>
                <a:rPr kumimoji="1" lang="ko-KR" altLang="en-US" sz="1400" dirty="0"/>
                <a:t>암호문 </a:t>
              </a:r>
              <a:r>
                <a:rPr kumimoji="1" lang="en-US" altLang="ko-KR" sz="1400" dirty="0"/>
                <a:t>or </a:t>
              </a:r>
              <a:r>
                <a:rPr kumimoji="1" lang="ko-KR" altLang="en-US" sz="1400" dirty="0" err="1"/>
                <a:t>평문</a:t>
              </a:r>
              <a:endParaRPr kumimoji="1" lang="ko-Kore-KR" altLang="en-US" sz="1400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A24FEE6-D2A5-11BF-58A6-D5C0ED0DBC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7362" y="4032504"/>
              <a:ext cx="98738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08BDB6B-6007-534F-7ED7-B7BF6906D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728" y="4032504"/>
              <a:ext cx="156057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0C5411-0FFF-2246-FED3-BBA943B348DB}"/>
                </a:ext>
              </a:extLst>
            </p:cNvPr>
            <p:cNvSpPr txBox="1"/>
            <p:nvPr/>
          </p:nvSpPr>
          <p:spPr>
            <a:xfrm>
              <a:off x="1560576" y="4525912"/>
              <a:ext cx="1706880" cy="333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/>
                <a:t>서비스 전달</a:t>
              </a:r>
              <a:endParaRPr kumimoji="1" lang="ko-Kore-KR" altLang="en-US" sz="14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B8E0EE1-EB40-957D-8D95-3718F1871D2E}"/>
                </a:ext>
              </a:extLst>
            </p:cNvPr>
            <p:cNvSpPr/>
            <p:nvPr/>
          </p:nvSpPr>
          <p:spPr>
            <a:xfrm>
              <a:off x="1078243" y="704966"/>
              <a:ext cx="2846438" cy="50341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349EB7E-7602-894A-EA13-2A9DA9DC8173}"/>
                </a:ext>
              </a:extLst>
            </p:cNvPr>
            <p:cNvSpPr/>
            <p:nvPr/>
          </p:nvSpPr>
          <p:spPr>
            <a:xfrm>
              <a:off x="6745322" y="704942"/>
              <a:ext cx="2846438" cy="50341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3E5936-0B85-520E-EDAB-4E4EE3D23160}"/>
                </a:ext>
              </a:extLst>
            </p:cNvPr>
            <p:cNvSpPr txBox="1"/>
            <p:nvPr/>
          </p:nvSpPr>
          <p:spPr>
            <a:xfrm>
              <a:off x="745673" y="5961366"/>
              <a:ext cx="3336686" cy="56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/>
                <a:t>1</a:t>
              </a:r>
              <a:r>
                <a:rPr kumimoji="1" lang="ko-KR" altLang="en-US" sz="1400" dirty="0"/>
                <a:t>차 암호화</a:t>
              </a:r>
              <a:endParaRPr kumimoji="1" lang="en-US" altLang="ko-KR" sz="1400" dirty="0"/>
            </a:p>
            <a:p>
              <a:pPr algn="ctr"/>
              <a:r>
                <a:rPr kumimoji="1" lang="ko-KR" altLang="en-US" sz="1400" dirty="0"/>
                <a:t>사용자와 서버간 통신을 위한 암호화</a:t>
              </a:r>
              <a:endParaRPr kumimoji="1" lang="ko-Kore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CECF66-331A-97D3-058D-7F6A5AB0B627}"/>
                </a:ext>
              </a:extLst>
            </p:cNvPr>
            <p:cNvSpPr txBox="1"/>
            <p:nvPr/>
          </p:nvSpPr>
          <p:spPr>
            <a:xfrm>
              <a:off x="5958717" y="5961365"/>
              <a:ext cx="4310292" cy="5674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/>
                <a:t>2</a:t>
              </a:r>
              <a:r>
                <a:rPr kumimoji="1" lang="ko-KR" altLang="en-US" sz="1400" dirty="0"/>
                <a:t>차 암호화</a:t>
              </a:r>
              <a:endParaRPr kumimoji="1" lang="en-US" altLang="ko-KR" sz="1400" dirty="0"/>
            </a:p>
            <a:p>
              <a:pPr algn="ctr"/>
              <a:r>
                <a:rPr kumimoji="1" lang="ko-KR" altLang="en-US" sz="1400" dirty="0"/>
                <a:t>서버에서 데이터베이스에 저장하기 위한 암호화</a:t>
              </a:r>
              <a:endParaRPr kumimoji="1"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AC018B-CF15-3E4C-39A8-89E81E06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내장함수 사용</a:t>
            </a:r>
            <a:endParaRPr lang="en-US" altLang="ko-KR" dirty="0"/>
          </a:p>
          <a:p>
            <a:pPr lvl="1"/>
            <a:r>
              <a:rPr lang="ko-KR" altLang="en-US" dirty="0"/>
              <a:t>서버에서 암호화를 하여 데이터베이스에 저장하는 방법</a:t>
            </a:r>
            <a:endParaRPr lang="en-US" altLang="ko-KR" dirty="0"/>
          </a:p>
          <a:p>
            <a:pPr lvl="1"/>
            <a:r>
              <a:rPr lang="en-US" altLang="ko-KR" dirty="0"/>
              <a:t>MySQL DBMS</a:t>
            </a:r>
            <a:r>
              <a:rPr lang="ko-KR" altLang="en-US" dirty="0"/>
              <a:t>에서는 암호화 함수를 지원함</a:t>
            </a:r>
            <a:endParaRPr lang="en-US" altLang="ko-KR" dirty="0"/>
          </a:p>
          <a:p>
            <a:pPr lvl="2"/>
            <a:r>
              <a:rPr lang="en-US" altLang="ko-KR" dirty="0"/>
              <a:t>AES_ENCRYPT(),</a:t>
            </a:r>
            <a:r>
              <a:rPr lang="ko-KR" altLang="en-US" dirty="0"/>
              <a:t> </a:t>
            </a:r>
            <a:r>
              <a:rPr lang="en-US" altLang="ko-KR" dirty="0"/>
              <a:t>AES_DECRYPT()</a:t>
            </a:r>
            <a:r>
              <a:rPr lang="ko-KR" altLang="en-US" dirty="0" err="1"/>
              <a:t>를</a:t>
            </a:r>
            <a:r>
              <a:rPr lang="ko-KR" altLang="en-US" dirty="0"/>
              <a:t> 활용함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Bench Test </a:t>
            </a:r>
            <a:r>
              <a:rPr lang="ko-KR" altLang="en-US" dirty="0"/>
              <a:t>시나리오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5F4E8A-7C83-7C53-5D23-EC8B262A48CD}"/>
              </a:ext>
            </a:extLst>
          </p:cNvPr>
          <p:cNvSpPr/>
          <p:nvPr/>
        </p:nvSpPr>
        <p:spPr>
          <a:xfrm>
            <a:off x="1771709" y="4326273"/>
            <a:ext cx="1236536" cy="11241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사용자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F5B0DA-FBE0-4078-59D7-E0E4538F91B8}"/>
              </a:ext>
            </a:extLst>
          </p:cNvPr>
          <p:cNvSpPr/>
          <p:nvPr/>
        </p:nvSpPr>
        <p:spPr>
          <a:xfrm>
            <a:off x="5309113" y="3584332"/>
            <a:ext cx="1573773" cy="2383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Web</a:t>
            </a:r>
          </a:p>
          <a:p>
            <a:pPr algn="ctr"/>
            <a:r>
              <a:rPr kumimoji="1" lang="en-US" altLang="ko-Kore-KR" sz="1400" dirty="0"/>
              <a:t>Application</a:t>
            </a:r>
          </a:p>
          <a:p>
            <a:pPr algn="ctr"/>
            <a:r>
              <a:rPr kumimoji="1" lang="en-US" altLang="ko-Kore-KR" sz="1400" dirty="0"/>
              <a:t>Server</a:t>
            </a:r>
          </a:p>
        </p:txBody>
      </p:sp>
      <p:sp>
        <p:nvSpPr>
          <p:cNvPr id="9" name="원통[C] 8">
            <a:extLst>
              <a:ext uri="{FF2B5EF4-FFF2-40B4-BE49-F238E27FC236}">
                <a16:creationId xmlns:a16="http://schemas.microsoft.com/office/drawing/2014/main" id="{B18E7E53-BC74-4913-0C2D-1DFA8D53D90E}"/>
              </a:ext>
            </a:extLst>
          </p:cNvPr>
          <p:cNvSpPr/>
          <p:nvPr/>
        </p:nvSpPr>
        <p:spPr>
          <a:xfrm>
            <a:off x="9183754" y="3584332"/>
            <a:ext cx="1573773" cy="238314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Database</a:t>
            </a:r>
            <a:endParaRPr kumimoji="1" lang="ko-Kore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31A05D-CA62-29E5-3AE1-41B19562691E}"/>
              </a:ext>
            </a:extLst>
          </p:cNvPr>
          <p:cNvCxnSpPr>
            <a:cxnSpLocks/>
          </p:cNvCxnSpPr>
          <p:nvPr/>
        </p:nvCxnSpPr>
        <p:spPr>
          <a:xfrm>
            <a:off x="3591474" y="4261617"/>
            <a:ext cx="8768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3E0370-8BB9-F263-0BC0-328A6B2B3E62}"/>
              </a:ext>
            </a:extLst>
          </p:cNvPr>
          <p:cNvCxnSpPr>
            <a:cxnSpLocks/>
          </p:cNvCxnSpPr>
          <p:nvPr/>
        </p:nvCxnSpPr>
        <p:spPr>
          <a:xfrm>
            <a:off x="7543595" y="4217815"/>
            <a:ext cx="8992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10DE93-F08A-8C0B-B1C4-E147120D8D35}"/>
              </a:ext>
            </a:extLst>
          </p:cNvPr>
          <p:cNvCxnSpPr>
            <a:cxnSpLocks/>
          </p:cNvCxnSpPr>
          <p:nvPr/>
        </p:nvCxnSpPr>
        <p:spPr>
          <a:xfrm flipH="1">
            <a:off x="7532506" y="5503773"/>
            <a:ext cx="9103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24FEE6-D2A5-11BF-58A6-D5C0ED0DBC59}"/>
              </a:ext>
            </a:extLst>
          </p:cNvPr>
          <p:cNvCxnSpPr>
            <a:cxnSpLocks/>
          </p:cNvCxnSpPr>
          <p:nvPr/>
        </p:nvCxnSpPr>
        <p:spPr>
          <a:xfrm flipH="1">
            <a:off x="3574688" y="5503773"/>
            <a:ext cx="9103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82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AC018B-CF15-3E4C-39A8-89E81E061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라이브러리를 사용</a:t>
            </a:r>
            <a:endParaRPr lang="en-US" altLang="ko-KR" dirty="0"/>
          </a:p>
          <a:p>
            <a:pPr lvl="1"/>
            <a:r>
              <a:rPr lang="ko-KR" altLang="en-US" dirty="0"/>
              <a:t>사용자가 암호화를 하여 서버로 전송하고 서버에서는 데이터베이스에 저장만 하는 방법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Crypto</a:t>
            </a:r>
            <a:r>
              <a:rPr lang="ko-KR" altLang="en-US" dirty="0"/>
              <a:t> 라이브러리를 사용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Bench Test </a:t>
            </a:r>
            <a:r>
              <a:rPr lang="ko-KR" altLang="en-US" dirty="0"/>
              <a:t>시나리오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95F4E8A-7C83-7C53-5D23-EC8B262A48CD}"/>
              </a:ext>
            </a:extLst>
          </p:cNvPr>
          <p:cNvSpPr/>
          <p:nvPr/>
        </p:nvSpPr>
        <p:spPr>
          <a:xfrm>
            <a:off x="1771709" y="4326273"/>
            <a:ext cx="1236536" cy="11241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사용자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F5B0DA-FBE0-4078-59D7-E0E4538F91B8}"/>
              </a:ext>
            </a:extLst>
          </p:cNvPr>
          <p:cNvSpPr/>
          <p:nvPr/>
        </p:nvSpPr>
        <p:spPr>
          <a:xfrm>
            <a:off x="5309113" y="3584332"/>
            <a:ext cx="1573773" cy="2383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Web</a:t>
            </a:r>
          </a:p>
          <a:p>
            <a:pPr algn="ctr"/>
            <a:r>
              <a:rPr kumimoji="1" lang="en-US" altLang="ko-Kore-KR" sz="1400" dirty="0"/>
              <a:t>Application</a:t>
            </a:r>
          </a:p>
          <a:p>
            <a:pPr algn="ctr"/>
            <a:r>
              <a:rPr kumimoji="1" lang="en-US" altLang="ko-Kore-KR" sz="1400" dirty="0"/>
              <a:t>Server</a:t>
            </a:r>
          </a:p>
        </p:txBody>
      </p:sp>
      <p:sp>
        <p:nvSpPr>
          <p:cNvPr id="9" name="원통[C] 8">
            <a:extLst>
              <a:ext uri="{FF2B5EF4-FFF2-40B4-BE49-F238E27FC236}">
                <a16:creationId xmlns:a16="http://schemas.microsoft.com/office/drawing/2014/main" id="{B18E7E53-BC74-4913-0C2D-1DFA8D53D90E}"/>
              </a:ext>
            </a:extLst>
          </p:cNvPr>
          <p:cNvSpPr/>
          <p:nvPr/>
        </p:nvSpPr>
        <p:spPr>
          <a:xfrm>
            <a:off x="9183754" y="3584332"/>
            <a:ext cx="1573773" cy="238314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Database</a:t>
            </a:r>
            <a:endParaRPr kumimoji="1" lang="ko-Kore-KR" altLang="en-US" sz="14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31A05D-CA62-29E5-3AE1-41B19562691E}"/>
              </a:ext>
            </a:extLst>
          </p:cNvPr>
          <p:cNvCxnSpPr>
            <a:cxnSpLocks/>
          </p:cNvCxnSpPr>
          <p:nvPr/>
        </p:nvCxnSpPr>
        <p:spPr>
          <a:xfrm>
            <a:off x="3591474" y="4261617"/>
            <a:ext cx="8768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3E0370-8BB9-F263-0BC0-328A6B2B3E62}"/>
              </a:ext>
            </a:extLst>
          </p:cNvPr>
          <p:cNvCxnSpPr>
            <a:cxnSpLocks/>
          </p:cNvCxnSpPr>
          <p:nvPr/>
        </p:nvCxnSpPr>
        <p:spPr>
          <a:xfrm>
            <a:off x="7543595" y="4217815"/>
            <a:ext cx="8992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10DE93-F08A-8C0B-B1C4-E147120D8D35}"/>
              </a:ext>
            </a:extLst>
          </p:cNvPr>
          <p:cNvCxnSpPr>
            <a:cxnSpLocks/>
          </p:cNvCxnSpPr>
          <p:nvPr/>
        </p:nvCxnSpPr>
        <p:spPr>
          <a:xfrm flipH="1">
            <a:off x="7532506" y="5503773"/>
            <a:ext cx="9103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24FEE6-D2A5-11BF-58A6-D5C0ED0DBC59}"/>
              </a:ext>
            </a:extLst>
          </p:cNvPr>
          <p:cNvCxnSpPr>
            <a:cxnSpLocks/>
          </p:cNvCxnSpPr>
          <p:nvPr/>
        </p:nvCxnSpPr>
        <p:spPr>
          <a:xfrm flipH="1">
            <a:off x="3574688" y="5503773"/>
            <a:ext cx="9103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99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Bench Test </a:t>
            </a:r>
            <a:r>
              <a:rPr lang="ko-KR" altLang="en-US" dirty="0"/>
              <a:t>시나리오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D1D6E3-E968-5187-AEE2-0921832A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69" y="1171830"/>
            <a:ext cx="7525462" cy="5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2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66532C-26E4-C3DD-025F-37D4FCCDB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393969"/>
            <a:ext cx="4361742" cy="2925345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89E649-3F07-13DC-9FF8-3F3968D0C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69037"/>
              </p:ext>
            </p:extLst>
          </p:nvPr>
        </p:nvGraphicFramePr>
        <p:xfrm>
          <a:off x="5507171" y="1777025"/>
          <a:ext cx="5819008" cy="1069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752">
                  <a:extLst>
                    <a:ext uri="{9D8B030D-6E8A-4147-A177-3AD203B41FA5}">
                      <a16:colId xmlns:a16="http://schemas.microsoft.com/office/drawing/2014/main" val="2404552876"/>
                    </a:ext>
                  </a:extLst>
                </a:gridCol>
                <a:gridCol w="1454752">
                  <a:extLst>
                    <a:ext uri="{9D8B030D-6E8A-4147-A177-3AD203B41FA5}">
                      <a16:colId xmlns:a16="http://schemas.microsoft.com/office/drawing/2014/main" val="3326700635"/>
                    </a:ext>
                  </a:extLst>
                </a:gridCol>
                <a:gridCol w="1454752">
                  <a:extLst>
                    <a:ext uri="{9D8B030D-6E8A-4147-A177-3AD203B41FA5}">
                      <a16:colId xmlns:a16="http://schemas.microsoft.com/office/drawing/2014/main" val="112922859"/>
                    </a:ext>
                  </a:extLst>
                </a:gridCol>
                <a:gridCol w="1454752">
                  <a:extLst>
                    <a:ext uri="{9D8B030D-6E8A-4147-A177-3AD203B41FA5}">
                      <a16:colId xmlns:a16="http://schemas.microsoft.com/office/drawing/2014/main" val="3310590566"/>
                    </a:ext>
                  </a:extLst>
                </a:gridCol>
              </a:tblGrid>
              <a:tr h="321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userid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ciphertext_1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ciphertext_2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ciphertext_3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647351"/>
                  </a:ext>
                </a:extLst>
              </a:tr>
              <a:tr h="321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Varchar(256)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varchar(512)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Varchar(3072)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993945"/>
                  </a:ext>
                </a:extLst>
              </a:tr>
              <a:tr h="321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Index</a:t>
                      </a:r>
                      <a:r>
                        <a:rPr lang="ko-KR" altLang="en-US" sz="1400" dirty="0"/>
                        <a:t>로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</a:t>
                      </a:r>
                      <a:r>
                        <a:rPr lang="ko-KR" altLang="en-US" sz="1100" dirty="0"/>
                        <a:t>바이트 미만의 </a:t>
                      </a:r>
                      <a:r>
                        <a:rPr lang="ko-KR" altLang="en-US" sz="1100" dirty="0" err="1"/>
                        <a:t>랜덤한</a:t>
                      </a:r>
                      <a:r>
                        <a:rPr lang="ko-KR" altLang="en-US" sz="1100" dirty="0"/>
                        <a:t> 작은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</a:t>
                      </a:r>
                      <a:r>
                        <a:rPr lang="ko-KR" altLang="en-US" sz="1100" dirty="0"/>
                        <a:t>바이트의 고정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16~512</a:t>
                      </a:r>
                      <a:r>
                        <a:rPr lang="ko-KR" altLang="en-US" sz="1100" dirty="0"/>
                        <a:t>바이트의 </a:t>
                      </a:r>
                      <a:r>
                        <a:rPr lang="ko-KR" altLang="en-US" sz="1100" dirty="0" err="1"/>
                        <a:t>랜덤한</a:t>
                      </a:r>
                      <a:r>
                        <a:rPr lang="ko-KR" altLang="en-US" sz="1100" dirty="0"/>
                        <a:t>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9808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14BAD8-133E-0EB1-EFC2-24046FB03014}"/>
              </a:ext>
            </a:extLst>
          </p:cNvPr>
          <p:cNvSpPr txBox="1"/>
          <p:nvPr/>
        </p:nvSpPr>
        <p:spPr>
          <a:xfrm>
            <a:off x="5507171" y="1335986"/>
            <a:ext cx="521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Test</a:t>
            </a:r>
            <a:r>
              <a:rPr kumimoji="1" lang="ko-KR" altLang="en-US" dirty="0"/>
              <a:t> 테이블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암호화된 데이터를 저장하는 테이블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4E8265E-A9B3-573E-38B0-2758C4D14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86730"/>
              </p:ext>
            </p:extLst>
          </p:nvPr>
        </p:nvGraphicFramePr>
        <p:xfrm>
          <a:off x="5149516" y="3669647"/>
          <a:ext cx="6534318" cy="103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053">
                  <a:extLst>
                    <a:ext uri="{9D8B030D-6E8A-4147-A177-3AD203B41FA5}">
                      <a16:colId xmlns:a16="http://schemas.microsoft.com/office/drawing/2014/main" val="2404552876"/>
                    </a:ext>
                  </a:extLst>
                </a:gridCol>
                <a:gridCol w="1089053">
                  <a:extLst>
                    <a:ext uri="{9D8B030D-6E8A-4147-A177-3AD203B41FA5}">
                      <a16:colId xmlns:a16="http://schemas.microsoft.com/office/drawing/2014/main" val="3326700635"/>
                    </a:ext>
                  </a:extLst>
                </a:gridCol>
                <a:gridCol w="1089053">
                  <a:extLst>
                    <a:ext uri="{9D8B030D-6E8A-4147-A177-3AD203B41FA5}">
                      <a16:colId xmlns:a16="http://schemas.microsoft.com/office/drawing/2014/main" val="112922859"/>
                    </a:ext>
                  </a:extLst>
                </a:gridCol>
                <a:gridCol w="1089053">
                  <a:extLst>
                    <a:ext uri="{9D8B030D-6E8A-4147-A177-3AD203B41FA5}">
                      <a16:colId xmlns:a16="http://schemas.microsoft.com/office/drawing/2014/main" val="3310590566"/>
                    </a:ext>
                  </a:extLst>
                </a:gridCol>
                <a:gridCol w="1089053">
                  <a:extLst>
                    <a:ext uri="{9D8B030D-6E8A-4147-A177-3AD203B41FA5}">
                      <a16:colId xmlns:a16="http://schemas.microsoft.com/office/drawing/2014/main" val="3217015759"/>
                    </a:ext>
                  </a:extLst>
                </a:gridCol>
                <a:gridCol w="1089053">
                  <a:extLst>
                    <a:ext uri="{9D8B030D-6E8A-4147-A177-3AD203B41FA5}">
                      <a16:colId xmlns:a16="http://schemas.microsoft.com/office/drawing/2014/main" val="887299577"/>
                    </a:ext>
                  </a:extLst>
                </a:gridCol>
              </a:tblGrid>
              <a:tr h="321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userid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Temp_text_1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Temp_text_2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Temp_text_3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User_key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/>
                        <a:t>User_iv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647351"/>
                  </a:ext>
                </a:extLst>
              </a:tr>
              <a:tr h="321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Varchar(256)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varchar(512)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Varchar(3072)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Varchar(64)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Varchar(64)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993945"/>
                  </a:ext>
                </a:extLst>
              </a:tr>
              <a:tr h="321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Index</a:t>
                      </a:r>
                      <a:r>
                        <a:rPr lang="ko-KR" altLang="en-US" sz="1100" dirty="0"/>
                        <a:t>로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암호화 이전의 </a:t>
                      </a:r>
                      <a:r>
                        <a:rPr lang="ko-KR" altLang="en-US" sz="1000" dirty="0" err="1"/>
                        <a:t>평문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암호화 이전의 </a:t>
                      </a:r>
                      <a:r>
                        <a:rPr lang="ko-KR" altLang="en-US" sz="1000" dirty="0" err="1"/>
                        <a:t>평문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암호화 이전의 </a:t>
                      </a:r>
                      <a:r>
                        <a:rPr lang="ko-KR" altLang="en-US" sz="1000" dirty="0" err="1"/>
                        <a:t>평문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사용된 </a:t>
                      </a:r>
                      <a:r>
                        <a:rPr lang="en-US" altLang="ko-KR" sz="1000" dirty="0"/>
                        <a:t>key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사용된 </a:t>
                      </a:r>
                      <a:r>
                        <a:rPr lang="en-US" altLang="ko-KR" sz="1000" dirty="0"/>
                        <a:t>iv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9808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92B8AB-AF4D-FD60-75D5-9EACC6DEDD6D}"/>
              </a:ext>
            </a:extLst>
          </p:cNvPr>
          <p:cNvSpPr txBox="1"/>
          <p:nvPr/>
        </p:nvSpPr>
        <p:spPr>
          <a:xfrm>
            <a:off x="5117710" y="3165863"/>
            <a:ext cx="711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Key_manage</a:t>
            </a:r>
            <a:r>
              <a:rPr kumimoji="1" lang="en-US" altLang="ko-KR" dirty="0"/>
              <a:t> </a:t>
            </a:r>
            <a:r>
              <a:rPr kumimoji="1" lang="ko-KR" altLang="en-US" dirty="0"/>
              <a:t>테이블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암호화에 사용되는 </a:t>
            </a:r>
            <a:r>
              <a:rPr kumimoji="1" lang="en-US" altLang="ko-KR" dirty="0"/>
              <a:t>Key,</a:t>
            </a:r>
            <a:r>
              <a:rPr kumimoji="1" lang="ko-KR" altLang="en-US" dirty="0"/>
              <a:t> </a:t>
            </a:r>
            <a:r>
              <a:rPr kumimoji="1" lang="en-US" altLang="ko-KR" dirty="0"/>
              <a:t>iv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저장하는 테이블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47B16A-6D19-236C-6175-32082A73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15" y="5238687"/>
            <a:ext cx="4559676" cy="11053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4346D3-2177-9241-7D35-258DECEA1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803" y="5058056"/>
            <a:ext cx="4755682" cy="14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2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DECD89-1383-4ED6-5445-72512B77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56" y="1402540"/>
            <a:ext cx="10235887" cy="51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7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 코드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6005C-CADC-CED1-9710-B9152FCB9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r>
              <a:rPr lang="ko-KR" altLang="en-US" dirty="0"/>
              <a:t>구현된 </a:t>
            </a:r>
            <a:r>
              <a:rPr lang="en-US" altLang="ko-KR" dirty="0"/>
              <a:t>Bench test</a:t>
            </a:r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에 암호화된 </a:t>
            </a:r>
            <a:r>
              <a:rPr lang="ko-KR" altLang="en-US" dirty="0">
                <a:solidFill>
                  <a:srgbClr val="2E75B6"/>
                </a:solidFill>
              </a:rPr>
              <a:t>데이터 입력</a:t>
            </a:r>
            <a:endParaRPr lang="en-US" altLang="ko-KR" dirty="0">
              <a:solidFill>
                <a:srgbClr val="2E75B6"/>
              </a:solidFill>
            </a:endParaRPr>
          </a:p>
          <a:p>
            <a:pPr lvl="2"/>
            <a:r>
              <a:rPr lang="ko-KR" altLang="en-US" dirty="0"/>
              <a:t>데이터베이스에 암호화된 데이터를 입력하는 시간을 측정</a:t>
            </a:r>
            <a:endParaRPr lang="en-US" altLang="ko-KR" dirty="0"/>
          </a:p>
          <a:p>
            <a:pPr lvl="2"/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en-US" altLang="ko-KR" dirty="0"/>
              <a:t>text, key, iv</a:t>
            </a:r>
            <a:r>
              <a:rPr lang="ko-KR" altLang="en-US" dirty="0" err="1"/>
              <a:t>를</a:t>
            </a:r>
            <a:r>
              <a:rPr lang="ko-KR" altLang="en-US" dirty="0"/>
              <a:t> 설정하고 암호화된 </a:t>
            </a:r>
            <a:r>
              <a:rPr lang="en-US" altLang="ko-KR" dirty="0"/>
              <a:t>text</a:t>
            </a:r>
            <a:r>
              <a:rPr lang="ko-KR" altLang="en-US" dirty="0" err="1"/>
              <a:t>를</a:t>
            </a:r>
            <a:r>
              <a:rPr lang="ko-KR" altLang="en-US" dirty="0"/>
              <a:t> 데이터베이스에 반복 입력</a:t>
            </a:r>
            <a:endParaRPr lang="en-US" altLang="ko-KR" dirty="0"/>
          </a:p>
          <a:p>
            <a:pPr lvl="2"/>
            <a:r>
              <a:rPr lang="ko-KR" altLang="en-US" dirty="0"/>
              <a:t>암호화 과정과 데이터를 입력하는 쿼리만 시간 측정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DB</a:t>
            </a:r>
            <a:r>
              <a:rPr lang="ko-KR" altLang="en-US" dirty="0"/>
              <a:t>에 저장된 암호화된 </a:t>
            </a:r>
            <a:r>
              <a:rPr lang="ko-KR" altLang="en-US" dirty="0">
                <a:solidFill>
                  <a:srgbClr val="2E75B6"/>
                </a:solidFill>
              </a:rPr>
              <a:t>데이터 읽기</a:t>
            </a:r>
            <a:endParaRPr lang="en-US" altLang="ko-KR" dirty="0">
              <a:solidFill>
                <a:srgbClr val="2E75B6"/>
              </a:solidFill>
            </a:endParaRPr>
          </a:p>
          <a:p>
            <a:pPr lvl="2"/>
            <a:r>
              <a:rPr lang="ko-KR" altLang="en-US" dirty="0"/>
              <a:t>데이터베이스에 암호화된 데이터를 가져와 </a:t>
            </a:r>
            <a:r>
              <a:rPr lang="ko-KR" altLang="en-US" dirty="0" err="1"/>
              <a:t>복호화하여</a:t>
            </a:r>
            <a:r>
              <a:rPr lang="ko-KR" altLang="en-US" dirty="0"/>
              <a:t> 데이터를 읽는 시간을 측정</a:t>
            </a:r>
            <a:r>
              <a:rPr lang="en-US" altLang="ko-KR" dirty="0"/>
              <a:t>,</a:t>
            </a:r>
            <a:r>
              <a:rPr lang="ko-KR" altLang="en-US" dirty="0"/>
              <a:t> 읽는 방법을 두개로 나누어서 구현</a:t>
            </a:r>
            <a:endParaRPr lang="en-US" altLang="ko-KR" dirty="0"/>
          </a:p>
          <a:p>
            <a:pPr lvl="3"/>
            <a:r>
              <a:rPr lang="en-US" altLang="ko-KR" dirty="0"/>
              <a:t>Index </a:t>
            </a:r>
            <a:r>
              <a:rPr lang="ko-KR" altLang="en-US" dirty="0"/>
              <a:t>순서대로 암호화된 데이터 가져와 복호화</a:t>
            </a:r>
            <a:endParaRPr lang="en-US" altLang="ko-KR" dirty="0"/>
          </a:p>
          <a:p>
            <a:pPr lvl="3"/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의 암호화된 데이터를 가져와 복호화</a:t>
            </a:r>
            <a:endParaRPr lang="en-US" altLang="ko-KR" dirty="0"/>
          </a:p>
          <a:p>
            <a:pPr lvl="2"/>
            <a:r>
              <a:rPr lang="ko-KR" altLang="en-US" dirty="0"/>
              <a:t>암호화된 데이터와 </a:t>
            </a:r>
            <a:r>
              <a:rPr lang="en-US" altLang="ko-KR" dirty="0" err="1"/>
              <a:t>key_manage</a:t>
            </a:r>
            <a:r>
              <a:rPr lang="en-US" altLang="ko-KR" dirty="0"/>
              <a:t> </a:t>
            </a:r>
            <a:r>
              <a:rPr lang="ko-KR" altLang="en-US" dirty="0"/>
              <a:t>테이블에 저장된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iv</a:t>
            </a:r>
            <a:r>
              <a:rPr lang="ko-KR" altLang="en-US" dirty="0" err="1"/>
              <a:t>를</a:t>
            </a:r>
            <a:r>
              <a:rPr lang="ko-KR" altLang="en-US" dirty="0"/>
              <a:t> 가져오는 과정도 시간 측정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354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구현 코드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3BA3F4-E958-A9E5-CEF4-BE7FF7C3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533" y="1042296"/>
            <a:ext cx="5985162" cy="3816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6E7284-97C6-0936-8F31-B5CC6B15A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8" y="2582368"/>
            <a:ext cx="3971694" cy="2943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69B8A6-E75E-683F-1C5E-3F7023EFE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660" y="4569938"/>
            <a:ext cx="3099502" cy="21631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F0CCB5-6309-1F07-A10E-1C88448161A2}"/>
              </a:ext>
            </a:extLst>
          </p:cNvPr>
          <p:cNvSpPr/>
          <p:nvPr/>
        </p:nvSpPr>
        <p:spPr>
          <a:xfrm>
            <a:off x="411920" y="2582368"/>
            <a:ext cx="3670612" cy="1383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284928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572</Words>
  <Application>Microsoft Macintosh PowerPoint</Application>
  <PresentationFormat>와이드스크린</PresentationFormat>
  <Paragraphs>149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Apple SD Gothic Neo</vt:lpstr>
      <vt:lpstr>Arial</vt:lpstr>
      <vt:lpstr>CryptoCraft 테마</vt:lpstr>
      <vt:lpstr>제목 테마</vt:lpstr>
      <vt:lpstr>DB 암호화 Bench test 구현</vt:lpstr>
      <vt:lpstr>1. Bench Test 시나리오</vt:lpstr>
      <vt:lpstr>1. Bench Test 시나리오</vt:lpstr>
      <vt:lpstr>1. Bench Test 시나리오</vt:lpstr>
      <vt:lpstr>1. Bench Test 시나리오</vt:lpstr>
      <vt:lpstr>2. Table 구성</vt:lpstr>
      <vt:lpstr>2. Table 구성</vt:lpstr>
      <vt:lpstr>3. 구현 코드 분석</vt:lpstr>
      <vt:lpstr>3. 구현 코드 분석</vt:lpstr>
      <vt:lpstr>3. 구현 코드 분석</vt:lpstr>
      <vt:lpstr>3. 구현 코드 분석 – MySQL 함수 사용</vt:lpstr>
      <vt:lpstr>3. 구현 코드 분석 – MySQL 함수 사용</vt:lpstr>
      <vt:lpstr>3. 구현 코드 분석 – Python 라이브러리 사용</vt:lpstr>
      <vt:lpstr>3. 구현 코드 분석 – Python 라이브러리 사용</vt:lpstr>
      <vt:lpstr>4. 실행 결과</vt:lpstr>
      <vt:lpstr>4. 실행 결과</vt:lpstr>
      <vt:lpstr>4. 실행 결과</vt:lpstr>
      <vt:lpstr>5. 이후 진행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71</cp:revision>
  <dcterms:created xsi:type="dcterms:W3CDTF">2019-03-05T04:29:07Z</dcterms:created>
  <dcterms:modified xsi:type="dcterms:W3CDTF">2023-10-03T17:16:00Z</dcterms:modified>
</cp:coreProperties>
</file>