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56" r:id="rId2"/>
    <p:sldId id="259" r:id="rId3"/>
    <p:sldId id="285" r:id="rId4"/>
    <p:sldId id="271" r:id="rId5"/>
    <p:sldId id="295" r:id="rId6"/>
    <p:sldId id="312" r:id="rId7"/>
    <p:sldId id="313" r:id="rId8"/>
    <p:sldId id="326" r:id="rId9"/>
    <p:sldId id="327" r:id="rId10"/>
    <p:sldId id="272" r:id="rId11"/>
    <p:sldId id="311" r:id="rId12"/>
    <p:sldId id="296" r:id="rId13"/>
    <p:sldId id="294" r:id="rId14"/>
    <p:sldId id="297" r:id="rId15"/>
    <p:sldId id="303" r:id="rId16"/>
    <p:sldId id="298" r:id="rId17"/>
    <p:sldId id="300" r:id="rId18"/>
    <p:sldId id="301" r:id="rId19"/>
    <p:sldId id="315" r:id="rId20"/>
    <p:sldId id="316" r:id="rId21"/>
    <p:sldId id="317" r:id="rId22"/>
    <p:sldId id="320" r:id="rId23"/>
    <p:sldId id="299" r:id="rId24"/>
    <p:sldId id="318" r:id="rId25"/>
    <p:sldId id="321" r:id="rId26"/>
    <p:sldId id="322" r:id="rId27"/>
    <p:sldId id="329" r:id="rId28"/>
    <p:sldId id="330" r:id="rId29"/>
    <p:sldId id="323" r:id="rId30"/>
    <p:sldId id="324" r:id="rId31"/>
    <p:sldId id="325" r:id="rId32"/>
    <p:sldId id="286" r:id="rId33"/>
    <p:sldId id="305" r:id="rId34"/>
    <p:sldId id="331" r:id="rId35"/>
    <p:sldId id="332" r:id="rId36"/>
    <p:sldId id="310" r:id="rId37"/>
    <p:sldId id="333" r:id="rId38"/>
    <p:sldId id="287" r:id="rId39"/>
    <p:sldId id="274" r:id="rId40"/>
    <p:sldId id="283" r:id="rId41"/>
    <p:sldId id="340" r:id="rId42"/>
    <p:sldId id="339" r:id="rId43"/>
    <p:sldId id="334" r:id="rId44"/>
    <p:sldId id="335" r:id="rId45"/>
    <p:sldId id="337" r:id="rId46"/>
    <p:sldId id="338" r:id="rId47"/>
    <p:sldId id="288" r:id="rId48"/>
  </p:sldIdLst>
  <p:sldSz cx="12192000" cy="6858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Gill Sans Ultra Bold Condensed" panose="020B0A06020104020203" pitchFamily="34" charset="0"/>
      <p:regular r:id="rId54"/>
    </p:embeddedFont>
    <p:embeddedFont>
      <p:font typeface="Gloucester MT Extra Condensed" panose="02030808020601010101" pitchFamily="18" charset="0"/>
      <p:regular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3300"/>
    <a:srgbClr val="BFBFBF"/>
    <a:srgbClr val="4B4B4B"/>
    <a:srgbClr val="FF9900"/>
    <a:srgbClr val="3A3A3A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 autoAdjust="0"/>
    <p:restoredTop sz="94663"/>
  </p:normalViewPr>
  <p:slideViewPr>
    <p:cSldViewPr snapToGrid="0" showGuides="1">
      <p:cViewPr varScale="1">
        <p:scale>
          <a:sx n="84" d="100"/>
          <a:sy n="84" d="100"/>
        </p:scale>
        <p:origin x="1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53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8.fnt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2E468-9750-3F41-8103-B5A2E9F09BD4}" type="datetimeFigureOut">
              <a:rPr lang="ko-Kore-KR" smtClean="0"/>
              <a:t>06/23/2020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F7D8-FD80-D04E-AB83-95902C3B9715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776897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5F7D8-FD80-D04E-AB83-95902C3B9715}" type="slidenum">
              <a:rPr lang="ko-Kore-KR" smtClean="0"/>
              <a:t>29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442523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5F7D8-FD80-D04E-AB83-95902C3B9715}" type="slidenum">
              <a:rPr lang="ko-Kore-KR" smtClean="0"/>
              <a:t>30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357274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5F7D8-FD80-D04E-AB83-95902C3B9715}" type="slidenum">
              <a:rPr lang="ko-Kore-KR" smtClean="0"/>
              <a:t>31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004823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8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0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0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1C47-6209-4ECF-A29B-73066D1D4E70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C784-6E84-41F0-AA4A-DAE46CEF36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howtodoinjava.com/security" TargetMode="External"/><Relationship Id="rId2" Type="http://schemas.openxmlformats.org/officeDocument/2006/relationships/hyperlink" Target="http://wiki.hash.kr/index.php/LEA" TargetMode="Externa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78092" y="3952885"/>
            <a:ext cx="4435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/>
              <a:t>양방향 통신 보안 메신저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28205" y="5234913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지도교수 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이후진</a:t>
            </a:r>
            <a:r>
              <a:rPr lang="ko-KR" altLang="en-US" sz="2000" b="1" dirty="0"/>
              <a:t> 교수님</a:t>
            </a:r>
            <a:endParaRPr lang="en-US" altLang="ko-KR" sz="2000" b="1" dirty="0"/>
          </a:p>
          <a:p>
            <a:pPr algn="r"/>
            <a:r>
              <a:rPr lang="ko-KR" altLang="en-US" sz="2000" dirty="0"/>
              <a:t>팀장 </a:t>
            </a:r>
            <a:r>
              <a:rPr lang="en-US" altLang="ko-KR" sz="2000" dirty="0"/>
              <a:t>: 1771469 </a:t>
            </a:r>
            <a:r>
              <a:rPr lang="ko-KR" altLang="en-US" sz="2000" dirty="0"/>
              <a:t>이광헌</a:t>
            </a:r>
            <a:endParaRPr lang="en-US" altLang="ko-KR" sz="2000" dirty="0"/>
          </a:p>
          <a:p>
            <a:pPr algn="r"/>
            <a:r>
              <a:rPr lang="ko-KR" altLang="en-US" sz="2000" dirty="0"/>
              <a:t>조원 </a:t>
            </a:r>
            <a:r>
              <a:rPr lang="en-US" altLang="ko-KR" sz="2000" dirty="0"/>
              <a:t>: 1094017 </a:t>
            </a:r>
            <a:r>
              <a:rPr lang="ko-KR" altLang="en-US" sz="2000" dirty="0"/>
              <a:t>배재현</a:t>
            </a:r>
            <a:endParaRPr lang="en-US" altLang="ko-KR" sz="2000" dirty="0"/>
          </a:p>
          <a:p>
            <a:pPr algn="r"/>
            <a:r>
              <a:rPr lang="ko-KR" altLang="en-US" sz="2000" dirty="0"/>
              <a:t>조원</a:t>
            </a:r>
            <a:r>
              <a:rPr lang="en-US" altLang="ko-KR" sz="2000" dirty="0"/>
              <a:t> : 1771075 </a:t>
            </a:r>
            <a:r>
              <a:rPr lang="ko-KR" altLang="en-US" sz="2000" dirty="0" err="1"/>
              <a:t>나관우</a:t>
            </a:r>
            <a:endParaRPr lang="ko-KR" altLang="en-US" sz="2000" dirty="0"/>
          </a:p>
        </p:txBody>
      </p:sp>
      <p:pic>
        <p:nvPicPr>
          <p:cNvPr id="3076" name="Picture 4" descr="C:\Users\user\Desktop\message-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58" y="1239145"/>
            <a:ext cx="2972884" cy="234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B15534-295A-4179-A753-9E45CE2C4EC0}"/>
              </a:ext>
            </a:extLst>
          </p:cNvPr>
          <p:cNvSpPr txBox="1"/>
          <p:nvPr/>
        </p:nvSpPr>
        <p:spPr>
          <a:xfrm>
            <a:off x="5234232" y="4506883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dirty="0"/>
              <a:t>최종발표</a:t>
            </a:r>
          </a:p>
        </p:txBody>
      </p:sp>
    </p:spTree>
    <p:extLst>
      <p:ext uri="{BB962C8B-B14F-4D97-AF65-F5344CB8AC3E}">
        <p14:creationId xmlns:p14="http://schemas.microsoft.com/office/powerpoint/2010/main" val="507530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5DF7E3E-1717-4857-9DCD-DC42180A223F}"/>
              </a:ext>
            </a:extLst>
          </p:cNvPr>
          <p:cNvSpPr/>
          <p:nvPr/>
        </p:nvSpPr>
        <p:spPr>
          <a:xfrm>
            <a:off x="2149217" y="1366684"/>
            <a:ext cx="7888700" cy="4306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A6D94-229C-4099-A850-EBDDD0B3DF8B}"/>
              </a:ext>
            </a:extLst>
          </p:cNvPr>
          <p:cNvSpPr txBox="1"/>
          <p:nvPr/>
        </p:nvSpPr>
        <p:spPr>
          <a:xfrm>
            <a:off x="2154084" y="5186924"/>
            <a:ext cx="788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채팅 종료 시 클라이언트 및 서버 컴퓨터 내의 </a:t>
            </a:r>
            <a:r>
              <a:rPr lang="ko-KR" altLang="en-US" dirty="0">
                <a:solidFill>
                  <a:srgbClr val="FF3300"/>
                </a:solidFill>
              </a:rPr>
              <a:t>메시지 및 로그 자동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-6</a:t>
            </a:r>
            <a:r>
              <a:rPr lang="ko-KR" altLang="en-US" sz="2800" dirty="0"/>
              <a:t> 프로그램 동작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4004F-4235-44A1-A185-7C734F655CCB}"/>
              </a:ext>
            </a:extLst>
          </p:cNvPr>
          <p:cNvSpPr txBox="1"/>
          <p:nvPr/>
        </p:nvSpPr>
        <p:spPr>
          <a:xfrm>
            <a:off x="4253221" y="149987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각 클라이언트는 서버에 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46AE2-4A16-4A6D-88E0-DE2AB4E55A57}"/>
              </a:ext>
            </a:extLst>
          </p:cNvPr>
          <p:cNvSpPr txBox="1"/>
          <p:nvPr/>
        </p:nvSpPr>
        <p:spPr>
          <a:xfrm>
            <a:off x="3671302" y="2728888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서버는 각각의 클라이언트에게 </a:t>
            </a:r>
            <a:r>
              <a:rPr lang="en-US" altLang="ko-KR" dirty="0">
                <a:solidFill>
                  <a:srgbClr val="FF3300"/>
                </a:solidFill>
              </a:rPr>
              <a:t>KEY</a:t>
            </a:r>
            <a:r>
              <a:rPr lang="ko-KR" altLang="en-US" dirty="0">
                <a:solidFill>
                  <a:srgbClr val="FF3300"/>
                </a:solidFill>
              </a:rPr>
              <a:t>값 전달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7D8E6-8062-4AE2-AFB1-B445EBAA4E8F}"/>
              </a:ext>
            </a:extLst>
          </p:cNvPr>
          <p:cNvSpPr txBox="1"/>
          <p:nvPr/>
        </p:nvSpPr>
        <p:spPr>
          <a:xfrm>
            <a:off x="2584482" y="3957906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서버가 전달한 </a:t>
            </a:r>
            <a:r>
              <a:rPr lang="en-US" altLang="ko-KR" dirty="0"/>
              <a:t>KEY</a:t>
            </a:r>
            <a:r>
              <a:rPr lang="ko-KR" altLang="en-US" dirty="0"/>
              <a:t>값을 이용해서 </a:t>
            </a:r>
            <a:r>
              <a:rPr lang="ko-KR" altLang="en-US" dirty="0">
                <a:solidFill>
                  <a:srgbClr val="FF3300"/>
                </a:solidFill>
              </a:rPr>
              <a:t>각 메시지 블록암호화</a:t>
            </a:r>
            <a:r>
              <a:rPr lang="ko-KR" altLang="en-US" dirty="0"/>
              <a:t> 후 통신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3DA412-3283-4E57-8D0A-9E933AD329BC}"/>
              </a:ext>
            </a:extLst>
          </p:cNvPr>
          <p:cNvCxnSpPr>
            <a:cxnSpLocks/>
          </p:cNvCxnSpPr>
          <p:nvPr/>
        </p:nvCxnSpPr>
        <p:spPr>
          <a:xfrm>
            <a:off x="6096000" y="1934788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D93200-3DEC-4304-9404-930473D889F6}"/>
              </a:ext>
            </a:extLst>
          </p:cNvPr>
          <p:cNvCxnSpPr>
            <a:cxnSpLocks/>
          </p:cNvCxnSpPr>
          <p:nvPr/>
        </p:nvCxnSpPr>
        <p:spPr>
          <a:xfrm>
            <a:off x="6096000" y="3154928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409A71-8C47-4A7A-B25F-9297E5CCEEE0}"/>
              </a:ext>
            </a:extLst>
          </p:cNvPr>
          <p:cNvCxnSpPr>
            <a:cxnSpLocks/>
          </p:cNvCxnSpPr>
          <p:nvPr/>
        </p:nvCxnSpPr>
        <p:spPr>
          <a:xfrm>
            <a:off x="6096000" y="4383946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C66098-A372-435F-BEC5-960227061F84}"/>
              </a:ext>
            </a:extLst>
          </p:cNvPr>
          <p:cNvSpPr txBox="1"/>
          <p:nvPr/>
        </p:nvSpPr>
        <p:spPr>
          <a:xfrm>
            <a:off x="6262639" y="4203923"/>
            <a:ext cx="2609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3300"/>
                </a:solidFill>
              </a:rPr>
              <a:t>(AES </a:t>
            </a:r>
            <a:r>
              <a:rPr lang="ko-KR" altLang="en-US" sz="1200" dirty="0">
                <a:solidFill>
                  <a:srgbClr val="FF3300"/>
                </a:solidFill>
              </a:rPr>
              <a:t>및 </a:t>
            </a:r>
            <a:r>
              <a:rPr lang="en-US" altLang="ko-KR" sz="1200" dirty="0">
                <a:solidFill>
                  <a:srgbClr val="FF3300"/>
                </a:solidFill>
              </a:rPr>
              <a:t>LEA </a:t>
            </a:r>
            <a:r>
              <a:rPr lang="ko-KR" altLang="en-US" sz="1200" dirty="0">
                <a:solidFill>
                  <a:srgbClr val="FF3300"/>
                </a:solidFill>
              </a:rPr>
              <a:t>암호화 알고리즘 사용</a:t>
            </a:r>
            <a:r>
              <a:rPr lang="en-US" altLang="ko-KR" sz="1200" dirty="0">
                <a:solidFill>
                  <a:srgbClr val="FF3300"/>
                </a:solidFill>
              </a:rPr>
              <a:t>)</a:t>
            </a:r>
            <a:endParaRPr lang="ko-KR" altLang="en-US" sz="1200" dirty="0">
              <a:solidFill>
                <a:srgbClr val="FF33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2AA9E-F3CF-4099-BFD8-5D1643A35C99}"/>
              </a:ext>
            </a:extLst>
          </p:cNvPr>
          <p:cNvSpPr txBox="1"/>
          <p:nvPr/>
        </p:nvSpPr>
        <p:spPr>
          <a:xfrm>
            <a:off x="2305510" y="97515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계획된 동작 방법</a:t>
            </a:r>
          </a:p>
        </p:txBody>
      </p:sp>
    </p:spTree>
    <p:extLst>
      <p:ext uri="{BB962C8B-B14F-4D97-AF65-F5344CB8AC3E}">
        <p14:creationId xmlns:p14="http://schemas.microsoft.com/office/powerpoint/2010/main" val="736947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79A6D94-229C-4099-A850-EBDDD0B3DF8B}"/>
              </a:ext>
            </a:extLst>
          </p:cNvPr>
          <p:cNvSpPr txBox="1"/>
          <p:nvPr/>
        </p:nvSpPr>
        <p:spPr>
          <a:xfrm>
            <a:off x="2154084" y="5186924"/>
            <a:ext cx="788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채팅 종료 시 클라이언트 및 서버 컴퓨터 내의 메시지 및 로그 자동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-6</a:t>
            </a:r>
            <a:r>
              <a:rPr lang="ko-KR" altLang="en-US" sz="2800" dirty="0"/>
              <a:t> 프로그램 동작 방법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F4004F-4235-44A1-A185-7C734F655CCB}"/>
              </a:ext>
            </a:extLst>
          </p:cNvPr>
          <p:cNvSpPr txBox="1"/>
          <p:nvPr/>
        </p:nvSpPr>
        <p:spPr>
          <a:xfrm>
            <a:off x="4253221" y="149987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각 클라이언트는 서버에 로그인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46AE2-4A16-4A6D-88E0-DE2AB4E55A57}"/>
              </a:ext>
            </a:extLst>
          </p:cNvPr>
          <p:cNvSpPr txBox="1"/>
          <p:nvPr/>
        </p:nvSpPr>
        <p:spPr>
          <a:xfrm>
            <a:off x="4266822" y="2728888"/>
            <a:ext cx="365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3300"/>
                </a:solidFill>
              </a:rPr>
              <a:t>2. </a:t>
            </a:r>
            <a:r>
              <a:rPr lang="ko-KR" altLang="en-US" dirty="0">
                <a:solidFill>
                  <a:srgbClr val="FF3300"/>
                </a:solidFill>
              </a:rPr>
              <a:t>서버 </a:t>
            </a:r>
            <a:r>
              <a:rPr lang="en-US" altLang="ko-KR" dirty="0">
                <a:solidFill>
                  <a:srgbClr val="FF3300"/>
                </a:solidFill>
              </a:rPr>
              <a:t>IP</a:t>
            </a:r>
            <a:r>
              <a:rPr lang="ko-KR" altLang="en-US" dirty="0">
                <a:solidFill>
                  <a:srgbClr val="FF3300"/>
                </a:solidFill>
              </a:rPr>
              <a:t>주소를 이용해 </a:t>
            </a:r>
            <a:r>
              <a:rPr lang="en-US" altLang="ko-KR" dirty="0">
                <a:solidFill>
                  <a:srgbClr val="FF3300"/>
                </a:solidFill>
              </a:rPr>
              <a:t>KEY </a:t>
            </a:r>
            <a:r>
              <a:rPr lang="ko-KR" altLang="en-US" dirty="0">
                <a:solidFill>
                  <a:srgbClr val="FF3300"/>
                </a:solidFill>
              </a:rPr>
              <a:t>생성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47D8E6-8062-4AE2-AFB1-B445EBAA4E8F}"/>
              </a:ext>
            </a:extLst>
          </p:cNvPr>
          <p:cNvSpPr txBox="1"/>
          <p:nvPr/>
        </p:nvSpPr>
        <p:spPr>
          <a:xfrm>
            <a:off x="3515025" y="3957906"/>
            <a:ext cx="516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3. KEY</a:t>
            </a:r>
            <a:r>
              <a:rPr lang="ko-KR" altLang="en-US" dirty="0"/>
              <a:t>값을 이용해서 </a:t>
            </a:r>
            <a:r>
              <a:rPr lang="ko-KR" altLang="en-US" dirty="0">
                <a:solidFill>
                  <a:srgbClr val="FF3300"/>
                </a:solidFill>
              </a:rPr>
              <a:t>메시지 블록암호화 </a:t>
            </a:r>
            <a:r>
              <a:rPr lang="ko-KR" altLang="en-US" dirty="0"/>
              <a:t>후 통신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83DA412-3283-4E57-8D0A-9E933AD329BC}"/>
              </a:ext>
            </a:extLst>
          </p:cNvPr>
          <p:cNvCxnSpPr>
            <a:cxnSpLocks/>
          </p:cNvCxnSpPr>
          <p:nvPr/>
        </p:nvCxnSpPr>
        <p:spPr>
          <a:xfrm>
            <a:off x="6096000" y="1934788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ED93200-3DEC-4304-9404-930473D889F6}"/>
              </a:ext>
            </a:extLst>
          </p:cNvPr>
          <p:cNvCxnSpPr>
            <a:cxnSpLocks/>
          </p:cNvCxnSpPr>
          <p:nvPr/>
        </p:nvCxnSpPr>
        <p:spPr>
          <a:xfrm>
            <a:off x="6096000" y="3154928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7409A71-8C47-4A7A-B25F-9297E5CCEEE0}"/>
              </a:ext>
            </a:extLst>
          </p:cNvPr>
          <p:cNvCxnSpPr>
            <a:cxnSpLocks/>
          </p:cNvCxnSpPr>
          <p:nvPr/>
        </p:nvCxnSpPr>
        <p:spPr>
          <a:xfrm>
            <a:off x="6096000" y="4383946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0F646B-BD05-479C-96FF-656C7716A5B9}"/>
              </a:ext>
            </a:extLst>
          </p:cNvPr>
          <p:cNvSpPr txBox="1"/>
          <p:nvPr/>
        </p:nvSpPr>
        <p:spPr>
          <a:xfrm>
            <a:off x="2305510" y="975157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동작 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765730-EBA7-4577-85E5-FCA02FB7A02D}"/>
              </a:ext>
            </a:extLst>
          </p:cNvPr>
          <p:cNvSpPr txBox="1"/>
          <p:nvPr/>
        </p:nvSpPr>
        <p:spPr>
          <a:xfrm>
            <a:off x="7511559" y="3018339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3300"/>
                </a:solidFill>
              </a:rPr>
              <a:t>변경</a:t>
            </a:r>
            <a:r>
              <a:rPr lang="en-US" altLang="ko-KR" sz="1200" dirty="0">
                <a:solidFill>
                  <a:srgbClr val="FF3300"/>
                </a:solidFill>
              </a:rPr>
              <a:t>!!</a:t>
            </a:r>
            <a:endParaRPr lang="ko-KR" altLang="en-US" sz="1200" dirty="0">
              <a:solidFill>
                <a:srgbClr val="FF33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11AA0-4B57-449C-9806-7088A705F839}"/>
              </a:ext>
            </a:extLst>
          </p:cNvPr>
          <p:cNvSpPr/>
          <p:nvPr/>
        </p:nvSpPr>
        <p:spPr>
          <a:xfrm>
            <a:off x="2149217" y="1366684"/>
            <a:ext cx="7888700" cy="4306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05A206-F46E-467D-8B6E-83C5D55F457B}"/>
              </a:ext>
            </a:extLst>
          </p:cNvPr>
          <p:cNvSpPr txBox="1"/>
          <p:nvPr/>
        </p:nvSpPr>
        <p:spPr>
          <a:xfrm>
            <a:off x="5484530" y="4195011"/>
            <a:ext cx="2609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3300"/>
                </a:solidFill>
              </a:rPr>
              <a:t>(AES </a:t>
            </a:r>
            <a:r>
              <a:rPr lang="ko-KR" altLang="en-US" sz="1200" dirty="0">
                <a:solidFill>
                  <a:srgbClr val="FF3300"/>
                </a:solidFill>
              </a:rPr>
              <a:t>및 </a:t>
            </a:r>
            <a:r>
              <a:rPr lang="en-US" altLang="ko-KR" sz="1200" dirty="0">
                <a:solidFill>
                  <a:srgbClr val="FF3300"/>
                </a:solidFill>
              </a:rPr>
              <a:t>LEA </a:t>
            </a:r>
            <a:r>
              <a:rPr lang="ko-KR" altLang="en-US" sz="1200" dirty="0">
                <a:solidFill>
                  <a:srgbClr val="FF3300"/>
                </a:solidFill>
              </a:rPr>
              <a:t>암호화 알고리즘 사용</a:t>
            </a:r>
            <a:r>
              <a:rPr lang="en-US" altLang="ko-KR" sz="1200" dirty="0">
                <a:solidFill>
                  <a:srgbClr val="FF3300"/>
                </a:solidFill>
              </a:rPr>
              <a:t>)</a:t>
            </a:r>
            <a:endParaRPr lang="ko-KR" altLang="en-US" sz="1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350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-7</a:t>
            </a:r>
            <a:r>
              <a:rPr lang="ko-KR" altLang="en-US" sz="2800" dirty="0"/>
              <a:t> 로드맵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A9E86-8B0A-4313-A6E2-A483CAB9DDB0}"/>
              </a:ext>
            </a:extLst>
          </p:cNvPr>
          <p:cNvSpPr txBox="1"/>
          <p:nvPr/>
        </p:nvSpPr>
        <p:spPr>
          <a:xfrm>
            <a:off x="4011562" y="1059484"/>
            <a:ext cx="2104104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텍스트 채팅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5EF73C-99B3-4F84-8261-411429E5B3AA}"/>
              </a:ext>
            </a:extLst>
          </p:cNvPr>
          <p:cNvSpPr txBox="1"/>
          <p:nvPr/>
        </p:nvSpPr>
        <p:spPr>
          <a:xfrm>
            <a:off x="3578943" y="2028744"/>
            <a:ext cx="296934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채팅 및 로그 삭제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C4619-FC52-481D-BD7E-F1447FF77BB6}"/>
              </a:ext>
            </a:extLst>
          </p:cNvPr>
          <p:cNvSpPr txBox="1"/>
          <p:nvPr/>
        </p:nvSpPr>
        <p:spPr>
          <a:xfrm>
            <a:off x="3578943" y="2995923"/>
            <a:ext cx="296934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 첨부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FDF165-2634-4E72-81B8-E1F9CCF6E55E}"/>
              </a:ext>
            </a:extLst>
          </p:cNvPr>
          <p:cNvSpPr txBox="1"/>
          <p:nvPr/>
        </p:nvSpPr>
        <p:spPr>
          <a:xfrm>
            <a:off x="2900519" y="3963102"/>
            <a:ext cx="432619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메시지 블록암호화</a:t>
            </a:r>
            <a:r>
              <a:rPr lang="en-US" altLang="ko-KR" sz="1400" dirty="0"/>
              <a:t>(AES </a:t>
            </a:r>
            <a:r>
              <a:rPr lang="ko-KR" altLang="en-US" sz="1400" dirty="0"/>
              <a:t>및 </a:t>
            </a:r>
            <a:r>
              <a:rPr lang="en-US" altLang="ko-KR" sz="1400" dirty="0"/>
              <a:t>LEA </a:t>
            </a:r>
            <a:r>
              <a:rPr lang="ko-KR" altLang="en-US" sz="1400" dirty="0"/>
              <a:t>알고리즘 적용</a:t>
            </a:r>
            <a:r>
              <a:rPr lang="en-US" altLang="ko-KR" sz="1400" dirty="0"/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8DCD7E-030C-4675-A6E6-38F219E37149}"/>
              </a:ext>
            </a:extLst>
          </p:cNvPr>
          <p:cNvSpPr txBox="1"/>
          <p:nvPr/>
        </p:nvSpPr>
        <p:spPr>
          <a:xfrm>
            <a:off x="3942743" y="4930281"/>
            <a:ext cx="224174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인터페이스 생성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EF954-7385-4E19-B7F8-12405822A10F}"/>
              </a:ext>
            </a:extLst>
          </p:cNvPr>
          <p:cNvSpPr txBox="1"/>
          <p:nvPr/>
        </p:nvSpPr>
        <p:spPr>
          <a:xfrm>
            <a:off x="3411795" y="5901623"/>
            <a:ext cx="330363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취약점 테스트</a:t>
            </a:r>
            <a:endParaRPr lang="en-US" altLang="ko-KR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90182DF-D352-4CC6-B97B-42CA0A33A6F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063614" y="1436642"/>
            <a:ext cx="0" cy="592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40057B3-D441-42C0-92F0-6B0558298CEF}"/>
              </a:ext>
            </a:extLst>
          </p:cNvPr>
          <p:cNvCxnSpPr>
            <a:cxnSpLocks/>
          </p:cNvCxnSpPr>
          <p:nvPr/>
        </p:nvCxnSpPr>
        <p:spPr>
          <a:xfrm>
            <a:off x="5063614" y="2403821"/>
            <a:ext cx="0" cy="592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42D0CAB-D5E7-4515-863E-20B868FD4BCD}"/>
              </a:ext>
            </a:extLst>
          </p:cNvPr>
          <p:cNvCxnSpPr>
            <a:cxnSpLocks/>
          </p:cNvCxnSpPr>
          <p:nvPr/>
        </p:nvCxnSpPr>
        <p:spPr>
          <a:xfrm>
            <a:off x="5063614" y="3365255"/>
            <a:ext cx="0" cy="592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F47F1F0-ACDF-4C51-A8BC-BC3B625651D2}"/>
              </a:ext>
            </a:extLst>
          </p:cNvPr>
          <p:cNvCxnSpPr>
            <a:cxnSpLocks/>
          </p:cNvCxnSpPr>
          <p:nvPr/>
        </p:nvCxnSpPr>
        <p:spPr>
          <a:xfrm>
            <a:off x="5063614" y="4338179"/>
            <a:ext cx="0" cy="592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7157635-0632-4227-8F9F-7071C5A42F43}"/>
              </a:ext>
            </a:extLst>
          </p:cNvPr>
          <p:cNvCxnSpPr>
            <a:cxnSpLocks/>
          </p:cNvCxnSpPr>
          <p:nvPr/>
        </p:nvCxnSpPr>
        <p:spPr>
          <a:xfrm>
            <a:off x="5063614" y="5309521"/>
            <a:ext cx="0" cy="592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542D8E-4A33-4DF5-A013-B9FCBFCE46E1}"/>
              </a:ext>
            </a:extLst>
          </p:cNvPr>
          <p:cNvSpPr txBox="1"/>
          <p:nvPr/>
        </p:nvSpPr>
        <p:spPr>
          <a:xfrm>
            <a:off x="8769196" y="307261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3300"/>
                </a:solidFill>
              </a:rPr>
              <a:t>해결 완료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01A00A-683B-4D37-8C4D-1BE0507E03AA}"/>
              </a:ext>
            </a:extLst>
          </p:cNvPr>
          <p:cNvSpPr txBox="1"/>
          <p:nvPr/>
        </p:nvSpPr>
        <p:spPr>
          <a:xfrm>
            <a:off x="8653780" y="4001448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추후 해결 예정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6D01E8-14EB-423D-92B6-80F8FBCEAEAF}"/>
              </a:ext>
            </a:extLst>
          </p:cNvPr>
          <p:cNvCxnSpPr>
            <a:stCxn id="17" idx="3"/>
            <a:endCxn id="9" idx="1"/>
          </p:cNvCxnSpPr>
          <p:nvPr/>
        </p:nvCxnSpPr>
        <p:spPr>
          <a:xfrm>
            <a:off x="6115666" y="1244150"/>
            <a:ext cx="2653530" cy="201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A4DCD9C-7D71-4B7D-BC53-A4BF3A0856F1}"/>
              </a:ext>
            </a:extLst>
          </p:cNvPr>
          <p:cNvCxnSpPr>
            <a:cxnSpLocks/>
            <a:stCxn id="24" idx="3"/>
            <a:endCxn id="9" idx="1"/>
          </p:cNvCxnSpPr>
          <p:nvPr/>
        </p:nvCxnSpPr>
        <p:spPr>
          <a:xfrm flipV="1">
            <a:off x="7226709" y="3257282"/>
            <a:ext cx="1542487" cy="890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4E5C9D9-9B82-43F9-B0FF-B1C079D91A8D}"/>
              </a:ext>
            </a:extLst>
          </p:cNvPr>
          <p:cNvCxnSpPr>
            <a:cxnSpLocks/>
            <a:stCxn id="23" idx="3"/>
            <a:endCxn id="9" idx="1"/>
          </p:cNvCxnSpPr>
          <p:nvPr/>
        </p:nvCxnSpPr>
        <p:spPr>
          <a:xfrm>
            <a:off x="6548285" y="3180589"/>
            <a:ext cx="2220911" cy="7669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8564ED6-45F1-43BC-A262-444012875A8D}"/>
              </a:ext>
            </a:extLst>
          </p:cNvPr>
          <p:cNvCxnSpPr>
            <a:cxnSpLocks/>
            <a:stCxn id="25" idx="3"/>
            <a:endCxn id="9" idx="1"/>
          </p:cNvCxnSpPr>
          <p:nvPr/>
        </p:nvCxnSpPr>
        <p:spPr>
          <a:xfrm flipV="1">
            <a:off x="6184485" y="3257282"/>
            <a:ext cx="2584711" cy="185766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5830C91-2D8C-42A4-9E7E-BBA96216C177}"/>
              </a:ext>
            </a:extLst>
          </p:cNvPr>
          <p:cNvCxnSpPr>
            <a:cxnSpLocks/>
            <a:stCxn id="26" idx="3"/>
            <a:endCxn id="34" idx="1"/>
          </p:cNvCxnSpPr>
          <p:nvPr/>
        </p:nvCxnSpPr>
        <p:spPr>
          <a:xfrm flipV="1">
            <a:off x="6715433" y="4186114"/>
            <a:ext cx="1938347" cy="19001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78C555-6629-41F1-838F-AEF76712EB72}"/>
              </a:ext>
            </a:extLst>
          </p:cNvPr>
          <p:cNvSpPr txBox="1"/>
          <p:nvPr/>
        </p:nvSpPr>
        <p:spPr>
          <a:xfrm>
            <a:off x="5463040" y="1404574"/>
            <a:ext cx="98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u="sng" dirty="0">
                <a:solidFill>
                  <a:srgbClr val="FF0000"/>
                </a:solidFill>
              </a:rPr>
              <a:t>50%</a:t>
            </a:r>
            <a:endParaRPr lang="ko-KR" altLang="en-US" b="1" u="sng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1F7178-75EA-4CDC-8FCA-D124F9BA1D2E}"/>
              </a:ext>
            </a:extLst>
          </p:cNvPr>
          <p:cNvSpPr txBox="1"/>
          <p:nvPr/>
        </p:nvSpPr>
        <p:spPr>
          <a:xfrm>
            <a:off x="6133484" y="4334850"/>
            <a:ext cx="8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20%</a:t>
            </a:r>
            <a:endParaRPr lang="ko-KR" alt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A5966D-CCE9-48C3-9D8B-271AC37142A6}"/>
              </a:ext>
            </a:extLst>
          </p:cNvPr>
          <p:cNvSpPr txBox="1"/>
          <p:nvPr/>
        </p:nvSpPr>
        <p:spPr>
          <a:xfrm>
            <a:off x="5359105" y="5306561"/>
            <a:ext cx="8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5%</a:t>
            </a:r>
            <a:endParaRPr lang="ko-KR" altLang="en-US" sz="2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CF3532-F837-4303-9BD8-79DDD02881EA}"/>
              </a:ext>
            </a:extLst>
          </p:cNvPr>
          <p:cNvSpPr txBox="1"/>
          <p:nvPr/>
        </p:nvSpPr>
        <p:spPr>
          <a:xfrm>
            <a:off x="5718683" y="3361092"/>
            <a:ext cx="8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5%</a:t>
            </a:r>
            <a:endParaRPr lang="ko-KR" altLang="en-US" sz="2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6AA25F7-311D-412D-99D2-42274E85B944}"/>
              </a:ext>
            </a:extLst>
          </p:cNvPr>
          <p:cNvSpPr txBox="1"/>
          <p:nvPr/>
        </p:nvSpPr>
        <p:spPr>
          <a:xfrm>
            <a:off x="5718683" y="2406746"/>
            <a:ext cx="829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20%</a:t>
            </a:r>
            <a:endParaRPr lang="ko-KR" altLang="en-US" sz="20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D5E1408-D935-4B9B-A901-5293C7DBD670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6548285" y="2213410"/>
            <a:ext cx="2220911" cy="10438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6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A6A8-7AF4-41F5-A7D1-FE400A3A7FBB}"/>
              </a:ext>
            </a:extLst>
          </p:cNvPr>
          <p:cNvSpPr txBox="1"/>
          <p:nvPr/>
        </p:nvSpPr>
        <p:spPr>
          <a:xfrm>
            <a:off x="1781175" y="3013501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② 프로그램 개발 및 구현</a:t>
            </a:r>
          </a:p>
        </p:txBody>
      </p:sp>
    </p:spTree>
    <p:extLst>
      <p:ext uri="{BB962C8B-B14F-4D97-AF65-F5344CB8AC3E}">
        <p14:creationId xmlns:p14="http://schemas.microsoft.com/office/powerpoint/2010/main" val="323927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296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-1</a:t>
            </a:r>
            <a:r>
              <a:rPr lang="ko-KR" altLang="en-US" sz="2800" dirty="0"/>
              <a:t> 프로그램 구성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9B1C7-6596-4E76-8870-0D274325FC5F}"/>
              </a:ext>
            </a:extLst>
          </p:cNvPr>
          <p:cNvSpPr txBox="1"/>
          <p:nvPr/>
        </p:nvSpPr>
        <p:spPr>
          <a:xfrm>
            <a:off x="2909596" y="1475197"/>
            <a:ext cx="19961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ChatServer.java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84198D-786F-47F7-BB9C-B91906CE48E1}"/>
              </a:ext>
            </a:extLst>
          </p:cNvPr>
          <p:cNvSpPr txBox="1"/>
          <p:nvPr/>
        </p:nvSpPr>
        <p:spPr>
          <a:xfrm>
            <a:off x="2703537" y="2097083"/>
            <a:ext cx="24082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ChatClient.java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8868B-CDC8-4CAF-9EEA-492DBB85806E}"/>
              </a:ext>
            </a:extLst>
          </p:cNvPr>
          <p:cNvSpPr txBox="1"/>
          <p:nvPr/>
        </p:nvSpPr>
        <p:spPr>
          <a:xfrm>
            <a:off x="2776454" y="2719932"/>
            <a:ext cx="226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ChatWindow.java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BEF5F-D099-486F-B2E3-CF8A652B1130}"/>
              </a:ext>
            </a:extLst>
          </p:cNvPr>
          <p:cNvSpPr txBox="1"/>
          <p:nvPr/>
        </p:nvSpPr>
        <p:spPr>
          <a:xfrm>
            <a:off x="2024093" y="3337469"/>
            <a:ext cx="3629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ChatServerThread.java</a:t>
            </a:r>
            <a:endParaRPr lang="ko-KR" altLang="en-US" sz="20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A101A6E-DDE6-4C2F-A96C-E5D74B35B07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905698" y="1675252"/>
            <a:ext cx="2649062" cy="1794941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0DB6182-4085-46B6-ADA0-C8119E4B92F7}"/>
              </a:ext>
            </a:extLst>
          </p:cNvPr>
          <p:cNvSpPr txBox="1"/>
          <p:nvPr/>
        </p:nvSpPr>
        <p:spPr>
          <a:xfrm>
            <a:off x="7355648" y="3230911"/>
            <a:ext cx="231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채팅 프로그램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ED9D428-B468-46CE-83FF-23CE104C464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111757" y="2297138"/>
            <a:ext cx="2481115" cy="114085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6518ABE-05CE-432A-A2FE-1C95B5F209D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038840" y="2919987"/>
            <a:ext cx="2515920" cy="500018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860627-EA11-4C3F-A158-BC2B39EFDC4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5653547" y="3442528"/>
            <a:ext cx="1939325" cy="94996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4C47C2-700D-485D-9DAD-FC4A83D64E7A}"/>
              </a:ext>
            </a:extLst>
          </p:cNvPr>
          <p:cNvSpPr txBox="1"/>
          <p:nvPr/>
        </p:nvSpPr>
        <p:spPr>
          <a:xfrm>
            <a:off x="3068416" y="3935800"/>
            <a:ext cx="1837282" cy="400110"/>
          </a:xfrm>
          <a:prstGeom prst="rect">
            <a:avLst/>
          </a:prstGeom>
          <a:noFill/>
          <a:ln w="127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3300"/>
                </a:solidFill>
              </a:rPr>
              <a:t>AES.java</a:t>
            </a:r>
            <a:endParaRPr lang="ko-KR" altLang="en-US" sz="2000" dirty="0">
              <a:solidFill>
                <a:srgbClr val="FF33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1BF0D7-26EC-4DFB-B74E-4AA829E02968}"/>
              </a:ext>
            </a:extLst>
          </p:cNvPr>
          <p:cNvSpPr txBox="1"/>
          <p:nvPr/>
        </p:nvSpPr>
        <p:spPr>
          <a:xfrm>
            <a:off x="3068416" y="4558649"/>
            <a:ext cx="1837282" cy="400110"/>
          </a:xfrm>
          <a:prstGeom prst="rect">
            <a:avLst/>
          </a:prstGeom>
          <a:noFill/>
          <a:ln w="12700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3300"/>
                </a:solidFill>
              </a:rPr>
              <a:t>LEA Package</a:t>
            </a:r>
            <a:endParaRPr lang="ko-KR" altLang="en-US" sz="2000" dirty="0">
              <a:solidFill>
                <a:srgbClr val="FF3300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DFC7974-EC26-484F-AC42-077342AEAA0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4905698" y="3429000"/>
            <a:ext cx="2649062" cy="1329704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A68AA2D-0DF3-4751-B7F5-EAEBB63E374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4905698" y="3460794"/>
            <a:ext cx="2649062" cy="675061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0C0217-B2BD-4AEF-8DBD-7A69E8BA6BFD}"/>
              </a:ext>
            </a:extLst>
          </p:cNvPr>
          <p:cNvSpPr/>
          <p:nvPr/>
        </p:nvSpPr>
        <p:spPr>
          <a:xfrm>
            <a:off x="2842575" y="3845552"/>
            <a:ext cx="2288963" cy="1206475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4B92271-7325-4865-BC41-88FA78F5B004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3987056" y="5052027"/>
            <a:ext cx="1" cy="495323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C732D68-A0FE-41D7-BD42-3F548051A0B9}"/>
              </a:ext>
            </a:extLst>
          </p:cNvPr>
          <p:cNvCxnSpPr>
            <a:cxnSpLocks/>
          </p:cNvCxnSpPr>
          <p:nvPr/>
        </p:nvCxnSpPr>
        <p:spPr>
          <a:xfrm>
            <a:off x="3967392" y="5547350"/>
            <a:ext cx="496041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0833D8D-7C1D-4792-915C-700A69CD287F}"/>
              </a:ext>
            </a:extLst>
          </p:cNvPr>
          <p:cNvSpPr txBox="1"/>
          <p:nvPr/>
        </p:nvSpPr>
        <p:spPr>
          <a:xfrm>
            <a:off x="4403540" y="5363139"/>
            <a:ext cx="76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3300"/>
                </a:solidFill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194847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-2</a:t>
            </a:r>
            <a:r>
              <a:rPr lang="ko-KR" altLang="en-US" sz="2800" dirty="0"/>
              <a:t> 통신 과정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CCFE8-28D8-4160-BD52-8025EF6B0F6F}"/>
              </a:ext>
            </a:extLst>
          </p:cNvPr>
          <p:cNvSpPr txBox="1"/>
          <p:nvPr/>
        </p:nvSpPr>
        <p:spPr>
          <a:xfrm>
            <a:off x="3249649" y="2103191"/>
            <a:ext cx="1285203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ServerSocket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38084-B8A4-469D-A542-349B7635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31" y="4024251"/>
            <a:ext cx="1708968" cy="1460153"/>
          </a:xfrm>
          <a:prstGeom prst="rect">
            <a:avLst/>
          </a:prstGeom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F68478-2D76-4114-ABDF-66D0DDBE14C9}"/>
              </a:ext>
            </a:extLst>
          </p:cNvPr>
          <p:cNvSpPr txBox="1"/>
          <p:nvPr/>
        </p:nvSpPr>
        <p:spPr>
          <a:xfrm>
            <a:off x="1309013" y="5484404"/>
            <a:ext cx="1285203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Client</a:t>
            </a:r>
            <a:endParaRPr lang="ko-KR" altLang="en-US" sz="2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27AEA33-568C-4A94-B547-78DCA54C9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75" y="1618661"/>
            <a:ext cx="1826854" cy="16545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36A242-BEFF-4638-82F8-D24BF415DCB2}"/>
              </a:ext>
            </a:extLst>
          </p:cNvPr>
          <p:cNvSpPr txBox="1"/>
          <p:nvPr/>
        </p:nvSpPr>
        <p:spPr>
          <a:xfrm>
            <a:off x="1252501" y="3142491"/>
            <a:ext cx="1285203" cy="40011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Server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A1F63D-1BFB-4BC7-B6E9-AC82A9C12304}"/>
              </a:ext>
            </a:extLst>
          </p:cNvPr>
          <p:cNvSpPr txBox="1"/>
          <p:nvPr/>
        </p:nvSpPr>
        <p:spPr>
          <a:xfrm>
            <a:off x="3249649" y="4599489"/>
            <a:ext cx="1285203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Socket()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A76D2-5F58-4F2A-A300-951B710E0FF7}"/>
              </a:ext>
            </a:extLst>
          </p:cNvPr>
          <p:cNvSpPr txBox="1"/>
          <p:nvPr/>
        </p:nvSpPr>
        <p:spPr>
          <a:xfrm>
            <a:off x="3249648" y="2524917"/>
            <a:ext cx="1285203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bind()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E087-044D-4D79-86C6-B59719E6386C}"/>
              </a:ext>
            </a:extLst>
          </p:cNvPr>
          <p:cNvSpPr txBox="1"/>
          <p:nvPr/>
        </p:nvSpPr>
        <p:spPr>
          <a:xfrm>
            <a:off x="5255427" y="2288580"/>
            <a:ext cx="677222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listen()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3AA33-FF2D-496D-953E-1671713C8CCD}"/>
              </a:ext>
            </a:extLst>
          </p:cNvPr>
          <p:cNvSpPr txBox="1"/>
          <p:nvPr/>
        </p:nvSpPr>
        <p:spPr>
          <a:xfrm>
            <a:off x="6576133" y="2288580"/>
            <a:ext cx="788052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accept()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0925A8-AED0-411A-935D-53435F6DEB66}"/>
              </a:ext>
            </a:extLst>
          </p:cNvPr>
          <p:cNvSpPr txBox="1"/>
          <p:nvPr/>
        </p:nvSpPr>
        <p:spPr>
          <a:xfrm>
            <a:off x="8007670" y="2296076"/>
            <a:ext cx="654549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recv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A9ED7F-0B53-4CA4-9286-7A78D7694524}"/>
              </a:ext>
            </a:extLst>
          </p:cNvPr>
          <p:cNvSpPr txBox="1"/>
          <p:nvPr/>
        </p:nvSpPr>
        <p:spPr>
          <a:xfrm>
            <a:off x="9305704" y="2288580"/>
            <a:ext cx="65455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send()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1F77DB-30AF-430C-AE59-6D9EA0621444}"/>
              </a:ext>
            </a:extLst>
          </p:cNvPr>
          <p:cNvSpPr txBox="1"/>
          <p:nvPr/>
        </p:nvSpPr>
        <p:spPr>
          <a:xfrm>
            <a:off x="10646562" y="3571412"/>
            <a:ext cx="764886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close()</a:t>
            </a:r>
            <a:endParaRPr lang="ko-KR" altLang="en-US" sz="14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44B1876-0A28-4B6F-AE98-F3DE099A7673}"/>
              </a:ext>
            </a:extLst>
          </p:cNvPr>
          <p:cNvCxnSpPr>
            <a:cxnSpLocks/>
          </p:cNvCxnSpPr>
          <p:nvPr/>
        </p:nvCxnSpPr>
        <p:spPr>
          <a:xfrm flipV="1">
            <a:off x="4534851" y="2462133"/>
            <a:ext cx="720576" cy="7495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B173011-B772-4575-9914-F9BF900851C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5932649" y="2442469"/>
            <a:ext cx="643484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A729AF-F936-400F-BB31-9BC90E83C1D1}"/>
              </a:ext>
            </a:extLst>
          </p:cNvPr>
          <p:cNvCxnSpPr>
            <a:cxnSpLocks/>
          </p:cNvCxnSpPr>
          <p:nvPr/>
        </p:nvCxnSpPr>
        <p:spPr>
          <a:xfrm>
            <a:off x="7364185" y="2442469"/>
            <a:ext cx="643484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CB7F615-FC02-4F44-81C2-06888F109FE5}"/>
              </a:ext>
            </a:extLst>
          </p:cNvPr>
          <p:cNvCxnSpPr>
            <a:cxnSpLocks/>
          </p:cNvCxnSpPr>
          <p:nvPr/>
        </p:nvCxnSpPr>
        <p:spPr>
          <a:xfrm>
            <a:off x="8662220" y="2442469"/>
            <a:ext cx="643484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4E36DCD-29D7-41B8-BE55-05D6B50700E8}"/>
              </a:ext>
            </a:extLst>
          </p:cNvPr>
          <p:cNvCxnSpPr>
            <a:cxnSpLocks/>
            <a:stCxn id="28" idx="3"/>
            <a:endCxn id="29" idx="0"/>
          </p:cNvCxnSpPr>
          <p:nvPr/>
        </p:nvCxnSpPr>
        <p:spPr>
          <a:xfrm>
            <a:off x="9960254" y="2442469"/>
            <a:ext cx="1068751" cy="1128943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321917A-05FE-4212-8D08-5E7285E68AA5}"/>
              </a:ext>
            </a:extLst>
          </p:cNvPr>
          <p:cNvSpPr txBox="1"/>
          <p:nvPr/>
        </p:nvSpPr>
        <p:spPr>
          <a:xfrm>
            <a:off x="5775111" y="4597480"/>
            <a:ext cx="95856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connect()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651B00C-3D21-4A92-8BE8-A1DB9B9BB031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4534852" y="4751369"/>
            <a:ext cx="1240259" cy="2009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50C9860-3FD5-4515-A27E-C5062216861A}"/>
              </a:ext>
            </a:extLst>
          </p:cNvPr>
          <p:cNvSpPr txBox="1"/>
          <p:nvPr/>
        </p:nvSpPr>
        <p:spPr>
          <a:xfrm>
            <a:off x="8007669" y="4597480"/>
            <a:ext cx="65455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send()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F9EE9C-AAAB-4CB4-9E65-AEF2BA046A2D}"/>
              </a:ext>
            </a:extLst>
          </p:cNvPr>
          <p:cNvSpPr txBox="1"/>
          <p:nvPr/>
        </p:nvSpPr>
        <p:spPr>
          <a:xfrm>
            <a:off x="9305704" y="4597480"/>
            <a:ext cx="654550" cy="3077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recv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B5AF55F-60E3-40A7-AFA3-ADF918DAE645}"/>
              </a:ext>
            </a:extLst>
          </p:cNvPr>
          <p:cNvCxnSpPr>
            <a:cxnSpLocks/>
            <a:stCxn id="47" idx="3"/>
            <a:endCxn id="29" idx="2"/>
          </p:cNvCxnSpPr>
          <p:nvPr/>
        </p:nvCxnSpPr>
        <p:spPr>
          <a:xfrm flipV="1">
            <a:off x="9960254" y="3879189"/>
            <a:ext cx="1068751" cy="87218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B42AA0-20B1-4894-952D-F90076459667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662219" y="4751369"/>
            <a:ext cx="643485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51A3C99-6F1F-4099-B873-02A0351E1D0C}"/>
              </a:ext>
            </a:extLst>
          </p:cNvPr>
          <p:cNvCxnSpPr>
            <a:cxnSpLocks/>
            <a:stCxn id="40" idx="3"/>
            <a:endCxn id="45" idx="1"/>
          </p:cNvCxnSpPr>
          <p:nvPr/>
        </p:nvCxnSpPr>
        <p:spPr>
          <a:xfrm>
            <a:off x="6733671" y="4751369"/>
            <a:ext cx="1273998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F827C7F-0730-4603-ACFA-77F9A49EC931}"/>
              </a:ext>
            </a:extLst>
          </p:cNvPr>
          <p:cNvCxnSpPr>
            <a:cxnSpLocks/>
            <a:stCxn id="45" idx="0"/>
            <a:endCxn id="26" idx="2"/>
          </p:cNvCxnSpPr>
          <p:nvPr/>
        </p:nvCxnSpPr>
        <p:spPr>
          <a:xfrm flipV="1">
            <a:off x="8334944" y="2603853"/>
            <a:ext cx="1" cy="1993627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1106C07-D173-4459-AEAA-9490BC3E7AEC}"/>
              </a:ext>
            </a:extLst>
          </p:cNvPr>
          <p:cNvCxnSpPr>
            <a:cxnSpLocks/>
            <a:stCxn id="28" idx="2"/>
            <a:endCxn id="47" idx="0"/>
          </p:cNvCxnSpPr>
          <p:nvPr/>
        </p:nvCxnSpPr>
        <p:spPr>
          <a:xfrm>
            <a:off x="9632979" y="2596357"/>
            <a:ext cx="0" cy="2001123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A628159F-2F91-41C4-9FAA-E2930B062AED}"/>
              </a:ext>
            </a:extLst>
          </p:cNvPr>
          <p:cNvCxnSpPr>
            <a:cxnSpLocks/>
            <a:stCxn id="40" idx="0"/>
            <a:endCxn id="25" idx="2"/>
          </p:cNvCxnSpPr>
          <p:nvPr/>
        </p:nvCxnSpPr>
        <p:spPr>
          <a:xfrm flipV="1">
            <a:off x="6254391" y="2596357"/>
            <a:ext cx="715768" cy="2001123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C4CA9BA-66A5-42BE-8C6C-F7DF305377A2}"/>
              </a:ext>
            </a:extLst>
          </p:cNvPr>
          <p:cNvSpPr txBox="1"/>
          <p:nvPr/>
        </p:nvSpPr>
        <p:spPr>
          <a:xfrm>
            <a:off x="6733671" y="3356856"/>
            <a:ext cx="931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3 - way</a:t>
            </a:r>
          </a:p>
          <a:p>
            <a:pPr algn="ctr"/>
            <a:r>
              <a:rPr lang="en-US" altLang="ko-KR" sz="1200" dirty="0"/>
              <a:t>handshake</a:t>
            </a:r>
            <a:endParaRPr lang="ko-KR" altLang="en-US" sz="12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DE069045-198B-4ABB-89B5-3883905D1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19" y="1583692"/>
            <a:ext cx="1826854" cy="165455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B830A2-B880-4FD5-A594-260107E32BC5}"/>
              </a:ext>
            </a:extLst>
          </p:cNvPr>
          <p:cNvSpPr txBox="1"/>
          <p:nvPr/>
        </p:nvSpPr>
        <p:spPr>
          <a:xfrm>
            <a:off x="8608482" y="3346408"/>
            <a:ext cx="750958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Multi</a:t>
            </a:r>
          </a:p>
          <a:p>
            <a:pPr algn="ctr"/>
            <a:r>
              <a:rPr lang="en-US" altLang="ko-KR" sz="1400" dirty="0"/>
              <a:t>Thread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CFB5A8-6E79-4AE1-AB11-CEC19A1F71D0}"/>
              </a:ext>
            </a:extLst>
          </p:cNvPr>
          <p:cNvSpPr txBox="1"/>
          <p:nvPr/>
        </p:nvSpPr>
        <p:spPr>
          <a:xfrm>
            <a:off x="4719526" y="1008596"/>
            <a:ext cx="3069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3-way</a:t>
            </a:r>
            <a:r>
              <a:rPr lang="ko-KR" altLang="en-US" sz="2000" dirty="0"/>
              <a:t> </a:t>
            </a:r>
            <a:r>
              <a:rPr lang="en-US" altLang="ko-KR" sz="2000" dirty="0"/>
              <a:t>handshake</a:t>
            </a:r>
            <a:r>
              <a:rPr lang="ko-KR" altLang="en-US" sz="2000" dirty="0"/>
              <a:t>로 작동</a:t>
            </a:r>
          </a:p>
        </p:txBody>
      </p:sp>
    </p:spTree>
    <p:extLst>
      <p:ext uri="{BB962C8B-B14F-4D97-AF65-F5344CB8AC3E}">
        <p14:creationId xmlns:p14="http://schemas.microsoft.com/office/powerpoint/2010/main" val="79804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45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-3</a:t>
            </a:r>
            <a:r>
              <a:rPr lang="ko-KR" altLang="en-US" sz="2800" dirty="0"/>
              <a:t> </a:t>
            </a:r>
            <a:r>
              <a:rPr lang="en-US" altLang="ko-KR" sz="2800" dirty="0"/>
              <a:t>ChatServer.java</a:t>
            </a:r>
            <a:endParaRPr lang="ko-KR" altLang="en-US" sz="28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8B10D35-328E-4750-95B5-9069FF6CC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81" y="2416124"/>
            <a:ext cx="5883172" cy="20257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638B71C-0568-4687-BC87-538B1CEBCB3F}"/>
              </a:ext>
            </a:extLst>
          </p:cNvPr>
          <p:cNvSpPr/>
          <p:nvPr/>
        </p:nvSpPr>
        <p:spPr>
          <a:xfrm>
            <a:off x="1670127" y="2416124"/>
            <a:ext cx="2941202" cy="209089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FD2363-FA44-4FB2-9984-C606E2216C7B}"/>
              </a:ext>
            </a:extLst>
          </p:cNvPr>
          <p:cNvCxnSpPr>
            <a:cxnSpLocks/>
          </p:cNvCxnSpPr>
          <p:nvPr/>
        </p:nvCxnSpPr>
        <p:spPr>
          <a:xfrm>
            <a:off x="4611329" y="2517058"/>
            <a:ext cx="3234813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1B50E98-83F6-4568-8E88-D9156E70FFB3}"/>
              </a:ext>
            </a:extLst>
          </p:cNvPr>
          <p:cNvSpPr txBox="1"/>
          <p:nvPr/>
        </p:nvSpPr>
        <p:spPr>
          <a:xfrm>
            <a:off x="7846142" y="2317003"/>
            <a:ext cx="230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서버 소켓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70F176-43F2-40C7-B1A7-4EB4B7E338C2}"/>
              </a:ext>
            </a:extLst>
          </p:cNvPr>
          <p:cNvSpPr/>
          <p:nvPr/>
        </p:nvSpPr>
        <p:spPr>
          <a:xfrm>
            <a:off x="1670126" y="2751745"/>
            <a:ext cx="5576247" cy="61088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0CB8B77-A8A6-4583-B64B-FD33E103454D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7246373" y="3056144"/>
            <a:ext cx="599769" cy="1045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71A1DB-1D8B-421F-8E77-C36B8F5E6EB1}"/>
              </a:ext>
            </a:extLst>
          </p:cNvPr>
          <p:cNvSpPr txBox="1"/>
          <p:nvPr/>
        </p:nvSpPr>
        <p:spPr>
          <a:xfrm>
            <a:off x="7846142" y="2856089"/>
            <a:ext cx="230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바인딩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56E8A2-8B91-43E7-968A-50C8399A78CC}"/>
              </a:ext>
            </a:extLst>
          </p:cNvPr>
          <p:cNvSpPr/>
          <p:nvPr/>
        </p:nvSpPr>
        <p:spPr>
          <a:xfrm>
            <a:off x="1670126" y="3502980"/>
            <a:ext cx="5232120" cy="938896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B8DE4B-94EF-49F4-9BA7-421066CC0D38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6902246" y="3970796"/>
            <a:ext cx="943895" cy="1632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3E3542-3867-49DB-B8BB-F82590008091}"/>
              </a:ext>
            </a:extLst>
          </p:cNvPr>
          <p:cNvSpPr txBox="1"/>
          <p:nvPr/>
        </p:nvSpPr>
        <p:spPr>
          <a:xfrm>
            <a:off x="7846141" y="3770741"/>
            <a:ext cx="30283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클라이언트 접속 대기</a:t>
            </a:r>
          </a:p>
        </p:txBody>
      </p:sp>
    </p:spTree>
    <p:extLst>
      <p:ext uri="{BB962C8B-B14F-4D97-AF65-F5344CB8AC3E}">
        <p14:creationId xmlns:p14="http://schemas.microsoft.com/office/powerpoint/2010/main" val="179325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82225-6C96-440E-877A-7F1A00D6ADD9}"/>
              </a:ext>
            </a:extLst>
          </p:cNvPr>
          <p:cNvSpPr txBox="1"/>
          <p:nvPr/>
        </p:nvSpPr>
        <p:spPr>
          <a:xfrm>
            <a:off x="355354" y="378368"/>
            <a:ext cx="3394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-4</a:t>
            </a:r>
            <a:r>
              <a:rPr lang="ko-KR" altLang="en-US" sz="2800" dirty="0"/>
              <a:t> </a:t>
            </a:r>
            <a:r>
              <a:rPr lang="en-US" altLang="ko-KR" sz="2800" dirty="0"/>
              <a:t>ChatClient.java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A5CBE-30F6-4EF8-A7FC-1A555100A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42" y="2266950"/>
            <a:ext cx="8269147" cy="244270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37321FC-E22E-4D6E-8F77-3483E962B0A7}"/>
              </a:ext>
            </a:extLst>
          </p:cNvPr>
          <p:cNvSpPr/>
          <p:nvPr/>
        </p:nvSpPr>
        <p:spPr>
          <a:xfrm>
            <a:off x="1204478" y="2251181"/>
            <a:ext cx="2941202" cy="209089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2105BC-EFA3-4532-8FD9-3B63CE67851C}"/>
              </a:ext>
            </a:extLst>
          </p:cNvPr>
          <p:cNvCxnSpPr>
            <a:cxnSpLocks/>
          </p:cNvCxnSpPr>
          <p:nvPr/>
        </p:nvCxnSpPr>
        <p:spPr>
          <a:xfrm>
            <a:off x="4145680" y="2352115"/>
            <a:ext cx="3234813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C065F-E372-48C4-837D-F25FA6D11162}"/>
              </a:ext>
            </a:extLst>
          </p:cNvPr>
          <p:cNvSpPr txBox="1"/>
          <p:nvPr/>
        </p:nvSpPr>
        <p:spPr>
          <a:xfrm>
            <a:off x="7380493" y="2152060"/>
            <a:ext cx="2697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클라이언트 소켓 생성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3AC14-951A-4D68-BEE7-CD2ED4A66DEF}"/>
              </a:ext>
            </a:extLst>
          </p:cNvPr>
          <p:cNvSpPr/>
          <p:nvPr/>
        </p:nvSpPr>
        <p:spPr>
          <a:xfrm>
            <a:off x="1514168" y="2851355"/>
            <a:ext cx="4542502" cy="186813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1346C7-AAE7-4AF6-9448-6D5B87AAD9F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056670" y="2944762"/>
            <a:ext cx="1313991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7364B9-7A6C-4CE7-988A-7761D3371B71}"/>
              </a:ext>
            </a:extLst>
          </p:cNvPr>
          <p:cNvSpPr txBox="1"/>
          <p:nvPr/>
        </p:nvSpPr>
        <p:spPr>
          <a:xfrm>
            <a:off x="7380493" y="2754538"/>
            <a:ext cx="3555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서버에 접속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AECAAB-67E6-4BF0-AF4A-470FE71081A4}"/>
              </a:ext>
            </a:extLst>
          </p:cNvPr>
          <p:cNvSpPr/>
          <p:nvPr/>
        </p:nvSpPr>
        <p:spPr>
          <a:xfrm>
            <a:off x="1533817" y="3179843"/>
            <a:ext cx="2566235" cy="163125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3D9DC44-1961-4C79-AFD5-F9EA2AD4CDE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100052" y="3261406"/>
            <a:ext cx="3372464" cy="1244479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AC3CA06-7351-45B7-8B1E-C9792FA84EA1}"/>
              </a:ext>
            </a:extLst>
          </p:cNvPr>
          <p:cNvSpPr txBox="1"/>
          <p:nvPr/>
        </p:nvSpPr>
        <p:spPr>
          <a:xfrm>
            <a:off x="7488600" y="4363300"/>
            <a:ext cx="3258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ChatWindow.java</a:t>
            </a:r>
            <a:r>
              <a:rPr lang="ko-KR" altLang="en-US" sz="2000" dirty="0"/>
              <a:t>의</a:t>
            </a:r>
            <a:endParaRPr lang="en-US" altLang="ko-KR" sz="2000" dirty="0"/>
          </a:p>
          <a:p>
            <a:r>
              <a:rPr lang="en-US" altLang="ko-KR" sz="2000" dirty="0"/>
              <a:t>show() </a:t>
            </a:r>
            <a:r>
              <a:rPr lang="ko-KR" altLang="en-US" sz="2000" dirty="0"/>
              <a:t>메서드를 호출하여</a:t>
            </a:r>
            <a:endParaRPr lang="en-US" altLang="ko-KR" sz="2000" dirty="0"/>
          </a:p>
          <a:p>
            <a:r>
              <a:rPr lang="ko-KR" altLang="en-US" sz="2000" dirty="0"/>
              <a:t>메신저 구동 시작</a:t>
            </a:r>
          </a:p>
        </p:txBody>
      </p:sp>
    </p:spTree>
    <p:extLst>
      <p:ext uri="{BB962C8B-B14F-4D97-AF65-F5344CB8AC3E}">
        <p14:creationId xmlns:p14="http://schemas.microsoft.com/office/powerpoint/2010/main" val="2854836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78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-5</a:t>
            </a:r>
            <a:r>
              <a:rPr lang="ko-KR" altLang="en-US" sz="2800" dirty="0"/>
              <a:t> </a:t>
            </a:r>
            <a:r>
              <a:rPr lang="en-US" altLang="ko-KR" sz="2800" dirty="0"/>
              <a:t>ChatWindow.java</a:t>
            </a:r>
            <a:endParaRPr lang="ko-KR" altLang="en-US" sz="28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2513D1-02E8-4DC2-8AA4-B02502731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38" y="1410668"/>
            <a:ext cx="4191000" cy="377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8D4F93-656B-4443-AF3D-ED98984BB0F4}"/>
              </a:ext>
            </a:extLst>
          </p:cNvPr>
          <p:cNvSpPr txBox="1"/>
          <p:nvPr/>
        </p:nvSpPr>
        <p:spPr>
          <a:xfrm>
            <a:off x="829387" y="5221896"/>
            <a:ext cx="429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ChatClientApp.java</a:t>
            </a:r>
            <a:r>
              <a:rPr lang="ko-KR" altLang="en-US" sz="2000" dirty="0"/>
              <a:t>에서 호출된</a:t>
            </a:r>
            <a:r>
              <a:rPr lang="en-US" altLang="ko-KR" sz="2000" dirty="0"/>
              <a:t>ChatWindow.java</a:t>
            </a:r>
            <a:r>
              <a:rPr lang="ko-KR" altLang="en-US" sz="2000" dirty="0"/>
              <a:t>와</a:t>
            </a:r>
            <a:r>
              <a:rPr lang="en-US" altLang="ko-KR" sz="2000" dirty="0"/>
              <a:t> show() </a:t>
            </a:r>
            <a:r>
              <a:rPr lang="ko-KR" altLang="en-US" sz="2000" dirty="0"/>
              <a:t>메서드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134B475-9EA6-44A9-AF7D-A5425A9DD98D}"/>
              </a:ext>
            </a:extLst>
          </p:cNvPr>
          <p:cNvSpPr/>
          <p:nvPr/>
        </p:nvSpPr>
        <p:spPr>
          <a:xfrm>
            <a:off x="693238" y="1410668"/>
            <a:ext cx="3269160" cy="176514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2ED88E-5CAD-49CF-A306-CC37FAB2E5A2}"/>
              </a:ext>
            </a:extLst>
          </p:cNvPr>
          <p:cNvSpPr/>
          <p:nvPr/>
        </p:nvSpPr>
        <p:spPr>
          <a:xfrm>
            <a:off x="693238" y="3258732"/>
            <a:ext cx="4191000" cy="1913032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243140-5322-416C-9CE8-D6E0F031B6DE}"/>
              </a:ext>
            </a:extLst>
          </p:cNvPr>
          <p:cNvSpPr/>
          <p:nvPr/>
        </p:nvSpPr>
        <p:spPr>
          <a:xfrm>
            <a:off x="953793" y="2810512"/>
            <a:ext cx="3008605" cy="207989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D2D6B3C-0EE8-45FC-99DA-129BB496DEA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962398" y="1895078"/>
            <a:ext cx="1392656" cy="1019429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C8F9373-E561-40C8-A70D-52AA6D79A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054" y="1708964"/>
            <a:ext cx="6364083" cy="346245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1C94AC4-7D9E-4BBE-ABE2-462561773489}"/>
              </a:ext>
            </a:extLst>
          </p:cNvPr>
          <p:cNvCxnSpPr/>
          <p:nvPr/>
        </p:nvCxnSpPr>
        <p:spPr>
          <a:xfrm>
            <a:off x="6174658" y="1845918"/>
            <a:ext cx="2192594" cy="0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196EA6-21D2-4143-AFA8-8BC38D50BFDE}"/>
              </a:ext>
            </a:extLst>
          </p:cNvPr>
          <p:cNvSpPr txBox="1"/>
          <p:nvPr/>
        </p:nvSpPr>
        <p:spPr>
          <a:xfrm>
            <a:off x="8412819" y="1426574"/>
            <a:ext cx="32782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ChatClientReceiveThread</a:t>
            </a:r>
            <a:r>
              <a:rPr lang="ko-KR" altLang="en-US" sz="2000" dirty="0"/>
              <a:t>는</a:t>
            </a:r>
            <a:endParaRPr lang="en-US" altLang="ko-KR" sz="2000" dirty="0"/>
          </a:p>
          <a:p>
            <a:r>
              <a:rPr lang="ko-KR" altLang="en-US" sz="2000" dirty="0"/>
              <a:t>서버가 전달하는 메시지를</a:t>
            </a:r>
            <a:endParaRPr lang="en-US" altLang="ko-KR" sz="2000" dirty="0"/>
          </a:p>
          <a:p>
            <a:r>
              <a:rPr lang="ko-KR" altLang="en-US" sz="2000" dirty="0"/>
              <a:t>수신하기 위한 쓰레드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CFE26-0612-417F-9EDE-CDC3C6496970}"/>
              </a:ext>
            </a:extLst>
          </p:cNvPr>
          <p:cNvSpPr txBox="1"/>
          <p:nvPr/>
        </p:nvSpPr>
        <p:spPr>
          <a:xfrm>
            <a:off x="5457852" y="5068178"/>
            <a:ext cx="6173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클라이언트가</a:t>
            </a:r>
            <a:r>
              <a:rPr lang="en-US" altLang="ko-KR" sz="2000" dirty="0"/>
              <a:t> </a:t>
            </a:r>
            <a:r>
              <a:rPr lang="ko-KR" altLang="en-US" sz="2000" dirty="0"/>
              <a:t>메시지를 입력하면</a:t>
            </a:r>
            <a:endParaRPr lang="en-US" altLang="ko-KR" sz="2000" dirty="0"/>
          </a:p>
          <a:p>
            <a:r>
              <a:rPr lang="ko-KR" altLang="en-US" sz="2000" dirty="0"/>
              <a:t>서버는 </a:t>
            </a:r>
            <a:r>
              <a:rPr lang="en-US" altLang="ko-KR" sz="2000" dirty="0"/>
              <a:t>broadcast</a:t>
            </a:r>
            <a:r>
              <a:rPr lang="ko-KR" altLang="en-US" sz="2000" dirty="0"/>
              <a:t>를 통해 모든 클라이언트에게</a:t>
            </a:r>
            <a:endParaRPr lang="en-US" altLang="ko-KR" sz="2000" dirty="0"/>
          </a:p>
          <a:p>
            <a:r>
              <a:rPr lang="ko-KR" altLang="en-US" sz="2000" dirty="0"/>
              <a:t>메시지를 송신하는데</a:t>
            </a:r>
            <a:r>
              <a:rPr lang="en-US" altLang="ko-KR" sz="2000" dirty="0"/>
              <a:t>, </a:t>
            </a:r>
            <a:r>
              <a:rPr lang="ko-KR" altLang="en-US" sz="2000" dirty="0"/>
              <a:t>이 메시지를 수신하기 위한</a:t>
            </a:r>
            <a:endParaRPr lang="en-US" altLang="ko-KR" sz="2000" dirty="0"/>
          </a:p>
          <a:p>
            <a:r>
              <a:rPr lang="ko-KR" altLang="en-US" sz="2000" dirty="0"/>
              <a:t>쓰레드 동작 부분</a:t>
            </a:r>
          </a:p>
        </p:txBody>
      </p:sp>
    </p:spTree>
    <p:extLst>
      <p:ext uri="{BB962C8B-B14F-4D97-AF65-F5344CB8AC3E}">
        <p14:creationId xmlns:p14="http://schemas.microsoft.com/office/powerpoint/2010/main" val="1824286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78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-5 ChatWindow.java</a:t>
            </a:r>
            <a:endParaRPr lang="ko-KR" altLang="en-US" sz="28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E7945-C409-47BC-9D50-AC302148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3" y="1511715"/>
            <a:ext cx="3920851" cy="434094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E908DA8-B7D3-4394-A691-F6F15FBCE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30" y="1256267"/>
            <a:ext cx="6823280" cy="2667282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EE49E7-B99F-4C40-BAF0-2E693FC938D5}"/>
              </a:ext>
            </a:extLst>
          </p:cNvPr>
          <p:cNvSpPr/>
          <p:nvPr/>
        </p:nvSpPr>
        <p:spPr>
          <a:xfrm>
            <a:off x="533612" y="1501879"/>
            <a:ext cx="3871239" cy="1319980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75A01-E670-454B-86BB-4AEA16064885}"/>
              </a:ext>
            </a:extLst>
          </p:cNvPr>
          <p:cNvSpPr txBox="1"/>
          <p:nvPr/>
        </p:nvSpPr>
        <p:spPr>
          <a:xfrm>
            <a:off x="2921352" y="2370030"/>
            <a:ext cx="15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Send </a:t>
            </a:r>
            <a:r>
              <a:rPr lang="ko-KR" altLang="en-US" sz="1200" dirty="0"/>
              <a:t>버튼에</a:t>
            </a:r>
            <a:endParaRPr lang="en-US" altLang="ko-KR" sz="1200" dirty="0"/>
          </a:p>
          <a:p>
            <a:r>
              <a:rPr lang="en-US" altLang="ko-KR" sz="1200" dirty="0"/>
              <a:t>ActionListener </a:t>
            </a:r>
            <a:r>
              <a:rPr lang="ko-KR" altLang="en-US" sz="1200" dirty="0"/>
              <a:t>설정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751E5F-29A4-49C6-AC7C-3AA75752561C}"/>
              </a:ext>
            </a:extLst>
          </p:cNvPr>
          <p:cNvSpPr/>
          <p:nvPr/>
        </p:nvSpPr>
        <p:spPr>
          <a:xfrm>
            <a:off x="533612" y="2900528"/>
            <a:ext cx="3871239" cy="1759962"/>
          </a:xfrm>
          <a:prstGeom prst="rect">
            <a:avLst/>
          </a:prstGeom>
          <a:noFill/>
          <a:ln w="25400"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DF996-1E2C-43A3-A3F3-8ED20042ECD2}"/>
              </a:ext>
            </a:extLst>
          </p:cNvPr>
          <p:cNvSpPr/>
          <p:nvPr/>
        </p:nvSpPr>
        <p:spPr>
          <a:xfrm>
            <a:off x="1494503" y="4101291"/>
            <a:ext cx="914400" cy="156078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C88135-B73E-4780-8F7A-5E3EE0081D41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408903" y="2570244"/>
            <a:ext cx="2537627" cy="1531048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D874C2-0816-424D-988A-01FAD4ADD93F}"/>
              </a:ext>
            </a:extLst>
          </p:cNvPr>
          <p:cNvSpPr/>
          <p:nvPr/>
        </p:nvSpPr>
        <p:spPr>
          <a:xfrm>
            <a:off x="4946530" y="1216939"/>
            <a:ext cx="6823280" cy="2706610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4406D3-E090-4191-A3A5-627BE8F5012F}"/>
              </a:ext>
            </a:extLst>
          </p:cNvPr>
          <p:cNvSpPr txBox="1"/>
          <p:nvPr/>
        </p:nvSpPr>
        <p:spPr>
          <a:xfrm>
            <a:off x="5270091" y="2254614"/>
            <a:ext cx="4285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AES128</a:t>
            </a:r>
            <a:r>
              <a:rPr lang="ko-KR" altLang="en-US" sz="900" dirty="0"/>
              <a:t>의 경우 이 부분이 </a:t>
            </a:r>
            <a:r>
              <a:rPr lang="en-US" altLang="ko-KR" sz="900" dirty="0"/>
              <a:t>AES128.encrypt(message, </a:t>
            </a:r>
            <a:r>
              <a:rPr lang="en-US" altLang="ko-KR" sz="900" dirty="0" err="1"/>
              <a:t>ChatClientApp.SERVER_IP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3F0352-FAD4-4058-8ECD-5A0C3F984705}"/>
              </a:ext>
            </a:extLst>
          </p:cNvPr>
          <p:cNvSpPr txBox="1"/>
          <p:nvPr/>
        </p:nvSpPr>
        <p:spPr>
          <a:xfrm>
            <a:off x="4946530" y="4179330"/>
            <a:ext cx="6711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TextField</a:t>
            </a:r>
            <a:r>
              <a:rPr lang="ko-KR" altLang="en-US" sz="2000" dirty="0"/>
              <a:t>에 텍스트 입력 후 </a:t>
            </a:r>
            <a:r>
              <a:rPr lang="ko-KR" altLang="en-US" sz="2000" dirty="0" err="1"/>
              <a:t>엔터키를</a:t>
            </a:r>
            <a:r>
              <a:rPr lang="ko-KR" altLang="en-US" sz="2000" dirty="0"/>
              <a:t> 누르거나</a:t>
            </a:r>
            <a:endParaRPr lang="en-US" altLang="ko-KR" sz="2000" dirty="0"/>
          </a:p>
          <a:p>
            <a:r>
              <a:rPr lang="en-US" altLang="ko-KR" sz="2000" dirty="0"/>
              <a:t>Send </a:t>
            </a:r>
            <a:r>
              <a:rPr lang="ko-KR" altLang="en-US" sz="2000" dirty="0"/>
              <a:t>버튼을 클릭하면 </a:t>
            </a:r>
            <a:r>
              <a:rPr lang="en-US" altLang="ko-KR" sz="2000" dirty="0" err="1"/>
              <a:t>sendMessage</a:t>
            </a:r>
            <a:r>
              <a:rPr lang="en-US" altLang="ko-KR" sz="2000" dirty="0"/>
              <a:t>() </a:t>
            </a:r>
            <a:r>
              <a:rPr lang="ko-KR" altLang="en-US" sz="2000" dirty="0"/>
              <a:t>메서드가</a:t>
            </a:r>
            <a:endParaRPr lang="en-US" altLang="ko-KR" sz="2000" dirty="0"/>
          </a:p>
          <a:p>
            <a:r>
              <a:rPr lang="ko-KR" altLang="en-US" sz="2000" dirty="0"/>
              <a:t>실행되어 입력한 텍스트가 서버로 전송된 후 </a:t>
            </a:r>
            <a:r>
              <a:rPr lang="en-US" altLang="ko-KR" sz="2000" dirty="0"/>
              <a:t>broadcast</a:t>
            </a:r>
            <a:r>
              <a:rPr lang="ko-KR" altLang="en-US" sz="2000" dirty="0"/>
              <a:t>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044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8"/>
          <p:cNvSpPr/>
          <p:nvPr/>
        </p:nvSpPr>
        <p:spPr>
          <a:xfrm>
            <a:off x="1856946" y="2478273"/>
            <a:ext cx="2409600" cy="1766700"/>
          </a:xfrm>
          <a:prstGeom prst="homePlate">
            <a:avLst>
              <a:gd name="adj" fmla="val 30129"/>
            </a:avLst>
          </a:prstGeom>
          <a:solidFill>
            <a:schemeClr val="bg1"/>
          </a:solidFill>
          <a:ln w="190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Gloucester MT Extra Condensed" panose="02030808020601010101" pitchFamily="18" charset="0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7" name="Shape 169"/>
          <p:cNvSpPr/>
          <p:nvPr/>
        </p:nvSpPr>
        <p:spPr>
          <a:xfrm>
            <a:off x="3946571" y="2478273"/>
            <a:ext cx="2455799" cy="17667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190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Gill Sans Ultra Bold Condensed" panose="020B0A06020104020203" pitchFamily="34" charset="0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6082535" y="2478273"/>
            <a:ext cx="2455799" cy="17667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190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Gill Sans Ultra Bold Condensed" panose="020B0A06020104020203" pitchFamily="34" charset="0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9" name="Shape 170"/>
          <p:cNvSpPr/>
          <p:nvPr/>
        </p:nvSpPr>
        <p:spPr>
          <a:xfrm>
            <a:off x="8218359" y="2478273"/>
            <a:ext cx="2455799" cy="1766700"/>
          </a:xfrm>
          <a:prstGeom prst="chevron">
            <a:avLst>
              <a:gd name="adj" fmla="val 29853"/>
            </a:avLst>
          </a:prstGeom>
          <a:solidFill>
            <a:schemeClr val="bg1">
              <a:lumMod val="65000"/>
            </a:schemeClr>
          </a:solidFill>
          <a:ln w="19050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Gloucester MT Extra Condensed" panose="02030808020601010101" pitchFamily="18" charset="0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5890" y="11885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목차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30709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8116" y="3279773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개요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4989064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08014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③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244547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29098" y="4282343"/>
            <a:ext cx="2245812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①</a:t>
            </a:r>
            <a:r>
              <a:rPr lang="en-US" altLang="ko-KR" sz="1300" dirty="0"/>
              <a:t>-1 </a:t>
            </a:r>
            <a:r>
              <a:rPr lang="ko-KR" altLang="en-US" sz="1300" dirty="0"/>
              <a:t>특징</a:t>
            </a:r>
            <a:endParaRPr lang="en-US" altLang="ko-KR" sz="1300" dirty="0"/>
          </a:p>
          <a:p>
            <a:r>
              <a:rPr lang="ko-KR" altLang="en-US" sz="1300" dirty="0"/>
              <a:t>①</a:t>
            </a:r>
            <a:r>
              <a:rPr lang="en-US" altLang="ko-KR" sz="1300" dirty="0"/>
              <a:t>-2 </a:t>
            </a:r>
            <a:r>
              <a:rPr lang="ko-KR" altLang="en-US" sz="1300" dirty="0"/>
              <a:t>교수님 피드백 답변</a:t>
            </a:r>
            <a:endParaRPr lang="en-US" altLang="ko-KR" sz="1300" dirty="0"/>
          </a:p>
          <a:p>
            <a:r>
              <a:rPr lang="ko-KR" altLang="en-US" sz="1300" dirty="0"/>
              <a:t>①</a:t>
            </a:r>
            <a:r>
              <a:rPr lang="en-US" altLang="ko-KR" sz="1300" dirty="0"/>
              <a:t>-3 </a:t>
            </a:r>
            <a:r>
              <a:rPr lang="ko-KR" altLang="en-US" sz="1300" dirty="0"/>
              <a:t>개발 환경</a:t>
            </a:r>
            <a:endParaRPr lang="en-US" altLang="ko-KR" sz="1300" dirty="0"/>
          </a:p>
          <a:p>
            <a:r>
              <a:rPr lang="ko-KR" altLang="en-US" sz="1300" dirty="0"/>
              <a:t>①</a:t>
            </a:r>
            <a:r>
              <a:rPr lang="en-US" altLang="ko-KR" sz="1300" dirty="0"/>
              <a:t>-4 </a:t>
            </a:r>
            <a:r>
              <a:rPr lang="ko-KR" altLang="en-US" sz="1300" dirty="0"/>
              <a:t>주제 선정 배경</a:t>
            </a:r>
            <a:endParaRPr lang="en-US" altLang="ko-KR" sz="1300" dirty="0"/>
          </a:p>
          <a:p>
            <a:r>
              <a:rPr lang="ko-KR" altLang="en-US" sz="1300" dirty="0"/>
              <a:t>①</a:t>
            </a:r>
            <a:r>
              <a:rPr lang="en-US" altLang="ko-KR" sz="1300" dirty="0"/>
              <a:t>-5 </a:t>
            </a:r>
            <a:r>
              <a:rPr lang="ko-KR" altLang="en-US" sz="1300" dirty="0"/>
              <a:t>메신저 관련 피해 사례</a:t>
            </a:r>
            <a:endParaRPr lang="en-US" altLang="ko-KR" sz="1300" dirty="0"/>
          </a:p>
          <a:p>
            <a:r>
              <a:rPr lang="ko-KR" altLang="en-US" sz="1300" dirty="0"/>
              <a:t>①</a:t>
            </a:r>
            <a:r>
              <a:rPr lang="en-US" altLang="ko-KR" sz="1300" dirty="0"/>
              <a:t>-6 </a:t>
            </a:r>
            <a:r>
              <a:rPr lang="ko-KR" altLang="en-US" sz="1300" dirty="0"/>
              <a:t>프로그램 동작 방법</a:t>
            </a:r>
            <a:endParaRPr lang="en-US" altLang="ko-KR" sz="1300" dirty="0"/>
          </a:p>
          <a:p>
            <a:r>
              <a:rPr lang="ko-KR" altLang="en-US" sz="1300" dirty="0"/>
              <a:t>①</a:t>
            </a:r>
            <a:r>
              <a:rPr lang="en-US" altLang="ko-KR" sz="1300" dirty="0"/>
              <a:t>-7 </a:t>
            </a:r>
            <a:r>
              <a:rPr lang="ko-KR" altLang="en-US" sz="1300" dirty="0"/>
              <a:t>로드맵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78894" y="4263716"/>
            <a:ext cx="2409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②</a:t>
            </a:r>
            <a:r>
              <a:rPr lang="en-US" altLang="ko-KR" sz="1300" dirty="0"/>
              <a:t>-1 </a:t>
            </a:r>
            <a:r>
              <a:rPr lang="ko-KR" altLang="en-US" sz="1300" dirty="0"/>
              <a:t>프로그램 구성</a:t>
            </a:r>
            <a:endParaRPr lang="en-US" altLang="ko-KR" sz="1300" dirty="0"/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-2 </a:t>
            </a:r>
            <a:r>
              <a:rPr lang="ko-KR" altLang="en-US" sz="1300" dirty="0"/>
              <a:t>통신 과정</a:t>
            </a:r>
            <a:endParaRPr lang="en-US" altLang="ko-KR" sz="1300" dirty="0"/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-3 ChatServer.java</a:t>
            </a:r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-4 ChatClient.java</a:t>
            </a:r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-5 ChatWindow.java</a:t>
            </a:r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-6 ChatServerThread.java</a:t>
            </a:r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-7 AES.java</a:t>
            </a:r>
          </a:p>
          <a:p>
            <a:r>
              <a:rPr lang="ko-KR" altLang="en-US" sz="1300" dirty="0"/>
              <a:t>②</a:t>
            </a:r>
            <a:r>
              <a:rPr lang="en-US" altLang="ko-KR" sz="1300" dirty="0"/>
              <a:t>-8 </a:t>
            </a:r>
            <a:r>
              <a:rPr lang="ko-KR" altLang="en-US" sz="1300" dirty="0"/>
              <a:t>구현 결과</a:t>
            </a:r>
            <a:endParaRPr lang="en-US" altLang="ko-KR" sz="1300" dirty="0"/>
          </a:p>
        </p:txBody>
      </p:sp>
      <p:sp>
        <p:nvSpPr>
          <p:cNvPr id="26" name="TextBox 25"/>
          <p:cNvSpPr txBox="1"/>
          <p:nvPr/>
        </p:nvSpPr>
        <p:spPr>
          <a:xfrm>
            <a:off x="5887298" y="4244973"/>
            <a:ext cx="27454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③</a:t>
            </a:r>
            <a:r>
              <a:rPr lang="en-US" altLang="ko-KR" sz="1300" dirty="0"/>
              <a:t>-1 KEY</a:t>
            </a:r>
            <a:r>
              <a:rPr lang="ko-KR" altLang="en-US" sz="1300" dirty="0"/>
              <a:t>값 생성</a:t>
            </a:r>
            <a:endParaRPr lang="en-US" altLang="ko-KR" sz="1300" dirty="0"/>
          </a:p>
          <a:p>
            <a:r>
              <a:rPr lang="ko-KR" altLang="en-US" sz="1300" dirty="0"/>
              <a:t>③</a:t>
            </a:r>
            <a:r>
              <a:rPr lang="en-US" altLang="ko-KR" sz="1300" dirty="0"/>
              <a:t>-2 </a:t>
            </a:r>
            <a:r>
              <a:rPr lang="ko-KR" altLang="en-US" sz="1300" dirty="0"/>
              <a:t>채팅 송신 오류 및 해결</a:t>
            </a:r>
            <a:endParaRPr lang="en-US" altLang="ko-KR" sz="1300" dirty="0"/>
          </a:p>
          <a:p>
            <a:r>
              <a:rPr lang="ko-KR" altLang="en-US" sz="1300" dirty="0"/>
              <a:t>③</a:t>
            </a:r>
            <a:r>
              <a:rPr lang="en-US" altLang="ko-KR" sz="1300" dirty="0"/>
              <a:t>-3 </a:t>
            </a:r>
            <a:r>
              <a:rPr lang="ko-KR" altLang="en-US" sz="1300" dirty="0"/>
              <a:t>서버 접속 불가</a:t>
            </a:r>
            <a:endParaRPr lang="en-US" altLang="ko-KR" sz="1300" dirty="0"/>
          </a:p>
          <a:p>
            <a:r>
              <a:rPr lang="en-US" altLang="ko-KR" sz="1300" dirty="0"/>
              <a:t>     </a:t>
            </a:r>
            <a:r>
              <a:rPr lang="en-US" altLang="ko-KR" sz="1050" dirty="0"/>
              <a:t>  </a:t>
            </a:r>
            <a:r>
              <a:rPr lang="ko-KR" altLang="en-US" sz="1300" dirty="0"/>
              <a:t>오류</a:t>
            </a:r>
            <a:r>
              <a:rPr lang="en-US" altLang="ko-KR" sz="1300" dirty="0"/>
              <a:t> </a:t>
            </a:r>
            <a:r>
              <a:rPr lang="ko-KR" altLang="en-US" sz="1300" dirty="0"/>
              <a:t>및 해결</a:t>
            </a:r>
            <a:endParaRPr lang="en-US" altLang="ko-KR" sz="1300" dirty="0"/>
          </a:p>
          <a:p>
            <a:r>
              <a:rPr lang="ko-KR" altLang="en-US" sz="1300" dirty="0"/>
              <a:t>③</a:t>
            </a:r>
            <a:r>
              <a:rPr lang="en-US" altLang="ko-KR" sz="1300" dirty="0"/>
              <a:t>-4 </a:t>
            </a:r>
            <a:r>
              <a:rPr lang="ko-KR" altLang="en-US" sz="1300" dirty="0"/>
              <a:t>파일 첨부 오류 및 해결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2CB66B-58C7-491B-8F25-473F0D0CF0D3}"/>
              </a:ext>
            </a:extLst>
          </p:cNvPr>
          <p:cNvSpPr txBox="1"/>
          <p:nvPr/>
        </p:nvSpPr>
        <p:spPr>
          <a:xfrm>
            <a:off x="8249045" y="4253884"/>
            <a:ext cx="24140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④</a:t>
            </a:r>
            <a:r>
              <a:rPr lang="en-US" altLang="ko-KR" sz="1300" dirty="0"/>
              <a:t>-1 </a:t>
            </a:r>
            <a:r>
              <a:rPr lang="ko-KR" altLang="en-US" sz="1300" dirty="0"/>
              <a:t>정리</a:t>
            </a:r>
            <a:endParaRPr lang="en-US" altLang="ko-KR" sz="1300" dirty="0"/>
          </a:p>
          <a:p>
            <a:r>
              <a:rPr lang="ko-KR" altLang="en-US" sz="1300" dirty="0"/>
              <a:t>④</a:t>
            </a:r>
            <a:r>
              <a:rPr lang="en-US" altLang="ko-KR" sz="1300" dirty="0"/>
              <a:t>-2 </a:t>
            </a:r>
            <a:r>
              <a:rPr lang="ko-KR" altLang="en-US" sz="1300" dirty="0"/>
              <a:t>추후 보완 사항</a:t>
            </a:r>
            <a:endParaRPr lang="en-US" altLang="ko-KR" sz="1300" dirty="0"/>
          </a:p>
          <a:p>
            <a:r>
              <a:rPr lang="ko-KR" altLang="en-US" sz="1300" dirty="0"/>
              <a:t>④</a:t>
            </a:r>
            <a:r>
              <a:rPr lang="en-US" altLang="ko-KR" sz="1300" dirty="0"/>
              <a:t>-3 Future Work</a:t>
            </a:r>
          </a:p>
          <a:p>
            <a:r>
              <a:rPr lang="ko-KR" altLang="en-US" sz="1300" dirty="0"/>
              <a:t>④</a:t>
            </a:r>
            <a:r>
              <a:rPr lang="en-US" altLang="ko-KR" sz="1300" dirty="0"/>
              <a:t>-4 </a:t>
            </a:r>
            <a:r>
              <a:rPr lang="ko-KR" altLang="en-US" sz="1300" dirty="0"/>
              <a:t>개발 일정 및 역할 분담</a:t>
            </a:r>
            <a:endParaRPr lang="en-US" altLang="ko-KR" sz="1300" dirty="0"/>
          </a:p>
          <a:p>
            <a:r>
              <a:rPr lang="ko-KR" altLang="en-US" sz="1300" dirty="0"/>
              <a:t>④</a:t>
            </a:r>
            <a:r>
              <a:rPr lang="en-US" altLang="ko-KR" sz="1300" dirty="0"/>
              <a:t>-5 </a:t>
            </a:r>
            <a:r>
              <a:rPr lang="ko-KR" altLang="en-US" sz="1300" dirty="0"/>
              <a:t>지원금 집행 내역</a:t>
            </a:r>
            <a:endParaRPr lang="en-US" altLang="ko-KR" sz="1300" dirty="0"/>
          </a:p>
          <a:p>
            <a:r>
              <a:rPr lang="ko-KR" altLang="en-US" sz="1300" dirty="0"/>
              <a:t>④</a:t>
            </a:r>
            <a:r>
              <a:rPr lang="en-US" altLang="ko-KR" sz="1300" dirty="0"/>
              <a:t>-6 </a:t>
            </a:r>
            <a:r>
              <a:rPr lang="ko-KR" altLang="en-US" sz="1300" dirty="0"/>
              <a:t>참고 문헌</a:t>
            </a:r>
            <a:endParaRPr lang="en-US" altLang="ko-KR" sz="1300" dirty="0"/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C02F8DC6-EBF2-41A6-BD7E-2C697AA8E9B2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C853E24D-8728-4F9E-AB06-F9CE3D4FF01A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37254F-B179-4EDE-A82E-CD97D5C849E8}"/>
              </a:ext>
            </a:extLst>
          </p:cNvPr>
          <p:cNvSpPr txBox="1"/>
          <p:nvPr/>
        </p:nvSpPr>
        <p:spPr>
          <a:xfrm>
            <a:off x="4452799" y="3115631"/>
            <a:ext cx="1502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프로그램</a:t>
            </a:r>
            <a:endParaRPr lang="en-US" altLang="ko-KR" dirty="0"/>
          </a:p>
          <a:p>
            <a:pPr algn="ctr"/>
            <a:r>
              <a:rPr lang="ko-KR" altLang="en-US" dirty="0"/>
              <a:t>개발 및 구현</a:t>
            </a:r>
            <a:endParaRPr lang="en-US" altLang="ko-KR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657F7-DAD4-4BDD-AC76-1985D63873E9}"/>
              </a:ext>
            </a:extLst>
          </p:cNvPr>
          <p:cNvSpPr txBox="1"/>
          <p:nvPr/>
        </p:nvSpPr>
        <p:spPr>
          <a:xfrm>
            <a:off x="9026540" y="327977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마무리</a:t>
            </a:r>
            <a:endParaRPr lang="en-US" altLang="ko-K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D5882E-B07B-4C4B-A233-A1A447BBF018}"/>
              </a:ext>
            </a:extLst>
          </p:cNvPr>
          <p:cNvSpPr txBox="1"/>
          <p:nvPr/>
        </p:nvSpPr>
        <p:spPr>
          <a:xfrm>
            <a:off x="6659172" y="3115631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개발</a:t>
            </a:r>
            <a:endParaRPr lang="en-US" altLang="ko-KR" dirty="0"/>
          </a:p>
          <a:p>
            <a:pPr algn="ctr"/>
            <a:r>
              <a:rPr lang="ko-KR" altLang="en-US" dirty="0"/>
              <a:t>과정에서의</a:t>
            </a:r>
            <a:endParaRPr lang="en-US" altLang="ko-KR" dirty="0"/>
          </a:p>
          <a:p>
            <a:pPr algn="ctr"/>
            <a:r>
              <a:rPr lang="ko-KR" altLang="en-US" dirty="0"/>
              <a:t>문제점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996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78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-5 ChatWindow.java</a:t>
            </a:r>
            <a:endParaRPr lang="ko-KR" altLang="en-US" sz="28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E7945-C409-47BC-9D50-AC302148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3" y="1511715"/>
            <a:ext cx="3920851" cy="43409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DF996-1E2C-43A3-A3F3-8ED20042ECD2}"/>
              </a:ext>
            </a:extLst>
          </p:cNvPr>
          <p:cNvSpPr/>
          <p:nvPr/>
        </p:nvSpPr>
        <p:spPr>
          <a:xfrm>
            <a:off x="1268361" y="5408981"/>
            <a:ext cx="707923" cy="15607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C88135-B73E-4780-8F7A-5E3EE0081D4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1976284" y="3029949"/>
            <a:ext cx="2869760" cy="2456454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10DFCD1-1CD2-45C4-8FA5-97D31996D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044" y="720982"/>
            <a:ext cx="4244670" cy="2947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1956037-2EC4-4049-A632-99CF5D323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331" y="3627806"/>
            <a:ext cx="6666882" cy="1687019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5798EAEC-05CB-46AC-A8D5-8FAC47658EA7}"/>
              </a:ext>
            </a:extLst>
          </p:cNvPr>
          <p:cNvSpPr/>
          <p:nvPr/>
        </p:nvSpPr>
        <p:spPr>
          <a:xfrm>
            <a:off x="4846044" y="701317"/>
            <a:ext cx="6977792" cy="4657263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DD2B50-8282-42A5-A6B6-BB7E36673845}"/>
              </a:ext>
            </a:extLst>
          </p:cNvPr>
          <p:cNvSpPr txBox="1"/>
          <p:nvPr/>
        </p:nvSpPr>
        <p:spPr>
          <a:xfrm>
            <a:off x="5051883" y="5417573"/>
            <a:ext cx="67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FileDialog</a:t>
            </a:r>
            <a:r>
              <a:rPr lang="ko-KR" altLang="en-US" sz="2000" dirty="0"/>
              <a:t>로 파일 경로를 얻은 후</a:t>
            </a:r>
            <a:endParaRPr lang="en-US" altLang="ko-KR" sz="2000" dirty="0"/>
          </a:p>
          <a:p>
            <a:pPr algn="ctr"/>
            <a:r>
              <a:rPr lang="ko-KR" altLang="en-US" sz="2000" dirty="0"/>
              <a:t>파일을 열고 파일 이름을 전송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1865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78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-5 ChatWindow.java</a:t>
            </a:r>
            <a:endParaRPr lang="ko-KR" altLang="en-US" sz="28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FE7945-C409-47BC-9D50-AC3021482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13" y="1511715"/>
            <a:ext cx="3920851" cy="4340942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CDF996-1E2C-43A3-A3F3-8ED20042ECD2}"/>
              </a:ext>
            </a:extLst>
          </p:cNvPr>
          <p:cNvSpPr/>
          <p:nvPr/>
        </p:nvSpPr>
        <p:spPr>
          <a:xfrm>
            <a:off x="1268361" y="5408981"/>
            <a:ext cx="707923" cy="15607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7C88135-B73E-4780-8F7A-5E3EE0081D41}"/>
              </a:ext>
            </a:extLst>
          </p:cNvPr>
          <p:cNvCxnSpPr>
            <a:cxnSpLocks/>
            <a:stCxn id="24" idx="3"/>
            <a:endCxn id="2" idx="1"/>
          </p:cNvCxnSpPr>
          <p:nvPr/>
        </p:nvCxnSpPr>
        <p:spPr>
          <a:xfrm flipV="1">
            <a:off x="1976284" y="3292191"/>
            <a:ext cx="3762079" cy="2194829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230F717-52F9-477C-B638-ED4E988D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63" y="1238096"/>
            <a:ext cx="4475509" cy="4108189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435D59-9FB3-4ED2-A747-5B484C3C8D0D}"/>
              </a:ext>
            </a:extLst>
          </p:cNvPr>
          <p:cNvSpPr txBox="1"/>
          <p:nvPr/>
        </p:nvSpPr>
        <p:spPr>
          <a:xfrm>
            <a:off x="4620188" y="5377021"/>
            <a:ext cx="671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그 후 파일을 </a:t>
            </a:r>
            <a:r>
              <a:rPr lang="en-US" altLang="ko-KR" sz="2000" dirty="0" err="1"/>
              <a:t>FileInputStream</a:t>
            </a:r>
            <a:r>
              <a:rPr lang="ko-KR" altLang="en-US" sz="2000" dirty="0"/>
              <a:t>으로 열고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os.write</a:t>
            </a:r>
            <a:r>
              <a:rPr lang="en-US" altLang="ko-KR" sz="2000" dirty="0"/>
              <a:t>()</a:t>
            </a:r>
            <a:r>
              <a:rPr lang="ko-KR" altLang="en-US" sz="2000" dirty="0"/>
              <a:t>하여 파일 전송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8647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3782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-5 ChatWindow.java</a:t>
            </a:r>
            <a:endParaRPr lang="ko-KR" altLang="en-US" sz="28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5A22F0A-86B0-46E9-AA7B-BCD4FAC17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5" y="1780711"/>
            <a:ext cx="7119631" cy="28460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60C54E-41DF-4E61-898A-E24231101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834" y="951529"/>
            <a:ext cx="3654086" cy="4327443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2B72B5-3795-4167-9B88-02C97029394D}"/>
              </a:ext>
            </a:extLst>
          </p:cNvPr>
          <p:cNvSpPr/>
          <p:nvPr/>
        </p:nvSpPr>
        <p:spPr>
          <a:xfrm>
            <a:off x="825909" y="2046349"/>
            <a:ext cx="6872027" cy="220118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93064F5-B50F-44BB-B470-B507E253E542}"/>
              </a:ext>
            </a:extLst>
          </p:cNvPr>
          <p:cNvSpPr/>
          <p:nvPr/>
        </p:nvSpPr>
        <p:spPr>
          <a:xfrm>
            <a:off x="1317523" y="3009288"/>
            <a:ext cx="1288025" cy="137036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7BB965-1E0E-4EC9-822D-3DFE93B916C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2605548" y="3091236"/>
            <a:ext cx="5290286" cy="24015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8FD6054-24CF-4273-A1CD-4D72CD363DC7}"/>
              </a:ext>
            </a:extLst>
          </p:cNvPr>
          <p:cNvSpPr txBox="1"/>
          <p:nvPr/>
        </p:nvSpPr>
        <p:spPr>
          <a:xfrm>
            <a:off x="1778849" y="4649351"/>
            <a:ext cx="3864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채팅창이 닫힐 때 종료 요청을 </a:t>
            </a:r>
            <a:endParaRPr lang="en-US" altLang="ko-KR" sz="2000" dirty="0"/>
          </a:p>
          <a:p>
            <a:pPr algn="ctr"/>
            <a:r>
              <a:rPr lang="ko-KR" altLang="en-US" sz="2000" dirty="0"/>
              <a:t>서버에 보낸 후 로그 삭제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DAE6CB-D024-43FE-8580-06818C8ABCAE}"/>
              </a:ext>
            </a:extLst>
          </p:cNvPr>
          <p:cNvSpPr txBox="1"/>
          <p:nvPr/>
        </p:nvSpPr>
        <p:spPr>
          <a:xfrm>
            <a:off x="7790443" y="5312407"/>
            <a:ext cx="38648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로그 삭제 알고리즘</a:t>
            </a:r>
            <a:endParaRPr lang="en-US" altLang="ko-KR" sz="2000" dirty="0"/>
          </a:p>
          <a:p>
            <a:pPr algn="ctr"/>
            <a:r>
              <a:rPr lang="ko-KR" altLang="en-US" sz="2000" dirty="0"/>
              <a:t>로그 파일의 크기만큼</a:t>
            </a:r>
            <a:endParaRPr lang="en-US" altLang="ko-KR" sz="2000" dirty="0"/>
          </a:p>
          <a:p>
            <a:pPr algn="ctr"/>
            <a:r>
              <a:rPr lang="ko-KR" altLang="en-US" sz="2000" dirty="0"/>
              <a:t>난수를 대입 후 로그파일 삭제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0758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5F1F3-FE90-41D5-8D44-0E526C13B958}"/>
              </a:ext>
            </a:extLst>
          </p:cNvPr>
          <p:cNvSpPr txBox="1"/>
          <p:nvPr/>
        </p:nvSpPr>
        <p:spPr>
          <a:xfrm>
            <a:off x="355354" y="378368"/>
            <a:ext cx="460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-6</a:t>
            </a:r>
            <a:r>
              <a:rPr lang="ko-KR" altLang="en-US" sz="2800" dirty="0"/>
              <a:t> </a:t>
            </a:r>
            <a:r>
              <a:rPr lang="en-US" altLang="ko-KR" sz="2800" dirty="0"/>
              <a:t>ChatServerThread.java</a:t>
            </a:r>
            <a:endParaRPr lang="ko-KR" altLang="en-US" sz="2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7F789C-C2BC-4169-A00A-32700644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525" y="1828928"/>
            <a:ext cx="6397778" cy="946067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47D90D-3587-41B1-8738-0740CD05C000}"/>
              </a:ext>
            </a:extLst>
          </p:cNvPr>
          <p:cNvSpPr txBox="1"/>
          <p:nvPr/>
        </p:nvSpPr>
        <p:spPr>
          <a:xfrm>
            <a:off x="7829317" y="1486353"/>
            <a:ext cx="26329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/>
              <a:t>listWriters</a:t>
            </a:r>
            <a:r>
              <a:rPr lang="en-US" altLang="ko-KR" sz="2000" dirty="0"/>
              <a:t> </a:t>
            </a:r>
            <a:r>
              <a:rPr lang="ko-KR" altLang="en-US" sz="2000" dirty="0"/>
              <a:t>변수는</a:t>
            </a:r>
            <a:endParaRPr lang="en-US" altLang="ko-KR" sz="2000" dirty="0"/>
          </a:p>
          <a:p>
            <a:r>
              <a:rPr lang="ko-KR" altLang="en-US" sz="2000" dirty="0"/>
              <a:t>채팅 서버에 연결된 </a:t>
            </a:r>
            <a:endParaRPr lang="en-US" altLang="ko-KR" sz="2000" dirty="0"/>
          </a:p>
          <a:p>
            <a:r>
              <a:rPr lang="ko-KR" altLang="en-US" sz="2000" dirty="0"/>
              <a:t>모든 클라이언트들을 </a:t>
            </a:r>
            <a:endParaRPr lang="en-US" altLang="ko-KR" sz="2000" dirty="0"/>
          </a:p>
          <a:p>
            <a:r>
              <a:rPr lang="ko-KR" altLang="en-US" sz="2000" dirty="0"/>
              <a:t>저장하고 있는 </a:t>
            </a:r>
            <a:r>
              <a:rPr lang="en-US" altLang="ko-KR" sz="2000" dirty="0"/>
              <a:t>List </a:t>
            </a:r>
            <a:r>
              <a:rPr lang="ko-KR" altLang="en-US" sz="2000" dirty="0"/>
              <a:t>임</a:t>
            </a:r>
            <a:endParaRPr lang="en-US" altLang="ko-KR" sz="2000" dirty="0"/>
          </a:p>
          <a:p>
            <a:r>
              <a:rPr lang="en-US" altLang="ko-KR" sz="2000" dirty="0"/>
              <a:t>(Join</a:t>
            </a:r>
            <a:r>
              <a:rPr lang="ko-KR" altLang="en-US" sz="2000" dirty="0"/>
              <a:t>시 추가</a:t>
            </a:r>
            <a:r>
              <a:rPr lang="en-US" altLang="ko-KR" sz="2000" dirty="0"/>
              <a:t>) </a:t>
            </a:r>
            <a:endParaRPr lang="ko-KR" altLang="en-US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FB2171E-D042-4833-8BAB-7A46B9BD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39" y="3702335"/>
            <a:ext cx="6686550" cy="1876425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1D1909-B0E9-45DA-9201-CB5038771642}"/>
              </a:ext>
            </a:extLst>
          </p:cNvPr>
          <p:cNvSpPr txBox="1"/>
          <p:nvPr/>
        </p:nvSpPr>
        <p:spPr>
          <a:xfrm>
            <a:off x="7832643" y="4132715"/>
            <a:ext cx="41438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ChatServerProcessThread.java</a:t>
            </a:r>
            <a:r>
              <a:rPr lang="ko-KR" altLang="en-US" sz="2000" dirty="0"/>
              <a:t>는  </a:t>
            </a:r>
            <a:r>
              <a:rPr lang="en-US" altLang="ko-KR" sz="2000" dirty="0" err="1"/>
              <a:t>ChatWindow</a:t>
            </a:r>
            <a:r>
              <a:rPr lang="ko-KR" altLang="en-US" sz="2000" dirty="0"/>
              <a:t>에서 수신되는 요청인</a:t>
            </a:r>
            <a:endParaRPr lang="en-US" altLang="ko-KR" sz="2000" dirty="0"/>
          </a:p>
          <a:p>
            <a:r>
              <a:rPr lang="en-US" altLang="ko-KR" sz="2000" dirty="0"/>
              <a:t>request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멀티스레드로</a:t>
            </a:r>
            <a:r>
              <a:rPr lang="ko-KR" altLang="en-US" sz="2000" dirty="0"/>
              <a:t> 계속 수신</a:t>
            </a:r>
          </a:p>
        </p:txBody>
      </p:sp>
    </p:spTree>
    <p:extLst>
      <p:ext uri="{BB962C8B-B14F-4D97-AF65-F5344CB8AC3E}">
        <p14:creationId xmlns:p14="http://schemas.microsoft.com/office/powerpoint/2010/main" val="2633520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5F1F3-FE90-41D5-8D44-0E526C13B958}"/>
              </a:ext>
            </a:extLst>
          </p:cNvPr>
          <p:cNvSpPr txBox="1"/>
          <p:nvPr/>
        </p:nvSpPr>
        <p:spPr>
          <a:xfrm>
            <a:off x="355354" y="378368"/>
            <a:ext cx="460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-6</a:t>
            </a:r>
            <a:r>
              <a:rPr lang="ko-KR" altLang="en-US" sz="2800" dirty="0"/>
              <a:t> </a:t>
            </a:r>
            <a:r>
              <a:rPr lang="en-US" altLang="ko-KR" sz="2800" dirty="0"/>
              <a:t>ChatServerThread.java</a:t>
            </a:r>
            <a:endParaRPr lang="ko-KR" altLang="en-US" sz="28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706869A-C212-4A00-A373-765856407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0" y="1057509"/>
            <a:ext cx="6665755" cy="50291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07C9DE-F107-4206-B819-C122E71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912" y="3099160"/>
            <a:ext cx="4597322" cy="284985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A8BC19-D3C1-4ACA-AC64-1B59EE146B81}"/>
              </a:ext>
            </a:extLst>
          </p:cNvPr>
          <p:cNvSpPr/>
          <p:nvPr/>
        </p:nvSpPr>
        <p:spPr>
          <a:xfrm>
            <a:off x="1020736" y="2959242"/>
            <a:ext cx="2314033" cy="312741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2BC13D0-DB91-4BED-A369-1A03F8AAE023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334769" y="2550266"/>
            <a:ext cx="3736790" cy="1972685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C0DCF6-0BE7-4A8A-B11A-80F7D3212B4F}"/>
              </a:ext>
            </a:extLst>
          </p:cNvPr>
          <p:cNvSpPr txBox="1"/>
          <p:nvPr/>
        </p:nvSpPr>
        <p:spPr>
          <a:xfrm>
            <a:off x="6972705" y="1573161"/>
            <a:ext cx="491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Chatwindow</a:t>
            </a:r>
            <a:r>
              <a:rPr lang="ko-KR" altLang="en-US" sz="2000" dirty="0"/>
              <a:t>에서 서버로 보내는</a:t>
            </a:r>
            <a:r>
              <a:rPr lang="en-US" altLang="ko-KR" sz="2000" dirty="0"/>
              <a:t> </a:t>
            </a:r>
            <a:r>
              <a:rPr lang="ko-KR" altLang="en-US" sz="2000" dirty="0"/>
              <a:t>요청은 </a:t>
            </a:r>
            <a:r>
              <a:rPr lang="en-US" altLang="ko-KR" sz="2000" dirty="0" err="1"/>
              <a:t>PrintWriter.println</a:t>
            </a:r>
            <a:r>
              <a:rPr lang="en-US" altLang="ko-KR" sz="2000" dirty="0"/>
              <a:t>(String request)</a:t>
            </a:r>
            <a:r>
              <a:rPr lang="ko-KR" altLang="en-US" sz="2000" dirty="0"/>
              <a:t>하여</a:t>
            </a:r>
            <a:endParaRPr lang="en-US" altLang="ko-KR" sz="2000" dirty="0"/>
          </a:p>
          <a:p>
            <a:pPr algn="ctr"/>
            <a:r>
              <a:rPr lang="ko-KR" altLang="en-US" sz="2000" dirty="0"/>
              <a:t>전송되는데</a:t>
            </a:r>
            <a:r>
              <a:rPr lang="en-US" altLang="ko-KR" sz="2000" dirty="0"/>
              <a:t>,request</a:t>
            </a:r>
            <a:r>
              <a:rPr lang="ko-KR" altLang="en-US" sz="2000" dirty="0"/>
              <a:t>의 </a:t>
            </a:r>
            <a:r>
              <a:rPr lang="en-US" altLang="ko-KR" sz="2000" dirty="0"/>
              <a:t>:</a:t>
            </a:r>
            <a:r>
              <a:rPr lang="ko-KR" altLang="en-US" sz="2000" dirty="0"/>
              <a:t>을 구분하여</a:t>
            </a:r>
            <a:endParaRPr lang="en-US" altLang="ko-KR" sz="2000" dirty="0"/>
          </a:p>
          <a:p>
            <a:pPr algn="ctr"/>
            <a:r>
              <a:rPr lang="ko-KR" altLang="en-US" sz="2000" dirty="0"/>
              <a:t>만든 배열인 </a:t>
            </a:r>
            <a:r>
              <a:rPr lang="en-US" altLang="ko-KR" sz="2000" dirty="0"/>
              <a:t>tokens</a:t>
            </a:r>
            <a:r>
              <a:rPr lang="ko-KR" altLang="en-US" sz="2000" dirty="0"/>
              <a:t>의 </a:t>
            </a:r>
            <a:r>
              <a:rPr lang="en-US" altLang="ko-KR" sz="2000" dirty="0"/>
              <a:t>tokens[0]</a:t>
            </a:r>
            <a:r>
              <a:rPr lang="ko-KR" altLang="en-US" sz="2000" dirty="0"/>
              <a:t>에는</a:t>
            </a:r>
            <a:endParaRPr lang="en-US" altLang="ko-KR" sz="2000" dirty="0"/>
          </a:p>
          <a:p>
            <a:pPr algn="ctr"/>
            <a:r>
              <a:rPr lang="ko-KR" altLang="en-US" sz="2000" dirty="0"/>
              <a:t>요청의 종류</a:t>
            </a:r>
            <a:r>
              <a:rPr lang="en-US" altLang="ko-KR" sz="2000" dirty="0"/>
              <a:t>, Tokens[1]</a:t>
            </a:r>
            <a:r>
              <a:rPr lang="ko-KR" altLang="en-US" sz="2000" dirty="0"/>
              <a:t>에는</a:t>
            </a:r>
            <a:endParaRPr lang="en-US" altLang="ko-KR" sz="2000" dirty="0"/>
          </a:p>
          <a:p>
            <a:pPr algn="ctr"/>
            <a:r>
              <a:rPr lang="ko-KR" altLang="en-US" sz="2000" dirty="0"/>
              <a:t>요청에 관련된 내용 저장</a:t>
            </a:r>
            <a:endParaRPr lang="en-US" altLang="ko-KR" sz="2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E76CBA8-8C68-4F65-A8AA-FBD2F13A605B}"/>
              </a:ext>
            </a:extLst>
          </p:cNvPr>
          <p:cNvSpPr/>
          <p:nvPr/>
        </p:nvSpPr>
        <p:spPr>
          <a:xfrm>
            <a:off x="3996720" y="4057031"/>
            <a:ext cx="4161514" cy="1478530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01E3C4-4D50-48DD-905B-DEC4DE359355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8158234" y="4796296"/>
            <a:ext cx="259602" cy="0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AB78EA-66FF-4AEC-83A7-CDE89CBAEF2C}"/>
              </a:ext>
            </a:extLst>
          </p:cNvPr>
          <p:cNvSpPr txBox="1"/>
          <p:nvPr/>
        </p:nvSpPr>
        <p:spPr>
          <a:xfrm>
            <a:off x="8417836" y="4134576"/>
            <a:ext cx="33630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클라이언트 종료 후</a:t>
            </a:r>
            <a:endParaRPr lang="en-US" altLang="ko-KR" sz="2000" dirty="0"/>
          </a:p>
          <a:p>
            <a:pPr algn="ctr"/>
            <a:r>
              <a:rPr lang="ko-KR" altLang="en-US" sz="2000" dirty="0"/>
              <a:t>로그 삭제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pPr algn="ctr"/>
            <a:r>
              <a:rPr lang="ko-KR" altLang="en-US" sz="2000" dirty="0"/>
              <a:t>로그 삭제 알고리즘은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ChatWindow</a:t>
            </a:r>
            <a:r>
              <a:rPr lang="ko-KR" altLang="en-US" sz="2000" dirty="0"/>
              <a:t>의 것과 같음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5779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5F1F3-FE90-41D5-8D44-0E526C13B958}"/>
              </a:ext>
            </a:extLst>
          </p:cNvPr>
          <p:cNvSpPr txBox="1"/>
          <p:nvPr/>
        </p:nvSpPr>
        <p:spPr>
          <a:xfrm>
            <a:off x="355354" y="378368"/>
            <a:ext cx="460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-6</a:t>
            </a:r>
            <a:r>
              <a:rPr lang="ko-KR" altLang="en-US" sz="2800" dirty="0"/>
              <a:t> </a:t>
            </a:r>
            <a:r>
              <a:rPr lang="en-US" altLang="ko-KR" sz="2800" dirty="0"/>
              <a:t>ChatServerThread.java</a:t>
            </a:r>
            <a:endParaRPr lang="ko-KR" altLang="en-US" sz="2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7CB648-F7DB-4554-AE3B-83E4D8A9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0" y="1538402"/>
            <a:ext cx="4886325" cy="2200275"/>
          </a:xfrm>
          <a:prstGeom prst="rect">
            <a:avLst/>
          </a:prstGeom>
          <a:ln w="25400">
            <a:noFill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4E2E2E5-25E4-44F6-BC60-A60406BD2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678" y="3955951"/>
            <a:ext cx="3114675" cy="1076325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C6AB7D-A995-4260-9972-255C507F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12" y="1691148"/>
            <a:ext cx="4743450" cy="79057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2512EC-68EF-4C11-809F-E1A83A1B976B}"/>
              </a:ext>
            </a:extLst>
          </p:cNvPr>
          <p:cNvSpPr/>
          <p:nvPr/>
        </p:nvSpPr>
        <p:spPr>
          <a:xfrm>
            <a:off x="873252" y="1825668"/>
            <a:ext cx="1486489" cy="150288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B57E94D-9A1B-49D1-BC7E-AF477EED2173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1616497" y="1975956"/>
            <a:ext cx="1366519" cy="1979995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4732174-C527-4DDB-B413-DFCE361D9EC7}"/>
              </a:ext>
            </a:extLst>
          </p:cNvPr>
          <p:cNvSpPr txBox="1"/>
          <p:nvPr/>
        </p:nvSpPr>
        <p:spPr>
          <a:xfrm>
            <a:off x="968641" y="5166852"/>
            <a:ext cx="3780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종료 요청 </a:t>
            </a:r>
            <a:r>
              <a:rPr lang="en-US" altLang="ko-KR" sz="2000" dirty="0"/>
              <a:t>quit </a:t>
            </a:r>
            <a:r>
              <a:rPr lang="ko-KR" altLang="en-US" sz="2000" dirty="0"/>
              <a:t>처리 메서드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removeWriter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메서드를 통해 참여자 목록인 </a:t>
            </a:r>
            <a:r>
              <a:rPr lang="en-US" altLang="ko-KR" sz="2000" dirty="0" err="1"/>
              <a:t>listWriters</a:t>
            </a:r>
            <a:r>
              <a:rPr lang="ko-KR" altLang="en-US" sz="2000" dirty="0"/>
              <a:t>에서</a:t>
            </a:r>
            <a:endParaRPr lang="en-US" altLang="ko-KR" sz="2000" dirty="0"/>
          </a:p>
          <a:p>
            <a:pPr algn="ctr"/>
            <a:r>
              <a:rPr lang="ko-KR" altLang="en-US" sz="2000" dirty="0"/>
              <a:t>종료자 제거</a:t>
            </a: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534EC63-3736-482F-BA34-A3004C2E3E30}"/>
              </a:ext>
            </a:extLst>
          </p:cNvPr>
          <p:cNvSpPr txBox="1"/>
          <p:nvPr/>
        </p:nvSpPr>
        <p:spPr>
          <a:xfrm>
            <a:off x="6431567" y="1820268"/>
            <a:ext cx="4285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AES128</a:t>
            </a:r>
            <a:r>
              <a:rPr lang="ko-KR" altLang="en-US" sz="900" dirty="0"/>
              <a:t>의 경우 이 부분이 </a:t>
            </a:r>
            <a:r>
              <a:rPr lang="en-US" altLang="ko-KR" sz="900" dirty="0"/>
              <a:t>AES128.encrypt(message, </a:t>
            </a:r>
            <a:r>
              <a:rPr lang="en-US" altLang="ko-KR" sz="900" dirty="0" err="1"/>
              <a:t>ChatClientApp.SERVER_IP</a:t>
            </a:r>
            <a:r>
              <a:rPr lang="en-US" altLang="ko-KR" sz="900" dirty="0"/>
              <a:t>);</a:t>
            </a:r>
            <a:endParaRPr lang="ko-KR" altLang="en-US" sz="9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18EBE10-B585-494A-90A9-0A7F0003C5E7}"/>
              </a:ext>
            </a:extLst>
          </p:cNvPr>
          <p:cNvSpPr/>
          <p:nvPr/>
        </p:nvSpPr>
        <p:spPr>
          <a:xfrm>
            <a:off x="6469178" y="1851660"/>
            <a:ext cx="4506184" cy="439256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A8A77E7-8D0B-4211-9CBE-3A1041403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745" y="3429000"/>
            <a:ext cx="3067050" cy="1657350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12D7226-551B-4FFA-A0F1-363DB41A4F2F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>
            <a:off x="8722270" y="2290916"/>
            <a:ext cx="0" cy="1138084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91A5A7-8B15-47EA-9694-3EE4561365DF}"/>
              </a:ext>
            </a:extLst>
          </p:cNvPr>
          <p:cNvSpPr txBox="1"/>
          <p:nvPr/>
        </p:nvSpPr>
        <p:spPr>
          <a:xfrm>
            <a:off x="6832100" y="5131180"/>
            <a:ext cx="3780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AES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복호화한</a:t>
            </a:r>
            <a:r>
              <a:rPr lang="ko-KR" altLang="en-US" sz="2000" dirty="0"/>
              <a:t> 메시지를</a:t>
            </a:r>
            <a:endParaRPr lang="en-US" altLang="ko-KR" sz="2000" dirty="0"/>
          </a:p>
          <a:p>
            <a:pPr algn="ctr"/>
            <a:r>
              <a:rPr lang="en-US" altLang="ko-KR" sz="2000" dirty="0"/>
              <a:t>Broadcast </a:t>
            </a:r>
            <a:r>
              <a:rPr lang="ko-KR" altLang="en-US" sz="2000" dirty="0"/>
              <a:t>메서드를 통해 </a:t>
            </a:r>
            <a:endParaRPr lang="en-US" altLang="ko-KR" sz="2000" dirty="0"/>
          </a:p>
          <a:p>
            <a:pPr algn="ctr"/>
            <a:r>
              <a:rPr lang="ko-KR" altLang="en-US" sz="2000" dirty="0"/>
              <a:t>모든 참여자에게 전송</a:t>
            </a:r>
            <a:endParaRPr lang="en-US" altLang="ko-KR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93A-653F-46C9-9B4C-097B7F04E62D}"/>
              </a:ext>
            </a:extLst>
          </p:cNvPr>
          <p:cNvSpPr txBox="1"/>
          <p:nvPr/>
        </p:nvSpPr>
        <p:spPr>
          <a:xfrm>
            <a:off x="1179012" y="1063148"/>
            <a:ext cx="378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tokens[0]</a:t>
            </a:r>
            <a:r>
              <a:rPr lang="ko-KR" altLang="en-US" sz="2000" dirty="0"/>
              <a:t>이 </a:t>
            </a:r>
            <a:r>
              <a:rPr lang="en-US" altLang="ko-KR" sz="2000" dirty="0"/>
              <a:t>quit</a:t>
            </a:r>
            <a:r>
              <a:rPr lang="ko-KR" altLang="en-US" sz="2000" dirty="0"/>
              <a:t>인 경우</a:t>
            </a:r>
            <a:endParaRPr lang="en-US" altLang="ko-KR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868F6-8D5E-42A3-BBBE-830419C22EEE}"/>
              </a:ext>
            </a:extLst>
          </p:cNvPr>
          <p:cNvSpPr txBox="1"/>
          <p:nvPr/>
        </p:nvSpPr>
        <p:spPr>
          <a:xfrm>
            <a:off x="6832100" y="1102476"/>
            <a:ext cx="378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tokens[0]</a:t>
            </a:r>
            <a:r>
              <a:rPr lang="ko-KR" altLang="en-US" sz="2000" dirty="0"/>
              <a:t>이 </a:t>
            </a:r>
            <a:r>
              <a:rPr lang="en-US" altLang="ko-KR" sz="2000" dirty="0"/>
              <a:t>message</a:t>
            </a:r>
            <a:r>
              <a:rPr lang="ko-KR" altLang="en-US" sz="2000" dirty="0"/>
              <a:t>인 경우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5138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5F1F3-FE90-41D5-8D44-0E526C13B958}"/>
              </a:ext>
            </a:extLst>
          </p:cNvPr>
          <p:cNvSpPr txBox="1"/>
          <p:nvPr/>
        </p:nvSpPr>
        <p:spPr>
          <a:xfrm>
            <a:off x="355354" y="378368"/>
            <a:ext cx="4605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-6</a:t>
            </a:r>
            <a:r>
              <a:rPr lang="ko-KR" altLang="en-US" sz="2800" dirty="0"/>
              <a:t> </a:t>
            </a:r>
            <a:r>
              <a:rPr lang="en-US" altLang="ko-KR" sz="2800" dirty="0"/>
              <a:t>ChatServerThread.java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93A-653F-46C9-9B4C-097B7F04E62D}"/>
              </a:ext>
            </a:extLst>
          </p:cNvPr>
          <p:cNvSpPr txBox="1"/>
          <p:nvPr/>
        </p:nvSpPr>
        <p:spPr>
          <a:xfrm>
            <a:off x="1179012" y="1063148"/>
            <a:ext cx="378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tokens[0]</a:t>
            </a:r>
            <a:r>
              <a:rPr lang="ko-KR" altLang="en-US" sz="2000" dirty="0"/>
              <a:t>이 </a:t>
            </a:r>
            <a:r>
              <a:rPr lang="en-US" altLang="ko-KR" sz="2000" dirty="0"/>
              <a:t>file</a:t>
            </a:r>
            <a:r>
              <a:rPr lang="ko-KR" altLang="en-US" sz="2000" dirty="0"/>
              <a:t>인 경우</a:t>
            </a:r>
            <a:endParaRPr lang="en-US" altLang="ko-KR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2868F6-8D5E-42A3-BBBE-830419C22EEE}"/>
              </a:ext>
            </a:extLst>
          </p:cNvPr>
          <p:cNvSpPr txBox="1"/>
          <p:nvPr/>
        </p:nvSpPr>
        <p:spPr>
          <a:xfrm>
            <a:off x="6832100" y="1102476"/>
            <a:ext cx="378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tokens[0]</a:t>
            </a:r>
            <a:r>
              <a:rPr lang="ko-KR" altLang="en-US" sz="2000" dirty="0"/>
              <a:t>이 </a:t>
            </a:r>
            <a:r>
              <a:rPr lang="en-US" altLang="ko-KR" sz="2000" dirty="0"/>
              <a:t>join</a:t>
            </a:r>
            <a:r>
              <a:rPr lang="ko-KR" altLang="en-US" sz="2000" dirty="0"/>
              <a:t>인 경우</a:t>
            </a:r>
            <a:endParaRPr lang="en-US" altLang="ko-KR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8B3B758-1431-4F83-8660-D078CD72D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2" y="1624818"/>
            <a:ext cx="5576734" cy="381184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3A615F-854D-4947-BB91-FE52281B28DF}"/>
              </a:ext>
            </a:extLst>
          </p:cNvPr>
          <p:cNvSpPr txBox="1"/>
          <p:nvPr/>
        </p:nvSpPr>
        <p:spPr>
          <a:xfrm>
            <a:off x="288544" y="5452005"/>
            <a:ext cx="5895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ChatWindow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sendFile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메서드에서 수신한</a:t>
            </a:r>
            <a:endParaRPr lang="en-US" altLang="ko-KR" sz="2000" dirty="0"/>
          </a:p>
          <a:p>
            <a:pPr algn="ctr"/>
            <a:r>
              <a:rPr lang="ko-KR" altLang="en-US" sz="2000" dirty="0"/>
              <a:t>파일 이름과 파일 내용을 수신하여 처리하는 부분</a:t>
            </a:r>
            <a:endParaRPr lang="en-US" altLang="ko-KR"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3E926A4-986D-4E4A-9403-9895EACC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649" y="1854507"/>
            <a:ext cx="3810000" cy="14763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E6EBE1-8F97-4AB6-B4B5-4C7573370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136" y="3747335"/>
            <a:ext cx="2867025" cy="1076325"/>
          </a:xfrm>
          <a:prstGeom prst="rect">
            <a:avLst/>
          </a:prstGeom>
          <a:ln w="25400">
            <a:solidFill>
              <a:srgbClr val="FF3300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E69B44-EAE8-45EE-9A59-337924A71FF2}"/>
              </a:ext>
            </a:extLst>
          </p:cNvPr>
          <p:cNvSpPr/>
          <p:nvPr/>
        </p:nvSpPr>
        <p:spPr>
          <a:xfrm>
            <a:off x="7077408" y="2993972"/>
            <a:ext cx="1221017" cy="160338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291D417-5F84-4879-BBF7-1C34302A0E8B}"/>
              </a:ext>
            </a:extLst>
          </p:cNvPr>
          <p:cNvCxnSpPr>
            <a:cxnSpLocks/>
            <a:stCxn id="26" idx="2"/>
            <a:endCxn id="4" idx="0"/>
          </p:cNvCxnSpPr>
          <p:nvPr/>
        </p:nvCxnSpPr>
        <p:spPr>
          <a:xfrm>
            <a:off x="7687917" y="3154310"/>
            <a:ext cx="1011732" cy="593025"/>
          </a:xfrm>
          <a:prstGeom prst="straightConnector1">
            <a:avLst/>
          </a:prstGeom>
          <a:ln w="254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03724BA-10AC-463A-945B-464CF03D644E}"/>
              </a:ext>
            </a:extLst>
          </p:cNvPr>
          <p:cNvSpPr txBox="1"/>
          <p:nvPr/>
        </p:nvSpPr>
        <p:spPr>
          <a:xfrm>
            <a:off x="6249712" y="4959160"/>
            <a:ext cx="5040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누가 입장하였다고 </a:t>
            </a:r>
            <a:r>
              <a:rPr lang="en-US" altLang="ko-KR" sz="2000" dirty="0"/>
              <a:t>broadcast</a:t>
            </a:r>
            <a:r>
              <a:rPr lang="ko-KR" altLang="en-US" sz="2000" dirty="0"/>
              <a:t>한 후에</a:t>
            </a:r>
            <a:endParaRPr lang="en-US" altLang="ko-KR" sz="2000" dirty="0"/>
          </a:p>
          <a:p>
            <a:pPr algn="ctr"/>
            <a:r>
              <a:rPr lang="en-US" altLang="ko-KR" sz="2000" dirty="0" err="1"/>
              <a:t>addWriter</a:t>
            </a:r>
            <a:r>
              <a:rPr lang="en-US" altLang="ko-KR" sz="2000" dirty="0"/>
              <a:t> </a:t>
            </a:r>
            <a:r>
              <a:rPr lang="ko-KR" altLang="en-US" sz="2000" dirty="0"/>
              <a:t>메서드를 통해</a:t>
            </a:r>
            <a:endParaRPr lang="en-US" altLang="ko-KR" sz="2000" dirty="0"/>
          </a:p>
          <a:p>
            <a:pPr algn="ctr"/>
            <a:r>
              <a:rPr lang="ko-KR" altLang="en-US" sz="2000" dirty="0"/>
              <a:t>입장자를 참여자 목록인 </a:t>
            </a:r>
            <a:r>
              <a:rPr lang="en-US" altLang="ko-KR" sz="2000" dirty="0" err="1"/>
              <a:t>listWriters</a:t>
            </a:r>
            <a:r>
              <a:rPr lang="ko-KR" altLang="en-US" sz="2000" dirty="0"/>
              <a:t>에 추가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9383821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5F1F3-FE90-41D5-8D44-0E526C13B958}"/>
              </a:ext>
            </a:extLst>
          </p:cNvPr>
          <p:cNvSpPr txBox="1"/>
          <p:nvPr/>
        </p:nvSpPr>
        <p:spPr>
          <a:xfrm>
            <a:off x="355354" y="378368"/>
            <a:ext cx="23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-7</a:t>
            </a:r>
            <a:r>
              <a:rPr lang="ko-KR" altLang="en-US" sz="2800" dirty="0"/>
              <a:t> </a:t>
            </a:r>
            <a:r>
              <a:rPr lang="en-US" altLang="ko-KR" sz="2800" dirty="0"/>
              <a:t>AES.java</a:t>
            </a:r>
            <a:endParaRPr lang="ko-KR" altLang="en-US" sz="2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E557A0-C896-4ED3-8BD4-08BFA586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01" y="1613625"/>
            <a:ext cx="4095750" cy="609600"/>
          </a:xfrm>
          <a:prstGeom prst="rect">
            <a:avLst/>
          </a:prstGeom>
          <a:ln w="12700"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289E92-0160-456C-9DF8-F110C308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401" y="2421495"/>
            <a:ext cx="6467475" cy="245745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42DED8-9FCC-49FC-AB9C-DEBE471D87E6}"/>
              </a:ext>
            </a:extLst>
          </p:cNvPr>
          <p:cNvSpPr txBox="1"/>
          <p:nvPr/>
        </p:nvSpPr>
        <p:spPr>
          <a:xfrm>
            <a:off x="3900582" y="2480601"/>
            <a:ext cx="2130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AES128</a:t>
            </a:r>
            <a:r>
              <a:rPr lang="ko-KR" altLang="en-US" sz="1000" dirty="0"/>
              <a:t>의 경우  </a:t>
            </a:r>
            <a:r>
              <a:rPr lang="en-US" altLang="ko-KR" sz="1000" dirty="0"/>
              <a:t>genSecretKey128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A754D-8871-4E52-B8B0-BC7070F8B50F}"/>
              </a:ext>
            </a:extLst>
          </p:cNvPr>
          <p:cNvSpPr txBox="1"/>
          <p:nvPr/>
        </p:nvSpPr>
        <p:spPr>
          <a:xfrm>
            <a:off x="8141925" y="3188522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AES128</a:t>
            </a:r>
            <a:r>
              <a:rPr lang="ko-KR" altLang="en-US" sz="1000" dirty="0"/>
              <a:t>의 경우 </a:t>
            </a:r>
            <a:r>
              <a:rPr lang="en-US" altLang="ko-KR" sz="1000" dirty="0"/>
              <a:t>128</a:t>
            </a:r>
            <a:endParaRPr lang="ko-KR" alt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7F996-6528-4648-9756-77BB3B4E21AA}"/>
              </a:ext>
            </a:extLst>
          </p:cNvPr>
          <p:cNvSpPr txBox="1"/>
          <p:nvPr/>
        </p:nvSpPr>
        <p:spPr>
          <a:xfrm>
            <a:off x="3575845" y="5275486"/>
            <a:ext cx="50403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서버</a:t>
            </a:r>
            <a:r>
              <a:rPr lang="en-US" altLang="ko-KR" sz="2000" dirty="0"/>
              <a:t>IP</a:t>
            </a:r>
            <a:r>
              <a:rPr lang="ko-KR" altLang="en-US" sz="2000" dirty="0"/>
              <a:t>주소와 </a:t>
            </a:r>
            <a:r>
              <a:rPr lang="ko-KR" altLang="en-US" sz="2000" dirty="0" err="1"/>
              <a:t>솔트값을</a:t>
            </a:r>
            <a:r>
              <a:rPr lang="ko-KR" altLang="en-US" sz="2000" dirty="0"/>
              <a:t> 이용해</a:t>
            </a:r>
            <a:endParaRPr lang="en-US" altLang="ko-KR" sz="2000" dirty="0"/>
          </a:p>
          <a:p>
            <a:pPr algn="ctr"/>
            <a:r>
              <a:rPr lang="ko-KR" altLang="en-US" sz="2000" dirty="0"/>
              <a:t>비밀키 생성하여 암</a:t>
            </a:r>
            <a:r>
              <a:rPr lang="en-US" altLang="ko-KR" sz="2000" dirty="0"/>
              <a:t>/</a:t>
            </a:r>
            <a:r>
              <a:rPr lang="ko-KR" altLang="en-US" sz="2000" dirty="0"/>
              <a:t>복호화에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6707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85F1F3-FE90-41D5-8D44-0E526C13B958}"/>
              </a:ext>
            </a:extLst>
          </p:cNvPr>
          <p:cNvSpPr txBox="1"/>
          <p:nvPr/>
        </p:nvSpPr>
        <p:spPr>
          <a:xfrm>
            <a:off x="355354" y="378368"/>
            <a:ext cx="233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-7</a:t>
            </a:r>
            <a:r>
              <a:rPr lang="ko-KR" altLang="en-US" sz="2800" dirty="0"/>
              <a:t> </a:t>
            </a:r>
            <a:r>
              <a:rPr lang="en-US" altLang="ko-KR" sz="2800" dirty="0"/>
              <a:t>AES.java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CFA83E-6EF2-49B3-BD72-AE69423F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10" y="3717155"/>
            <a:ext cx="5705852" cy="26461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F212D7-FA54-415A-A144-03577DEE6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10" y="1006646"/>
            <a:ext cx="6606292" cy="2710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655E0C-618E-46B8-BBFF-A04ABA036B2A}"/>
              </a:ext>
            </a:extLst>
          </p:cNvPr>
          <p:cNvSpPr txBox="1"/>
          <p:nvPr/>
        </p:nvSpPr>
        <p:spPr>
          <a:xfrm>
            <a:off x="7759309" y="3018695"/>
            <a:ext cx="31069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PKCS5 </a:t>
            </a:r>
            <a:r>
              <a:rPr lang="ko-KR" altLang="en-US" sz="2000" dirty="0"/>
              <a:t>패딩을 사용하여</a:t>
            </a:r>
            <a:endParaRPr lang="en-US" altLang="ko-KR" sz="2000" dirty="0"/>
          </a:p>
          <a:p>
            <a:pPr algn="ctr"/>
            <a:r>
              <a:rPr lang="en-US" altLang="ko-KR" sz="2000" dirty="0"/>
              <a:t>AES/OFB</a:t>
            </a:r>
            <a:r>
              <a:rPr lang="ko-KR" altLang="en-US" sz="2000" dirty="0"/>
              <a:t>모드에서</a:t>
            </a:r>
            <a:endParaRPr lang="en-US" altLang="ko-KR" sz="2000" dirty="0"/>
          </a:p>
          <a:p>
            <a:pPr algn="ctr"/>
            <a:r>
              <a:rPr lang="ko-KR" altLang="en-US" sz="2000" dirty="0"/>
              <a:t>암</a:t>
            </a:r>
            <a:r>
              <a:rPr lang="en-US" altLang="ko-KR" sz="2000" dirty="0"/>
              <a:t>/</a:t>
            </a:r>
            <a:r>
              <a:rPr lang="ko-KR" altLang="en-US" sz="2000" dirty="0"/>
              <a:t>복호화 동작</a:t>
            </a:r>
            <a:endParaRPr lang="en-US" altLang="ko-KR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A7121F-FA61-48D0-9893-6204E625D39B}"/>
              </a:ext>
            </a:extLst>
          </p:cNvPr>
          <p:cNvSpPr txBox="1"/>
          <p:nvPr/>
        </p:nvSpPr>
        <p:spPr>
          <a:xfrm>
            <a:off x="2424670" y="2063150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AES</a:t>
            </a:r>
            <a:r>
              <a:rPr lang="ko-KR" altLang="en-US" sz="1000" dirty="0"/>
              <a:t>의 경우 </a:t>
            </a:r>
            <a:r>
              <a:rPr lang="en-US" altLang="ko-KR" sz="1000" dirty="0"/>
              <a:t>genSecretKey128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BB1113-D55F-4DF0-B0F4-571C783B0E43}"/>
              </a:ext>
            </a:extLst>
          </p:cNvPr>
          <p:cNvSpPr txBox="1"/>
          <p:nvPr/>
        </p:nvSpPr>
        <p:spPr>
          <a:xfrm>
            <a:off x="2434502" y="4739855"/>
            <a:ext cx="1874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AES</a:t>
            </a:r>
            <a:r>
              <a:rPr lang="ko-KR" altLang="en-US" sz="1000" dirty="0"/>
              <a:t>의 경우 </a:t>
            </a:r>
            <a:r>
              <a:rPr lang="en-US" altLang="ko-KR" sz="1000" dirty="0"/>
              <a:t>genSecretKey128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366235-D25D-457F-B355-A4AE1A5C2009}"/>
              </a:ext>
            </a:extLst>
          </p:cNvPr>
          <p:cNvSpPr/>
          <p:nvPr/>
        </p:nvSpPr>
        <p:spPr>
          <a:xfrm>
            <a:off x="1524616" y="2254091"/>
            <a:ext cx="3824132" cy="292464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2902BF-573E-4BF9-9687-DD7F6B8EE1AF}"/>
              </a:ext>
            </a:extLst>
          </p:cNvPr>
          <p:cNvSpPr/>
          <p:nvPr/>
        </p:nvSpPr>
        <p:spPr>
          <a:xfrm>
            <a:off x="1524616" y="4935070"/>
            <a:ext cx="3824132" cy="292464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450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-8</a:t>
            </a:r>
            <a:r>
              <a:rPr lang="ko-KR" altLang="en-US" sz="2800" dirty="0"/>
              <a:t> 구현 결과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DD1549-C125-40F1-877A-540650DC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975" y="1404937"/>
            <a:ext cx="5781675" cy="1000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B3971F-48CC-4F86-87D4-B774098BDA2E}"/>
              </a:ext>
            </a:extLst>
          </p:cNvPr>
          <p:cNvSpPr txBox="1"/>
          <p:nvPr/>
        </p:nvSpPr>
        <p:spPr>
          <a:xfrm>
            <a:off x="7750275" y="1704944"/>
            <a:ext cx="1811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① 서버 </a:t>
            </a:r>
            <a:r>
              <a:rPr lang="en-US" altLang="ko-KR" sz="2000" dirty="0"/>
              <a:t>OPEN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CC9486E-576A-4197-BCE4-5294A5BA4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266" y="2683458"/>
            <a:ext cx="2324100" cy="600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4BBBFF6-F4C3-4728-9B71-1F6D439C9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0185" y="2683458"/>
            <a:ext cx="2190750" cy="5334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EAA2815-9219-48A0-BD77-12DD5E231D02}"/>
              </a:ext>
            </a:extLst>
          </p:cNvPr>
          <p:cNvSpPr txBox="1"/>
          <p:nvPr/>
        </p:nvSpPr>
        <p:spPr>
          <a:xfrm>
            <a:off x="7750275" y="2750103"/>
            <a:ext cx="2401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② 클라이언트 접속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CFF3253-3DB1-47E1-B84C-364B492F2B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1802" y="3493655"/>
            <a:ext cx="3466484" cy="26573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C2853A4-8A4C-4EFD-8F3C-035C45B3A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654" y="3488660"/>
            <a:ext cx="3466484" cy="2662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7D2B051-0D74-46A3-983D-9E83727CFDC0}"/>
              </a:ext>
            </a:extLst>
          </p:cNvPr>
          <p:cNvSpPr txBox="1"/>
          <p:nvPr/>
        </p:nvSpPr>
        <p:spPr>
          <a:xfrm>
            <a:off x="8347695" y="4619755"/>
            <a:ext cx="1651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③ 채팅 진행</a:t>
            </a:r>
          </a:p>
        </p:txBody>
      </p:sp>
    </p:spTree>
    <p:extLst>
      <p:ext uri="{BB962C8B-B14F-4D97-AF65-F5344CB8AC3E}">
        <p14:creationId xmlns:p14="http://schemas.microsoft.com/office/powerpoint/2010/main" val="3418619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A6A8-7AF4-41F5-A7D1-FE400A3A7FBB}"/>
              </a:ext>
            </a:extLst>
          </p:cNvPr>
          <p:cNvSpPr txBox="1"/>
          <p:nvPr/>
        </p:nvSpPr>
        <p:spPr>
          <a:xfrm>
            <a:off x="1781175" y="3013501"/>
            <a:ext cx="8629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① 개요</a:t>
            </a:r>
          </a:p>
        </p:txBody>
      </p:sp>
    </p:spTree>
    <p:extLst>
      <p:ext uri="{BB962C8B-B14F-4D97-AF65-F5344CB8AC3E}">
        <p14:creationId xmlns:p14="http://schemas.microsoft.com/office/powerpoint/2010/main" val="107670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F79ED1-19C3-4F75-9FBA-A778054AD891}"/>
              </a:ext>
            </a:extLst>
          </p:cNvPr>
          <p:cNvSpPr txBox="1"/>
          <p:nvPr/>
        </p:nvSpPr>
        <p:spPr>
          <a:xfrm>
            <a:off x="1749503" y="4779370"/>
            <a:ext cx="2920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④ </a:t>
            </a:r>
            <a:r>
              <a:rPr lang="en-US" altLang="ko-KR" sz="2000" dirty="0"/>
              <a:t>Attach </a:t>
            </a:r>
            <a:r>
              <a:rPr lang="ko-KR" altLang="en-US" sz="2000" dirty="0"/>
              <a:t>버튼 클릭 시 </a:t>
            </a:r>
            <a:r>
              <a:rPr lang="en-US" altLang="ko-KR" sz="2000" dirty="0" err="1"/>
              <a:t>FileDialog</a:t>
            </a:r>
            <a:r>
              <a:rPr lang="en-US" altLang="ko-KR" sz="2000" dirty="0"/>
              <a:t> </a:t>
            </a:r>
            <a:r>
              <a:rPr lang="ko-KR" altLang="en-US" sz="2000" dirty="0"/>
              <a:t>실행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3C180D-298E-4593-B31F-8B6341EA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77" y="2325986"/>
            <a:ext cx="5086316" cy="159943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E9C3F1-261E-4304-ADF1-45013CB657AB}"/>
              </a:ext>
            </a:extLst>
          </p:cNvPr>
          <p:cNvSpPr txBox="1"/>
          <p:nvPr/>
        </p:nvSpPr>
        <p:spPr>
          <a:xfrm>
            <a:off x="7345446" y="4228766"/>
            <a:ext cx="32438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⑤ 파일 전송 완료</a:t>
            </a:r>
            <a:r>
              <a:rPr lang="en-US" altLang="ko-KR" sz="2000" dirty="0"/>
              <a:t>(123.txt)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FC8064-DDB7-4DC8-BC03-DDB7FA9EC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357" y="1707937"/>
            <a:ext cx="4629098" cy="2746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D5D5D0-DA72-4DB4-A8FF-43462C36891F}"/>
              </a:ext>
            </a:extLst>
          </p:cNvPr>
          <p:cNvSpPr txBox="1"/>
          <p:nvPr/>
        </p:nvSpPr>
        <p:spPr>
          <a:xfrm>
            <a:off x="355354" y="378368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-8</a:t>
            </a:r>
            <a:r>
              <a:rPr lang="ko-KR" altLang="en-US" sz="2800" dirty="0"/>
              <a:t> 구현 결과</a:t>
            </a:r>
          </a:p>
        </p:txBody>
      </p:sp>
    </p:spTree>
    <p:extLst>
      <p:ext uri="{BB962C8B-B14F-4D97-AF65-F5344CB8AC3E}">
        <p14:creationId xmlns:p14="http://schemas.microsoft.com/office/powerpoint/2010/main" val="3738663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49BF9AD-8850-487C-A242-D6A9E49FC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837" y="1669761"/>
            <a:ext cx="5695950" cy="15430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59400A-8714-4865-8891-144D2F65185B}"/>
              </a:ext>
            </a:extLst>
          </p:cNvPr>
          <p:cNvSpPr txBox="1"/>
          <p:nvPr/>
        </p:nvSpPr>
        <p:spPr>
          <a:xfrm>
            <a:off x="7081008" y="2087343"/>
            <a:ext cx="343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클라이언트 접속 종료 후</a:t>
            </a:r>
            <a:endParaRPr lang="en-US" altLang="ko-KR" sz="2000" dirty="0"/>
          </a:p>
          <a:p>
            <a:pPr algn="ctr"/>
            <a:r>
              <a:rPr lang="ko-KR" altLang="en-US" sz="2000" dirty="0"/>
              <a:t>서버 로그 삭제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36A34C-15BF-4AB2-A35A-093B8A135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189" y="3685932"/>
            <a:ext cx="6686550" cy="933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206869-B643-4DFF-8D8E-3108F19F8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189" y="4641784"/>
            <a:ext cx="5867400" cy="838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35AA7-04A3-4DB3-B3F6-905DF168DAA8}"/>
              </a:ext>
            </a:extLst>
          </p:cNvPr>
          <p:cNvSpPr txBox="1"/>
          <p:nvPr/>
        </p:nvSpPr>
        <p:spPr>
          <a:xfrm>
            <a:off x="7810714" y="4265439"/>
            <a:ext cx="3432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클라이언트 접속 종료 후</a:t>
            </a:r>
            <a:endParaRPr lang="en-US" altLang="ko-KR" sz="2000" dirty="0"/>
          </a:p>
          <a:p>
            <a:pPr algn="ctr"/>
            <a:r>
              <a:rPr lang="ko-KR" altLang="en-US" sz="2000" dirty="0"/>
              <a:t>클라이언트 로그 삭제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1ACF91-D48E-4648-9874-8AAB16527433}"/>
              </a:ext>
            </a:extLst>
          </p:cNvPr>
          <p:cNvSpPr txBox="1"/>
          <p:nvPr/>
        </p:nvSpPr>
        <p:spPr>
          <a:xfrm>
            <a:off x="8725681" y="6318751"/>
            <a:ext cx="3243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자세한 구현사항은 시연동영상으로 첨부하였습니다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322115-BC90-4B99-B915-4726C991691A}"/>
              </a:ext>
            </a:extLst>
          </p:cNvPr>
          <p:cNvSpPr txBox="1"/>
          <p:nvPr/>
        </p:nvSpPr>
        <p:spPr>
          <a:xfrm>
            <a:off x="355354" y="378368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②</a:t>
            </a:r>
            <a:r>
              <a:rPr lang="en-US" altLang="ko-KR" sz="2800" dirty="0"/>
              <a:t>-8</a:t>
            </a:r>
            <a:r>
              <a:rPr lang="ko-KR" altLang="en-US" sz="2800" dirty="0"/>
              <a:t> 구현 결과</a:t>
            </a:r>
          </a:p>
        </p:txBody>
      </p:sp>
    </p:spTree>
    <p:extLst>
      <p:ext uri="{BB962C8B-B14F-4D97-AF65-F5344CB8AC3E}">
        <p14:creationId xmlns:p14="http://schemas.microsoft.com/office/powerpoint/2010/main" val="811715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A6A8-7AF4-41F5-A7D1-FE400A3A7FBB}"/>
              </a:ext>
            </a:extLst>
          </p:cNvPr>
          <p:cNvSpPr txBox="1"/>
          <p:nvPr/>
        </p:nvSpPr>
        <p:spPr>
          <a:xfrm>
            <a:off x="1504950" y="3013501"/>
            <a:ext cx="9182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/>
              <a:t>③ 개발 과정에서의 문제점 해결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0598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2818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③</a:t>
            </a:r>
            <a:r>
              <a:rPr lang="en-US" altLang="ko-KR" sz="2800" dirty="0"/>
              <a:t>-1</a:t>
            </a:r>
            <a:r>
              <a:rPr lang="ko-KR" altLang="en-US" sz="2800" dirty="0"/>
              <a:t> </a:t>
            </a:r>
            <a:r>
              <a:rPr lang="en-US" altLang="ko-KR" sz="2800" dirty="0"/>
              <a:t>KEY</a:t>
            </a:r>
            <a:r>
              <a:rPr lang="ko-KR" altLang="en-US" sz="2800" dirty="0"/>
              <a:t>값 생성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93D2E3-E004-446B-AE2A-E05429EB2B1C}"/>
              </a:ext>
            </a:extLst>
          </p:cNvPr>
          <p:cNvSpPr txBox="1"/>
          <p:nvPr/>
        </p:nvSpPr>
        <p:spPr>
          <a:xfrm>
            <a:off x="2154083" y="5186924"/>
            <a:ext cx="788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채팅 종료 시 클라이언트 및 서버 컴퓨터 내의 </a:t>
            </a:r>
            <a:r>
              <a:rPr lang="ko-KR" altLang="en-US" dirty="0">
                <a:solidFill>
                  <a:srgbClr val="FF3300"/>
                </a:solidFill>
              </a:rPr>
              <a:t>메시지 및 로그 자동 삭제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C1A363-F58D-4417-9EC6-7BE4A1E73EA4}"/>
              </a:ext>
            </a:extLst>
          </p:cNvPr>
          <p:cNvSpPr txBox="1"/>
          <p:nvPr/>
        </p:nvSpPr>
        <p:spPr>
          <a:xfrm>
            <a:off x="4253221" y="1499870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각 클라이언트는 서버에 로그인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899307-6401-486A-B990-EC877E48A05A}"/>
              </a:ext>
            </a:extLst>
          </p:cNvPr>
          <p:cNvSpPr txBox="1"/>
          <p:nvPr/>
        </p:nvSpPr>
        <p:spPr>
          <a:xfrm>
            <a:off x="3668864" y="2614611"/>
            <a:ext cx="4849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서버는 각각의 클라이언트에게 </a:t>
            </a:r>
            <a:r>
              <a:rPr lang="en-US" altLang="ko-KR" dirty="0"/>
              <a:t>KEY</a:t>
            </a:r>
            <a:r>
              <a:rPr lang="ko-KR" altLang="en-US" dirty="0"/>
              <a:t>값 전달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81789-8AE1-46E3-919B-310237262DE6}"/>
              </a:ext>
            </a:extLst>
          </p:cNvPr>
          <p:cNvSpPr txBox="1"/>
          <p:nvPr/>
        </p:nvSpPr>
        <p:spPr>
          <a:xfrm>
            <a:off x="2584482" y="3957906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서버가 전달한 </a:t>
            </a:r>
            <a:r>
              <a:rPr lang="en-US" altLang="ko-KR" dirty="0"/>
              <a:t>KEY</a:t>
            </a:r>
            <a:r>
              <a:rPr lang="ko-KR" altLang="en-US" dirty="0"/>
              <a:t>값을 이용해서 </a:t>
            </a:r>
            <a:r>
              <a:rPr lang="ko-KR" altLang="en-US" dirty="0">
                <a:solidFill>
                  <a:srgbClr val="FF3300"/>
                </a:solidFill>
              </a:rPr>
              <a:t>각 메시지 블록암호화</a:t>
            </a:r>
            <a:r>
              <a:rPr lang="ko-KR" altLang="en-US" dirty="0"/>
              <a:t> 후 통신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3A6ACBC-D239-457F-AC3B-61B37B3CCF8B}"/>
              </a:ext>
            </a:extLst>
          </p:cNvPr>
          <p:cNvCxnSpPr>
            <a:cxnSpLocks/>
          </p:cNvCxnSpPr>
          <p:nvPr/>
        </p:nvCxnSpPr>
        <p:spPr>
          <a:xfrm>
            <a:off x="6096000" y="1934788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4D622CB-FE59-4D7D-889F-C3FF81B0E8AD}"/>
              </a:ext>
            </a:extLst>
          </p:cNvPr>
          <p:cNvCxnSpPr>
            <a:cxnSpLocks/>
          </p:cNvCxnSpPr>
          <p:nvPr/>
        </p:nvCxnSpPr>
        <p:spPr>
          <a:xfrm>
            <a:off x="6096000" y="3154928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4999DD9-0029-4BA8-A8FE-320EA3ADB19B}"/>
              </a:ext>
            </a:extLst>
          </p:cNvPr>
          <p:cNvCxnSpPr>
            <a:cxnSpLocks/>
          </p:cNvCxnSpPr>
          <p:nvPr/>
        </p:nvCxnSpPr>
        <p:spPr>
          <a:xfrm>
            <a:off x="6096000" y="4383946"/>
            <a:ext cx="0" cy="758588"/>
          </a:xfrm>
          <a:prstGeom prst="straightConnector1">
            <a:avLst/>
          </a:prstGeom>
          <a:ln w="38100">
            <a:solidFill>
              <a:srgbClr val="99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815E475-718F-4BA4-98EC-BC8A55E8F60A}"/>
              </a:ext>
            </a:extLst>
          </p:cNvPr>
          <p:cNvSpPr txBox="1"/>
          <p:nvPr/>
        </p:nvSpPr>
        <p:spPr>
          <a:xfrm>
            <a:off x="2305510" y="97515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 동작 방법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392AC9-40C8-4DE6-8F22-69C72CAC4E77}"/>
              </a:ext>
            </a:extLst>
          </p:cNvPr>
          <p:cNvSpPr txBox="1"/>
          <p:nvPr/>
        </p:nvSpPr>
        <p:spPr>
          <a:xfrm>
            <a:off x="4328073" y="2868144"/>
            <a:ext cx="3889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3300"/>
                </a:solidFill>
              </a:rPr>
              <a:t>2. </a:t>
            </a:r>
            <a:r>
              <a:rPr lang="ko-KR" altLang="en-US" dirty="0">
                <a:solidFill>
                  <a:srgbClr val="FF3300"/>
                </a:solidFill>
              </a:rPr>
              <a:t>서버 </a:t>
            </a:r>
            <a:r>
              <a:rPr lang="en-US" altLang="ko-KR" dirty="0">
                <a:solidFill>
                  <a:srgbClr val="FF3300"/>
                </a:solidFill>
              </a:rPr>
              <a:t>IP</a:t>
            </a:r>
            <a:r>
              <a:rPr lang="ko-KR" altLang="en-US" dirty="0">
                <a:solidFill>
                  <a:srgbClr val="FF3300"/>
                </a:solidFill>
              </a:rPr>
              <a:t>주소를 이용해 </a:t>
            </a:r>
            <a:r>
              <a:rPr lang="en-US" altLang="ko-KR" dirty="0">
                <a:solidFill>
                  <a:srgbClr val="FF3300"/>
                </a:solidFill>
              </a:rPr>
              <a:t>KEY</a:t>
            </a:r>
            <a:r>
              <a:rPr lang="ko-KR" altLang="en-US" dirty="0">
                <a:solidFill>
                  <a:srgbClr val="FF3300"/>
                </a:solidFill>
              </a:rPr>
              <a:t>값</a:t>
            </a:r>
            <a:r>
              <a:rPr lang="en-US" altLang="ko-KR" dirty="0">
                <a:solidFill>
                  <a:srgbClr val="FF3300"/>
                </a:solidFill>
              </a:rPr>
              <a:t> </a:t>
            </a:r>
            <a:r>
              <a:rPr lang="ko-KR" altLang="en-US" dirty="0">
                <a:solidFill>
                  <a:srgbClr val="FF3300"/>
                </a:solidFill>
              </a:rPr>
              <a:t>생성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47D2E91-B632-4E2E-B03C-C98629E1A95E}"/>
              </a:ext>
            </a:extLst>
          </p:cNvPr>
          <p:cNvCxnSpPr/>
          <p:nvPr/>
        </p:nvCxnSpPr>
        <p:spPr>
          <a:xfrm flipV="1">
            <a:off x="3663998" y="2636564"/>
            <a:ext cx="4833468" cy="304041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70AE951-D98D-48B3-A1E7-E19611244415}"/>
              </a:ext>
            </a:extLst>
          </p:cNvPr>
          <p:cNvCxnSpPr>
            <a:cxnSpLocks/>
          </p:cNvCxnSpPr>
          <p:nvPr/>
        </p:nvCxnSpPr>
        <p:spPr>
          <a:xfrm>
            <a:off x="3668864" y="2663595"/>
            <a:ext cx="4889942" cy="261361"/>
          </a:xfrm>
          <a:prstGeom prst="line">
            <a:avLst/>
          </a:prstGeom>
          <a:ln w="25400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871668-EDF1-4316-9B26-D4EFD8F3B1A5}"/>
              </a:ext>
            </a:extLst>
          </p:cNvPr>
          <p:cNvCxnSpPr>
            <a:cxnSpLocks/>
            <a:stCxn id="44" idx="3"/>
            <a:endCxn id="49" idx="1"/>
          </p:cNvCxnSpPr>
          <p:nvPr/>
        </p:nvCxnSpPr>
        <p:spPr>
          <a:xfrm>
            <a:off x="8217279" y="3052810"/>
            <a:ext cx="1816111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368FA11-B531-405F-B0A2-216336F25E52}"/>
              </a:ext>
            </a:extLst>
          </p:cNvPr>
          <p:cNvSpPr txBox="1"/>
          <p:nvPr/>
        </p:nvSpPr>
        <p:spPr>
          <a:xfrm>
            <a:off x="10033390" y="2360312"/>
            <a:ext cx="1932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3300"/>
                </a:solidFill>
              </a:rPr>
              <a:t>변경 이유</a:t>
            </a:r>
            <a:r>
              <a:rPr lang="en-US" altLang="ko-KR" sz="1400" b="1" dirty="0">
                <a:solidFill>
                  <a:srgbClr val="FF3300"/>
                </a:solidFill>
              </a:rPr>
              <a:t>?</a:t>
            </a:r>
          </a:p>
          <a:p>
            <a:r>
              <a:rPr lang="ko-KR" altLang="en-US" sz="1400" dirty="0">
                <a:solidFill>
                  <a:srgbClr val="FF3300"/>
                </a:solidFill>
              </a:rPr>
              <a:t>서버 </a:t>
            </a:r>
            <a:r>
              <a:rPr lang="en-US" altLang="ko-KR" sz="1400" dirty="0">
                <a:solidFill>
                  <a:srgbClr val="FF3300"/>
                </a:solidFill>
              </a:rPr>
              <a:t>KEY</a:t>
            </a:r>
            <a:r>
              <a:rPr lang="ko-KR" altLang="en-US" sz="1400" dirty="0">
                <a:solidFill>
                  <a:srgbClr val="FF3300"/>
                </a:solidFill>
              </a:rPr>
              <a:t>값 전달 시</a:t>
            </a:r>
            <a:endParaRPr lang="en-US" altLang="ko-KR" sz="1400" dirty="0">
              <a:solidFill>
                <a:srgbClr val="FF3300"/>
              </a:solidFill>
            </a:endParaRPr>
          </a:p>
          <a:p>
            <a:r>
              <a:rPr lang="en-US" altLang="ko-KR" sz="1400" dirty="0">
                <a:solidFill>
                  <a:srgbClr val="FF3300"/>
                </a:solidFill>
              </a:rPr>
              <a:t>KEY</a:t>
            </a:r>
            <a:r>
              <a:rPr lang="ko-KR" altLang="en-US" sz="1400" dirty="0">
                <a:solidFill>
                  <a:srgbClr val="FF3300"/>
                </a:solidFill>
              </a:rPr>
              <a:t>값 노출 위험 존재</a:t>
            </a:r>
            <a:endParaRPr lang="en-US" altLang="ko-KR" sz="1400" dirty="0">
              <a:solidFill>
                <a:srgbClr val="FF3300"/>
              </a:solidFill>
            </a:endParaRPr>
          </a:p>
          <a:p>
            <a:r>
              <a:rPr lang="en-US" altLang="ko-KR" sz="1400" dirty="0">
                <a:solidFill>
                  <a:srgbClr val="FF3300"/>
                </a:solidFill>
              </a:rPr>
              <a:t>(</a:t>
            </a:r>
            <a:r>
              <a:rPr lang="ko-KR" altLang="en-US" sz="1400" dirty="0">
                <a:solidFill>
                  <a:srgbClr val="FF3300"/>
                </a:solidFill>
              </a:rPr>
              <a:t>맨 처음에 무조건</a:t>
            </a:r>
            <a:endParaRPr lang="en-US" altLang="ko-KR" sz="1400" dirty="0">
              <a:solidFill>
                <a:srgbClr val="FF3300"/>
              </a:solidFill>
            </a:endParaRPr>
          </a:p>
          <a:p>
            <a:r>
              <a:rPr lang="ko-KR" altLang="en-US" sz="1400" dirty="0">
                <a:solidFill>
                  <a:srgbClr val="FF3300"/>
                </a:solidFill>
              </a:rPr>
              <a:t>최소 한 번 송수신</a:t>
            </a:r>
            <a:endParaRPr lang="en-US" altLang="ko-KR" sz="1400" dirty="0">
              <a:solidFill>
                <a:srgbClr val="FF3300"/>
              </a:solidFill>
            </a:endParaRPr>
          </a:p>
          <a:p>
            <a:r>
              <a:rPr lang="ko-KR" altLang="en-US" sz="1400" dirty="0">
                <a:solidFill>
                  <a:srgbClr val="FF3300"/>
                </a:solidFill>
              </a:rPr>
              <a:t>되기 때문</a:t>
            </a:r>
            <a:r>
              <a:rPr lang="en-US" altLang="ko-KR" sz="1400" dirty="0">
                <a:solidFill>
                  <a:srgbClr val="FF3300"/>
                </a:solidFill>
              </a:rPr>
              <a:t>)</a:t>
            </a:r>
            <a:endParaRPr lang="ko-KR" altLang="en-US" sz="1400" dirty="0">
              <a:solidFill>
                <a:srgbClr val="FF330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4B094AD-E649-484D-BF84-B663DB8CDE88}"/>
              </a:ext>
            </a:extLst>
          </p:cNvPr>
          <p:cNvSpPr/>
          <p:nvPr/>
        </p:nvSpPr>
        <p:spPr>
          <a:xfrm>
            <a:off x="2149217" y="1366684"/>
            <a:ext cx="7888700" cy="4306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E87CF5-ED8F-4AD0-8964-DB98310CDB5A}"/>
              </a:ext>
            </a:extLst>
          </p:cNvPr>
          <p:cNvSpPr txBox="1"/>
          <p:nvPr/>
        </p:nvSpPr>
        <p:spPr>
          <a:xfrm>
            <a:off x="6262639" y="4203923"/>
            <a:ext cx="26092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3300"/>
                </a:solidFill>
              </a:rPr>
              <a:t>(AES </a:t>
            </a:r>
            <a:r>
              <a:rPr lang="ko-KR" altLang="en-US" sz="1200" dirty="0">
                <a:solidFill>
                  <a:srgbClr val="FF3300"/>
                </a:solidFill>
              </a:rPr>
              <a:t>및 </a:t>
            </a:r>
            <a:r>
              <a:rPr lang="en-US" altLang="ko-KR" sz="1200" dirty="0">
                <a:solidFill>
                  <a:srgbClr val="FF3300"/>
                </a:solidFill>
              </a:rPr>
              <a:t>LEA </a:t>
            </a:r>
            <a:r>
              <a:rPr lang="ko-KR" altLang="en-US" sz="1200" dirty="0">
                <a:solidFill>
                  <a:srgbClr val="FF3300"/>
                </a:solidFill>
              </a:rPr>
              <a:t>암호화 알고리즘 사용</a:t>
            </a:r>
            <a:r>
              <a:rPr lang="en-US" altLang="ko-KR" sz="1200" dirty="0">
                <a:solidFill>
                  <a:srgbClr val="FF3300"/>
                </a:solidFill>
              </a:rPr>
              <a:t>)</a:t>
            </a:r>
            <a:endParaRPr lang="ko-KR" altLang="en-US" sz="12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21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③</a:t>
            </a:r>
            <a:r>
              <a:rPr lang="en-US" altLang="ko-KR" sz="2800" dirty="0"/>
              <a:t>-2</a:t>
            </a:r>
            <a:r>
              <a:rPr lang="ko-KR" altLang="en-US" sz="2800" dirty="0"/>
              <a:t> 채팅 송신 오류 및 해결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64185C4-B4F3-4AE1-80F7-9FCE17DE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31" y="1176517"/>
            <a:ext cx="5865750" cy="45049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1E177D-EB40-4B70-9E12-6FC4BC074F3E}"/>
              </a:ext>
            </a:extLst>
          </p:cNvPr>
          <p:cNvSpPr/>
          <p:nvPr/>
        </p:nvSpPr>
        <p:spPr>
          <a:xfrm>
            <a:off x="392531" y="5389018"/>
            <a:ext cx="5418334" cy="292464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AE32F39-AB19-4F93-B7FA-96D119E0E108}"/>
              </a:ext>
            </a:extLst>
          </p:cNvPr>
          <p:cNvCxnSpPr>
            <a:cxnSpLocks/>
          </p:cNvCxnSpPr>
          <p:nvPr/>
        </p:nvCxnSpPr>
        <p:spPr>
          <a:xfrm>
            <a:off x="978385" y="5681482"/>
            <a:ext cx="0" cy="296531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1F60F61-8B26-42E4-A62A-70A835928BC0}"/>
              </a:ext>
            </a:extLst>
          </p:cNvPr>
          <p:cNvCxnSpPr>
            <a:cxnSpLocks/>
          </p:cNvCxnSpPr>
          <p:nvPr/>
        </p:nvCxnSpPr>
        <p:spPr>
          <a:xfrm>
            <a:off x="963560" y="5987845"/>
            <a:ext cx="432619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DD01D5-AC80-4566-8DB3-C4EFE578EFBB}"/>
              </a:ext>
            </a:extLst>
          </p:cNvPr>
          <p:cNvSpPr txBox="1"/>
          <p:nvPr/>
        </p:nvSpPr>
        <p:spPr>
          <a:xfrm>
            <a:off x="1376515" y="5727548"/>
            <a:ext cx="4055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아무것도 입력하지 않고 </a:t>
            </a:r>
            <a:r>
              <a:rPr lang="en-US" altLang="ko-KR" dirty="0"/>
              <a:t>Send</a:t>
            </a:r>
            <a:r>
              <a:rPr lang="ko-KR" altLang="en-US" dirty="0"/>
              <a:t>할 때</a:t>
            </a:r>
            <a:endParaRPr lang="en-US" altLang="ko-KR" dirty="0"/>
          </a:p>
          <a:p>
            <a:r>
              <a:rPr lang="ko-KR" altLang="en-US" dirty="0"/>
              <a:t>채팅이 진행이 되지 않고 끝나는 오류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A9C7FE-6074-4DE2-9DBE-5263BCF07B45}"/>
              </a:ext>
            </a:extLst>
          </p:cNvPr>
          <p:cNvSpPr txBox="1"/>
          <p:nvPr/>
        </p:nvSpPr>
        <p:spPr>
          <a:xfrm>
            <a:off x="6428390" y="5143212"/>
            <a:ext cx="51908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ChatServerThread.java</a:t>
            </a:r>
            <a:r>
              <a:rPr lang="ko-KR" altLang="en-US" dirty="0"/>
              <a:t>의 </a:t>
            </a:r>
            <a:r>
              <a:rPr lang="en-US" altLang="ko-KR" dirty="0" err="1"/>
              <a:t>bufferedReader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ko-KR" altLang="en-US" dirty="0"/>
              <a:t>아무것도 입력이 되지 않아서 </a:t>
            </a:r>
            <a:r>
              <a:rPr lang="en-US" altLang="ko-KR" dirty="0"/>
              <a:t>if</a:t>
            </a:r>
            <a:r>
              <a:rPr lang="ko-KR" altLang="en-US" dirty="0"/>
              <a:t>문에 걸리지 않고</a:t>
            </a:r>
            <a:endParaRPr lang="en-US" altLang="ko-KR" dirty="0"/>
          </a:p>
          <a:p>
            <a:r>
              <a:rPr lang="ko-KR" altLang="en-US" dirty="0"/>
              <a:t>그대로 스레드가 종료되어서 발생한 오류</a:t>
            </a:r>
            <a:endParaRPr lang="en-US" altLang="ko-KR" dirty="0"/>
          </a:p>
          <a:p>
            <a:r>
              <a:rPr lang="en-US" altLang="ko-KR" dirty="0"/>
              <a:t>run() </a:t>
            </a:r>
            <a:r>
              <a:rPr lang="ko-KR" altLang="en-US" dirty="0"/>
              <a:t>부분을 무한루프 시켜주어서 해결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BD1D6F6-31A0-458C-9CCA-1EB58DC3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146" y="1176517"/>
            <a:ext cx="5191146" cy="39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83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5598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③</a:t>
            </a:r>
            <a:r>
              <a:rPr lang="en-US" altLang="ko-KR" sz="2800" dirty="0"/>
              <a:t>-3</a:t>
            </a:r>
            <a:r>
              <a:rPr lang="ko-KR" altLang="en-US" sz="2800" dirty="0"/>
              <a:t> 서버 접속 불가 오류 및 해결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DAC25C-B983-44FC-B7C2-42687A34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729" y="5487050"/>
            <a:ext cx="2085975" cy="676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7DDD841-9379-4B8D-9B02-948F8231D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84" y="1773341"/>
            <a:ext cx="2085975" cy="6762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BC90AC0-C3F8-4DA0-89B6-C70829E42FAE}"/>
              </a:ext>
            </a:extLst>
          </p:cNvPr>
          <p:cNvSpPr txBox="1"/>
          <p:nvPr/>
        </p:nvSpPr>
        <p:spPr>
          <a:xfrm>
            <a:off x="832205" y="2530758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서버가 열리지 않았을 시에</a:t>
            </a:r>
            <a:endParaRPr lang="en-US" altLang="ko-KR" dirty="0"/>
          </a:p>
          <a:p>
            <a:pPr algn="ctr"/>
            <a:r>
              <a:rPr lang="ko-KR" altLang="en-US" dirty="0"/>
              <a:t>접속이 불가능해도 계속 접속 시도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AE3D01B-14B4-49E2-95C5-18B3F6417330}"/>
              </a:ext>
            </a:extLst>
          </p:cNvPr>
          <p:cNvCxnSpPr>
            <a:cxnSpLocks/>
          </p:cNvCxnSpPr>
          <p:nvPr/>
        </p:nvCxnSpPr>
        <p:spPr>
          <a:xfrm>
            <a:off x="4459258" y="2427493"/>
            <a:ext cx="1007478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AD30B26-E634-49EE-A762-785A5B28D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169" y="1118611"/>
            <a:ext cx="5434626" cy="282429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74A923-1AE7-42EA-9FAD-77E31666D5AD}"/>
              </a:ext>
            </a:extLst>
          </p:cNvPr>
          <p:cNvSpPr/>
          <p:nvPr/>
        </p:nvSpPr>
        <p:spPr>
          <a:xfrm>
            <a:off x="5888761" y="2501261"/>
            <a:ext cx="2635807" cy="1431811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1922AA-E753-4397-B314-DC9D952B8012}"/>
              </a:ext>
            </a:extLst>
          </p:cNvPr>
          <p:cNvSpPr txBox="1"/>
          <p:nvPr/>
        </p:nvSpPr>
        <p:spPr>
          <a:xfrm>
            <a:off x="7063810" y="3955067"/>
            <a:ext cx="3118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ChatClient.java</a:t>
            </a:r>
            <a:r>
              <a:rPr lang="ko-KR" altLang="en-US" dirty="0"/>
              <a:t>에서</a:t>
            </a:r>
            <a:endParaRPr lang="en-US" altLang="ko-KR" dirty="0"/>
          </a:p>
          <a:p>
            <a:pPr algn="ctr"/>
            <a:r>
              <a:rPr lang="en-US" altLang="ko-KR" dirty="0" err="1"/>
              <a:t>ConnectException</a:t>
            </a:r>
            <a:r>
              <a:rPr lang="en-US" altLang="ko-KR" dirty="0"/>
              <a:t> </a:t>
            </a:r>
            <a:r>
              <a:rPr lang="ko-KR" altLang="en-US" dirty="0"/>
              <a:t>처리하여</a:t>
            </a:r>
            <a:endParaRPr lang="en-US" altLang="ko-KR" dirty="0"/>
          </a:p>
          <a:p>
            <a:pPr algn="ctr"/>
            <a:r>
              <a:rPr lang="ko-KR" altLang="en-US" dirty="0"/>
              <a:t>서버가 열리지 않았을 때</a:t>
            </a:r>
            <a:endParaRPr lang="en-US" altLang="ko-KR" dirty="0"/>
          </a:p>
          <a:p>
            <a:pPr algn="ctr"/>
            <a:r>
              <a:rPr lang="ko-KR" altLang="en-US" dirty="0"/>
              <a:t>프로그램을 종료하도록 처리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13DFF9-3265-41BD-837C-BE790D0B1617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842717" y="3953068"/>
            <a:ext cx="1725231" cy="1533982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38FAABD-735A-4861-8533-A16EBD1F3269}"/>
              </a:ext>
            </a:extLst>
          </p:cNvPr>
          <p:cNvSpPr txBox="1"/>
          <p:nvPr/>
        </p:nvSpPr>
        <p:spPr>
          <a:xfrm>
            <a:off x="6040877" y="55921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결과창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103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③</a:t>
            </a:r>
            <a:r>
              <a:rPr lang="en-US" altLang="ko-KR" sz="2800" dirty="0"/>
              <a:t>-4</a:t>
            </a:r>
            <a:r>
              <a:rPr lang="ko-KR" altLang="en-US" sz="2800" dirty="0"/>
              <a:t> 파일 첨부 오류 및 해결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041B16-E5CC-4513-9002-B2A2384D1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73" y="1412491"/>
            <a:ext cx="5627446" cy="43219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F31FDCF-A1E8-4B80-A867-A42657C5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797" y="1412492"/>
            <a:ext cx="4441035" cy="2634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9A87B95-F5EC-4C9A-9A76-DC9B5503874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87846" y="2729748"/>
            <a:ext cx="865951" cy="2757302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FFC0C81-BDAB-4121-83D2-ABD0551654E6}"/>
              </a:ext>
            </a:extLst>
          </p:cNvPr>
          <p:cNvSpPr/>
          <p:nvPr/>
        </p:nvSpPr>
        <p:spPr>
          <a:xfrm>
            <a:off x="10648334" y="3873910"/>
            <a:ext cx="589937" cy="157316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41CA34-A44E-4DAF-869C-245C5A4F9A85}"/>
              </a:ext>
            </a:extLst>
          </p:cNvPr>
          <p:cNvSpPr txBox="1"/>
          <p:nvPr/>
        </p:nvSpPr>
        <p:spPr>
          <a:xfrm>
            <a:off x="7526196" y="421328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취소 버튼 클릭 시에</a:t>
            </a:r>
            <a:endParaRPr lang="en-US" altLang="ko-KR" dirty="0"/>
          </a:p>
          <a:p>
            <a:pPr algn="ctr"/>
            <a:r>
              <a:rPr lang="ko-KR" altLang="en-US" dirty="0"/>
              <a:t>채팅이 송수신되지 않던 오류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D3CDFD-51AD-4076-88F6-69E0D9A1FFA0}"/>
              </a:ext>
            </a:extLst>
          </p:cNvPr>
          <p:cNvSpPr/>
          <p:nvPr/>
        </p:nvSpPr>
        <p:spPr>
          <a:xfrm>
            <a:off x="5803412" y="5513450"/>
            <a:ext cx="378313" cy="170594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55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③</a:t>
            </a:r>
            <a:r>
              <a:rPr lang="en-US" altLang="ko-KR" sz="2800" dirty="0"/>
              <a:t>-4</a:t>
            </a:r>
            <a:r>
              <a:rPr lang="ko-KR" altLang="en-US" sz="2800" dirty="0"/>
              <a:t> 파일 첨부 오류 및 해결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3FD662-D670-4B97-8021-8D448B366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34" y="1551191"/>
            <a:ext cx="6124575" cy="2752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75DE9-5407-4B10-8EAF-49A449854E2A}"/>
              </a:ext>
            </a:extLst>
          </p:cNvPr>
          <p:cNvSpPr txBox="1"/>
          <p:nvPr/>
        </p:nvSpPr>
        <p:spPr>
          <a:xfrm>
            <a:off x="1403877" y="4056311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null </a:t>
            </a:r>
            <a:r>
              <a:rPr lang="ko-KR" altLang="en-US" dirty="0"/>
              <a:t>파일 수신 후 채팅 종료됨</a:t>
            </a:r>
            <a:endParaRPr lang="en-US" altLang="ko-KR" dirty="0"/>
          </a:p>
          <a:p>
            <a:pPr algn="ctr"/>
            <a:r>
              <a:rPr lang="ko-KR" altLang="en-US" dirty="0"/>
              <a:t>취소했을 시의 조건문이 없어서 발생한 오류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7872E1-C9C3-4F47-AE9A-EC9E49892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5587" y="2158794"/>
            <a:ext cx="3219450" cy="1714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A5266F-F896-46B7-8716-8885E1D6843C}"/>
              </a:ext>
            </a:extLst>
          </p:cNvPr>
          <p:cNvSpPr txBox="1"/>
          <p:nvPr/>
        </p:nvSpPr>
        <p:spPr>
          <a:xfrm>
            <a:off x="7453042" y="3978352"/>
            <a:ext cx="38635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선택하지 않아서</a:t>
            </a:r>
            <a:endParaRPr lang="en-US" altLang="ko-KR" dirty="0"/>
          </a:p>
          <a:p>
            <a:pPr algn="ctr"/>
            <a:r>
              <a:rPr lang="en-US" altLang="ko-KR" dirty="0"/>
              <a:t>File</a:t>
            </a:r>
            <a:r>
              <a:rPr lang="ko-KR" altLang="en-US" dirty="0"/>
              <a:t>이 열리지 않는 경우의 조건문을</a:t>
            </a:r>
            <a:endParaRPr lang="en-US" altLang="ko-KR" dirty="0"/>
          </a:p>
          <a:p>
            <a:pPr algn="ctr"/>
            <a:r>
              <a:rPr lang="ko-KR" altLang="en-US" dirty="0"/>
              <a:t>삽입하여 아무 동작도 하지 않도록</a:t>
            </a:r>
            <a:endParaRPr lang="en-US" altLang="ko-KR" dirty="0"/>
          </a:p>
          <a:p>
            <a:pPr algn="ctr"/>
            <a:r>
              <a:rPr lang="ko-KR" altLang="en-US" dirty="0"/>
              <a:t>설정하여 오류 해결</a:t>
            </a:r>
          </a:p>
        </p:txBody>
      </p:sp>
    </p:spTree>
    <p:extLst>
      <p:ext uri="{BB962C8B-B14F-4D97-AF65-F5344CB8AC3E}">
        <p14:creationId xmlns:p14="http://schemas.microsoft.com/office/powerpoint/2010/main" val="2650113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3A6A8-7AF4-41F5-A7D1-FE400A3A7FBB}"/>
              </a:ext>
            </a:extLst>
          </p:cNvPr>
          <p:cNvSpPr txBox="1"/>
          <p:nvPr/>
        </p:nvSpPr>
        <p:spPr>
          <a:xfrm>
            <a:off x="4522839" y="3013501"/>
            <a:ext cx="3146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/>
              <a:t>④ 마무리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18018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721213-55D7-4042-A33A-246E066DB133}"/>
              </a:ext>
            </a:extLst>
          </p:cNvPr>
          <p:cNvSpPr txBox="1"/>
          <p:nvPr/>
        </p:nvSpPr>
        <p:spPr>
          <a:xfrm>
            <a:off x="355354" y="378368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-1</a:t>
            </a:r>
            <a:r>
              <a:rPr lang="ko-KR" altLang="en-US" sz="2800" dirty="0"/>
              <a:t> 정리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22E530-5D75-4696-AFE9-B9C19B63AB7D}"/>
              </a:ext>
            </a:extLst>
          </p:cNvPr>
          <p:cNvSpPr txBox="1"/>
          <p:nvPr/>
        </p:nvSpPr>
        <p:spPr>
          <a:xfrm>
            <a:off x="1573036" y="1485541"/>
            <a:ext cx="4095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/>
              <a:t>AES-128/256 or</a:t>
            </a:r>
            <a:r>
              <a:rPr lang="ko-KR" altLang="en-US" sz="2000" dirty="0"/>
              <a:t> </a:t>
            </a:r>
            <a:r>
              <a:rPr lang="en-US" altLang="ko-KR" sz="2000" dirty="0"/>
              <a:t>LEA-128/256</a:t>
            </a:r>
            <a:r>
              <a:rPr lang="ko-KR" altLang="en-US" sz="2000" dirty="0"/>
              <a:t>으로</a:t>
            </a:r>
            <a:endParaRPr lang="en-US" altLang="ko-KR" sz="2000" dirty="0"/>
          </a:p>
          <a:p>
            <a:pPr algn="ctr"/>
            <a:r>
              <a:rPr lang="ko-KR" altLang="en-US" sz="2000" dirty="0"/>
              <a:t>송수신 내용 블록암호화 구현 성공</a:t>
            </a:r>
            <a:endParaRPr lang="en-US" altLang="ko-KR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AD8A22-7198-4C6F-A579-E263273467C2}"/>
              </a:ext>
            </a:extLst>
          </p:cNvPr>
          <p:cNvSpPr txBox="1"/>
          <p:nvPr/>
        </p:nvSpPr>
        <p:spPr>
          <a:xfrm>
            <a:off x="2038579" y="2736858"/>
            <a:ext cx="3164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채팅 종료 후</a:t>
            </a:r>
            <a:endParaRPr lang="en-US" altLang="ko-KR" sz="2000" dirty="0"/>
          </a:p>
          <a:p>
            <a:pPr algn="ctr"/>
            <a:r>
              <a:rPr lang="ko-KR" altLang="en-US" sz="2000" dirty="0"/>
              <a:t>채팅 기록</a:t>
            </a:r>
            <a:r>
              <a:rPr lang="en-US" altLang="ko-KR" sz="2000" dirty="0"/>
              <a:t>,</a:t>
            </a:r>
            <a:r>
              <a:rPr lang="ko-KR" altLang="en-US" sz="2000" dirty="0"/>
              <a:t> 로그 자동 삭제</a:t>
            </a:r>
            <a:endParaRPr lang="en-US" altLang="ko-KR" sz="20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888CB1-DC27-4AFB-9A38-AC14822370BF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5668773" y="1839484"/>
            <a:ext cx="157152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C73A13B-E342-49A4-92E5-6F227C514001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5203228" y="3090801"/>
            <a:ext cx="2037069" cy="225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6BE0255-190E-4B67-BBBC-798BF1425BE3}"/>
              </a:ext>
            </a:extLst>
          </p:cNvPr>
          <p:cNvSpPr txBox="1"/>
          <p:nvPr/>
        </p:nvSpPr>
        <p:spPr>
          <a:xfrm>
            <a:off x="7240297" y="1639429"/>
            <a:ext cx="2762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메신저 내용 도청 방지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D3E63-2968-4F65-8C1E-9E2F6CD8EB77}"/>
              </a:ext>
            </a:extLst>
          </p:cNvPr>
          <p:cNvSpPr txBox="1"/>
          <p:nvPr/>
        </p:nvSpPr>
        <p:spPr>
          <a:xfrm>
            <a:off x="7240297" y="2759439"/>
            <a:ext cx="3365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흔적 제거를 통해</a:t>
            </a:r>
            <a:endParaRPr lang="en-US" altLang="ko-KR" sz="2000" dirty="0"/>
          </a:p>
          <a:p>
            <a:pPr algn="ctr"/>
            <a:r>
              <a:rPr lang="ko-KR" altLang="en-US" sz="2000" dirty="0"/>
              <a:t>해킹 시 개인정보 노출 방지</a:t>
            </a:r>
            <a:endParaRPr lang="en-US" altLang="ko-KR" sz="20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EF983A-C156-44B4-BF06-A5CDDCF469C3}"/>
              </a:ext>
            </a:extLst>
          </p:cNvPr>
          <p:cNvSpPr/>
          <p:nvPr/>
        </p:nvSpPr>
        <p:spPr>
          <a:xfrm>
            <a:off x="1485912" y="1485541"/>
            <a:ext cx="9119410" cy="21183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7A12A9F-42F9-4BE0-BDED-C218EEA9F722}"/>
              </a:ext>
            </a:extLst>
          </p:cNvPr>
          <p:cNvCxnSpPr>
            <a:cxnSpLocks/>
          </p:cNvCxnSpPr>
          <p:nvPr/>
        </p:nvCxnSpPr>
        <p:spPr>
          <a:xfrm>
            <a:off x="1887036" y="3603891"/>
            <a:ext cx="0" cy="943898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6AE0BC2-9027-45CD-A7C2-D9F3F598FBBC}"/>
              </a:ext>
            </a:extLst>
          </p:cNvPr>
          <p:cNvCxnSpPr>
            <a:cxnSpLocks/>
          </p:cNvCxnSpPr>
          <p:nvPr/>
        </p:nvCxnSpPr>
        <p:spPr>
          <a:xfrm>
            <a:off x="1878802" y="4547789"/>
            <a:ext cx="1139053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9BF751F-5B59-42EC-B6A7-DD5504278D83}"/>
              </a:ext>
            </a:extLst>
          </p:cNvPr>
          <p:cNvSpPr txBox="1"/>
          <p:nvPr/>
        </p:nvSpPr>
        <p:spPr>
          <a:xfrm>
            <a:off x="3094916" y="3922186"/>
            <a:ext cx="694933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메신저 해킹</a:t>
            </a:r>
            <a:r>
              <a:rPr lang="en-US" altLang="ko-KR" sz="2000" dirty="0"/>
              <a:t>,</a:t>
            </a:r>
            <a:r>
              <a:rPr lang="ko-KR" altLang="en-US" sz="2000" dirty="0"/>
              <a:t> 유출 시</a:t>
            </a:r>
            <a:r>
              <a:rPr lang="en-US" altLang="ko-KR" sz="2000" dirty="0"/>
              <a:t> </a:t>
            </a:r>
            <a:r>
              <a:rPr lang="ko-KR" altLang="en-US" sz="2000" dirty="0"/>
              <a:t>개인정보 노출 방지 가능</a:t>
            </a:r>
            <a:r>
              <a:rPr lang="en-US" altLang="ko-KR" sz="2000" dirty="0"/>
              <a:t>!!</a:t>
            </a:r>
          </a:p>
          <a:p>
            <a:endParaRPr lang="en-US" altLang="ko-KR" sz="2000" dirty="0"/>
          </a:p>
          <a:p>
            <a:r>
              <a:rPr lang="ko-KR" altLang="en-US" sz="2000" dirty="0"/>
              <a:t>하지만 </a:t>
            </a:r>
            <a:r>
              <a:rPr lang="ko-KR" altLang="en-US" sz="2000" dirty="0">
                <a:solidFill>
                  <a:srgbClr val="FF3300"/>
                </a:solidFill>
              </a:rPr>
              <a:t>복잡한 비밀번호 설정</a:t>
            </a:r>
            <a:r>
              <a:rPr lang="en-US" altLang="ko-KR" sz="2000" dirty="0">
                <a:solidFill>
                  <a:srgbClr val="FF3300"/>
                </a:solidFill>
              </a:rPr>
              <a:t>, 2</a:t>
            </a:r>
            <a:r>
              <a:rPr lang="ko-KR" altLang="en-US" sz="2000" dirty="0">
                <a:solidFill>
                  <a:srgbClr val="FF3300"/>
                </a:solidFill>
              </a:rPr>
              <a:t>차 비밀번호 설정 </a:t>
            </a:r>
            <a:r>
              <a:rPr lang="ko-KR" altLang="en-US" sz="2000" dirty="0"/>
              <a:t>등</a:t>
            </a:r>
            <a:endParaRPr lang="en-US" altLang="ko-KR" sz="2000" dirty="0"/>
          </a:p>
          <a:p>
            <a:r>
              <a:rPr lang="ko-KR" altLang="en-US" sz="2000" dirty="0"/>
              <a:t>사용하기 번거롭지만 </a:t>
            </a:r>
            <a:r>
              <a:rPr lang="ko-KR" altLang="en-US" sz="2000" dirty="0">
                <a:solidFill>
                  <a:srgbClr val="FF3300"/>
                </a:solidFill>
              </a:rPr>
              <a:t>강력한 보안 절차 사용</a:t>
            </a:r>
            <a:r>
              <a:rPr lang="ko-KR" altLang="en-US" sz="2000" dirty="0"/>
              <a:t>이 가장 중요</a:t>
            </a:r>
            <a:r>
              <a:rPr lang="en-US" altLang="ko-KR" sz="2000" dirty="0"/>
              <a:t>!!</a:t>
            </a:r>
          </a:p>
          <a:p>
            <a:endParaRPr lang="en-US" altLang="ko-KR" sz="2000" dirty="0"/>
          </a:p>
          <a:p>
            <a:r>
              <a:rPr lang="ko-KR" altLang="en-US" sz="2000" dirty="0"/>
              <a:t>또한 메신저 해킹 시의 개인정보 노출 방지를 위해</a:t>
            </a:r>
            <a:endParaRPr lang="en-US" altLang="ko-KR" sz="2000" dirty="0"/>
          </a:p>
          <a:p>
            <a:r>
              <a:rPr lang="ko-KR" altLang="en-US" sz="2000" dirty="0">
                <a:solidFill>
                  <a:srgbClr val="FF3300"/>
                </a:solidFill>
              </a:rPr>
              <a:t>필요 없는 채팅은 삭제</a:t>
            </a:r>
            <a:r>
              <a:rPr lang="ko-KR" altLang="en-US" sz="2000" dirty="0"/>
              <a:t>하는 등 </a:t>
            </a:r>
            <a:r>
              <a:rPr lang="ko-KR" altLang="en-US" sz="2000" dirty="0">
                <a:solidFill>
                  <a:srgbClr val="FF3300"/>
                </a:solidFill>
              </a:rPr>
              <a:t>정리하는 습관</a:t>
            </a:r>
            <a:r>
              <a:rPr lang="ko-KR" altLang="en-US" sz="2000" dirty="0"/>
              <a:t>도 중요</a:t>
            </a:r>
            <a:r>
              <a:rPr lang="en-US" altLang="ko-KR" sz="2000" dirty="0"/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02718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633268" y="2237784"/>
            <a:ext cx="89254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기본적인 메신저의 기능에 더불어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solidFill>
                  <a:srgbClr val="FF3300"/>
                </a:solidFill>
              </a:rPr>
              <a:t>메시지 블록암호화</a:t>
            </a:r>
            <a:r>
              <a:rPr lang="en-US" altLang="ko-KR" sz="1400" dirty="0">
                <a:solidFill>
                  <a:srgbClr val="FF3300"/>
                </a:solidFill>
              </a:rPr>
              <a:t>(AES-128,256 or LEA-128,256)</a:t>
            </a:r>
            <a:r>
              <a:rPr lang="ko-KR" altLang="en-US" dirty="0"/>
              <a:t>를 통해 </a:t>
            </a:r>
            <a:r>
              <a:rPr lang="ko-KR" altLang="en-US" dirty="0">
                <a:solidFill>
                  <a:srgbClr val="FF3300"/>
                </a:solidFill>
              </a:rPr>
              <a:t>중간자 공격이 불가능</a:t>
            </a:r>
            <a:r>
              <a:rPr lang="ko-KR" altLang="en-US" dirty="0"/>
              <a:t>하게 하고</a:t>
            </a:r>
            <a:endParaRPr lang="en-US" altLang="ko-KR" dirty="0"/>
          </a:p>
          <a:p>
            <a:pPr algn="ctr"/>
            <a:endParaRPr lang="en-US" altLang="ko-KR" dirty="0">
              <a:solidFill>
                <a:srgbClr val="FF3300"/>
              </a:solidFill>
            </a:endParaRPr>
          </a:p>
          <a:p>
            <a:pPr algn="ctr"/>
            <a:r>
              <a:rPr lang="ko-KR" altLang="en-US" dirty="0">
                <a:solidFill>
                  <a:srgbClr val="FF3300"/>
                </a:solidFill>
              </a:rPr>
              <a:t>대화가 끝남과 동시에 채팅기록</a:t>
            </a:r>
            <a:r>
              <a:rPr lang="en-US" altLang="ko-KR" dirty="0">
                <a:solidFill>
                  <a:srgbClr val="FF3300"/>
                </a:solidFill>
              </a:rPr>
              <a:t>, </a:t>
            </a:r>
            <a:r>
              <a:rPr lang="ko-KR" altLang="en-US" dirty="0">
                <a:solidFill>
                  <a:srgbClr val="FF3300"/>
                </a:solidFill>
              </a:rPr>
              <a:t>로그를 모두 삭제</a:t>
            </a:r>
            <a:r>
              <a:rPr lang="ko-KR" altLang="en-US" dirty="0"/>
              <a:t>하여</a:t>
            </a:r>
            <a:endParaRPr lang="en-US" altLang="ko-KR" dirty="0"/>
          </a:p>
          <a:p>
            <a:pPr algn="ctr"/>
            <a:endParaRPr lang="en-US" altLang="ko-KR" dirty="0">
              <a:solidFill>
                <a:srgbClr val="FF3300"/>
              </a:solidFill>
            </a:endParaRPr>
          </a:p>
          <a:p>
            <a:pPr algn="ctr"/>
            <a:r>
              <a:rPr lang="ko-KR" altLang="en-US" dirty="0"/>
              <a:t>해킹으로 인한 </a:t>
            </a:r>
            <a:r>
              <a:rPr lang="ko-KR" altLang="en-US" dirty="0">
                <a:solidFill>
                  <a:srgbClr val="FF3300"/>
                </a:solidFill>
              </a:rPr>
              <a:t>사생활 누출</a:t>
            </a:r>
            <a:r>
              <a:rPr lang="en-US" altLang="ko-KR" dirty="0">
                <a:solidFill>
                  <a:srgbClr val="FF3300"/>
                </a:solidFill>
              </a:rPr>
              <a:t>, </a:t>
            </a:r>
            <a:r>
              <a:rPr lang="ko-KR" altLang="en-US" dirty="0">
                <a:solidFill>
                  <a:srgbClr val="FF3300"/>
                </a:solidFill>
              </a:rPr>
              <a:t>사회 공학 공격 등을 불가능</a:t>
            </a:r>
            <a:r>
              <a:rPr lang="ko-KR" altLang="en-US" dirty="0"/>
              <a:t>하게</a:t>
            </a:r>
            <a:r>
              <a:rPr lang="ko-KR" altLang="en-US" dirty="0">
                <a:solidFill>
                  <a:srgbClr val="FF3300"/>
                </a:solidFill>
              </a:rPr>
              <a:t> </a:t>
            </a:r>
            <a:r>
              <a:rPr lang="ko-KR" altLang="en-US" dirty="0"/>
              <a:t>만든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비밀 보안 메신저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AD7392-FD8C-4B99-BA7E-DECE231F6366}"/>
              </a:ext>
            </a:extLst>
          </p:cNvPr>
          <p:cNvSpPr txBox="1"/>
          <p:nvPr/>
        </p:nvSpPr>
        <p:spPr>
          <a:xfrm>
            <a:off x="355354" y="378368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-1</a:t>
            </a:r>
            <a:r>
              <a:rPr lang="ko-KR" altLang="en-US" sz="2800" dirty="0"/>
              <a:t> 특징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B4AC210F-197B-4448-94EF-BFB2FF5CC8E9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F53649DD-A329-4F6A-9964-7D7D70D19B81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01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EE3C6-E2C7-450B-A9C0-A575D8EAF0C3}"/>
              </a:ext>
            </a:extLst>
          </p:cNvPr>
          <p:cNvSpPr txBox="1"/>
          <p:nvPr/>
        </p:nvSpPr>
        <p:spPr>
          <a:xfrm>
            <a:off x="355354" y="37836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-2</a:t>
            </a:r>
            <a:r>
              <a:rPr lang="ko-KR" altLang="en-US" sz="2800" dirty="0"/>
              <a:t> 추후 보완 사항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50F95-C2E4-4827-AAC2-BEE3D56828F5}"/>
              </a:ext>
            </a:extLst>
          </p:cNvPr>
          <p:cNvSpPr txBox="1"/>
          <p:nvPr/>
        </p:nvSpPr>
        <p:spPr>
          <a:xfrm>
            <a:off x="4127993" y="890433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 전송 후 채팅 </a:t>
            </a:r>
            <a:r>
              <a:rPr lang="ko-KR" altLang="en-US"/>
              <a:t>진행 시 오류 발생</a:t>
            </a:r>
            <a:endParaRPr lang="en-US" altLang="ko-KR" dirty="0"/>
          </a:p>
          <a:p>
            <a:pPr algn="ctr"/>
            <a:r>
              <a:rPr lang="en-US" altLang="ko-KR" sz="1400" dirty="0"/>
              <a:t>ChatWindow.java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sendFile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</a:t>
            </a:r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D83B56-7680-4DA6-9A6B-2632277D0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89" y="1536274"/>
            <a:ext cx="4458912" cy="26560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F014CC6D-656A-40C1-BB21-C657ECB81601}"/>
              </a:ext>
            </a:extLst>
          </p:cNvPr>
          <p:cNvGrpSpPr/>
          <p:nvPr/>
        </p:nvGrpSpPr>
        <p:grpSpPr>
          <a:xfrm>
            <a:off x="933462" y="1880841"/>
            <a:ext cx="5107521" cy="3915276"/>
            <a:chOff x="473285" y="1441024"/>
            <a:chExt cx="5107521" cy="39152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F06C6E2-59C1-4A5C-8A86-5211D68E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285" y="1441024"/>
              <a:ext cx="5107521" cy="391527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FCBDA59-6785-41A6-9A39-75C36F245E41}"/>
                </a:ext>
              </a:extLst>
            </p:cNvPr>
            <p:cNvSpPr/>
            <p:nvPr/>
          </p:nvSpPr>
          <p:spPr>
            <a:xfrm>
              <a:off x="5193813" y="5151500"/>
              <a:ext cx="341585" cy="164596"/>
            </a:xfrm>
            <a:prstGeom prst="rect">
              <a:avLst/>
            </a:prstGeom>
            <a:noFill/>
            <a:ln w="254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B894C0B-55ED-4640-8939-C593DFFDDD8D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5824783" y="2864314"/>
            <a:ext cx="917706" cy="2727003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B9F18D1-6955-4FA3-B409-6FC39B0B4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788" y="4370348"/>
            <a:ext cx="4024313" cy="208721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D6F129-7E47-4414-AEB5-84E568EF91C1}"/>
              </a:ext>
            </a:extLst>
          </p:cNvPr>
          <p:cNvSpPr/>
          <p:nvPr/>
        </p:nvSpPr>
        <p:spPr>
          <a:xfrm>
            <a:off x="10556983" y="3826668"/>
            <a:ext cx="587267" cy="148069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E536DD5-A05A-4DB1-9F1E-9A7938BDFB4D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8971945" y="3974737"/>
            <a:ext cx="1878672" cy="395611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696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D74A74E-78D2-4169-A3CB-023DDA425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754033"/>
            <a:ext cx="4124325" cy="40290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B93E8A-63EB-49E1-951B-8A5C8CF28AF3}"/>
              </a:ext>
            </a:extLst>
          </p:cNvPr>
          <p:cNvSpPr/>
          <p:nvPr/>
        </p:nvSpPr>
        <p:spPr>
          <a:xfrm>
            <a:off x="1546333" y="3617118"/>
            <a:ext cx="825392" cy="421482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B4E257-6F7E-467E-B8C9-2FA313EDB20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71725" y="3827859"/>
            <a:ext cx="3924300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AEE7B2-10FA-4963-BDE3-945ED9A987C8}"/>
              </a:ext>
            </a:extLst>
          </p:cNvPr>
          <p:cNvSpPr txBox="1"/>
          <p:nvPr/>
        </p:nvSpPr>
        <p:spPr>
          <a:xfrm>
            <a:off x="6333609" y="3504693"/>
            <a:ext cx="43464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이 부분에서 오류가 난 것으로 추정</a:t>
            </a:r>
            <a:endParaRPr lang="en-US" altLang="ko-KR" dirty="0"/>
          </a:p>
          <a:p>
            <a:pPr algn="ctr"/>
            <a:r>
              <a:rPr lang="en-US" altLang="ko-KR" dirty="0"/>
              <a:t>Future Work</a:t>
            </a:r>
            <a:r>
              <a:rPr lang="ko-KR" altLang="en-US" dirty="0"/>
              <a:t>에 포함하여 추후 해결 예정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C7668-9F4D-47CE-A6E6-5F8CF82FF16B}"/>
              </a:ext>
            </a:extLst>
          </p:cNvPr>
          <p:cNvSpPr txBox="1"/>
          <p:nvPr/>
        </p:nvSpPr>
        <p:spPr>
          <a:xfrm>
            <a:off x="1660079" y="5785544"/>
            <a:ext cx="3247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해당 부분 소스 코드</a:t>
            </a:r>
            <a:endParaRPr lang="en-US" altLang="ko-KR" dirty="0"/>
          </a:p>
          <a:p>
            <a:pPr algn="ctr"/>
            <a:r>
              <a:rPr lang="en-US" altLang="ko-KR" sz="1400" dirty="0"/>
              <a:t>ChatWindow.java 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sendFile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39902F-6561-4BE7-AEF9-3F9D5D216141}"/>
              </a:ext>
            </a:extLst>
          </p:cNvPr>
          <p:cNvSpPr txBox="1"/>
          <p:nvPr/>
        </p:nvSpPr>
        <p:spPr>
          <a:xfrm>
            <a:off x="355354" y="37836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-2</a:t>
            </a:r>
            <a:r>
              <a:rPr lang="ko-KR" altLang="en-US" sz="2800" dirty="0"/>
              <a:t> 추후 보완 사항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CAB94-880E-419E-9D59-F28C93388265}"/>
              </a:ext>
            </a:extLst>
          </p:cNvPr>
          <p:cNvSpPr txBox="1"/>
          <p:nvPr/>
        </p:nvSpPr>
        <p:spPr>
          <a:xfrm>
            <a:off x="4127993" y="890433"/>
            <a:ext cx="3988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파일 전송 후 채팅 </a:t>
            </a:r>
            <a:r>
              <a:rPr lang="ko-KR" altLang="en-US"/>
              <a:t>진행 시 오류 발생</a:t>
            </a:r>
            <a:endParaRPr lang="en-US" altLang="ko-KR" dirty="0"/>
          </a:p>
          <a:p>
            <a:pPr algn="ctr"/>
            <a:r>
              <a:rPr lang="en-US" altLang="ko-KR" sz="1400" dirty="0"/>
              <a:t>ChatWindow.java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sendFile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92730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9933E5-807E-4B7F-A38D-0D45FEA1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019" y="2154065"/>
            <a:ext cx="4475509" cy="4108189"/>
          </a:xfrm>
          <a:prstGeom prst="rect">
            <a:avLst/>
          </a:prstGeom>
          <a:ln w="25400">
            <a:noFill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47ECDA-1E45-43BC-8284-40C085D2A7EF}"/>
              </a:ext>
            </a:extLst>
          </p:cNvPr>
          <p:cNvSpPr/>
          <p:nvPr/>
        </p:nvSpPr>
        <p:spPr>
          <a:xfrm>
            <a:off x="2520607" y="2438239"/>
            <a:ext cx="3280117" cy="885985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7EFBBBC-1824-4C79-80EE-BBB526C556E6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800724" y="2881232"/>
            <a:ext cx="1228726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0E885E-90AA-48DF-9D21-F0F911FE705A}"/>
              </a:ext>
            </a:extLst>
          </p:cNvPr>
          <p:cNvSpPr txBox="1"/>
          <p:nvPr/>
        </p:nvSpPr>
        <p:spPr>
          <a:xfrm>
            <a:off x="6949329" y="2398057"/>
            <a:ext cx="4716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/>
              <a:t>InputStream</a:t>
            </a:r>
            <a:r>
              <a:rPr lang="en-US" altLang="ko-KR" dirty="0"/>
              <a:t>, </a:t>
            </a:r>
            <a:r>
              <a:rPr lang="en-US" altLang="ko-KR" dirty="0" err="1"/>
              <a:t>OutputStream</a:t>
            </a:r>
            <a:r>
              <a:rPr lang="en-US" altLang="ko-KR" dirty="0"/>
              <a:t>, byte[] buffer</a:t>
            </a:r>
            <a:r>
              <a:rPr lang="ko-KR" altLang="en-US" dirty="0"/>
              <a:t>를</a:t>
            </a:r>
            <a:endParaRPr lang="en-US" altLang="ko-KR" dirty="0"/>
          </a:p>
          <a:p>
            <a:pPr algn="ctr"/>
            <a:r>
              <a:rPr lang="ko-KR" altLang="en-US" dirty="0"/>
              <a:t>암</a:t>
            </a:r>
            <a:r>
              <a:rPr lang="en-US" altLang="ko-KR" dirty="0"/>
              <a:t>/</a:t>
            </a:r>
            <a:r>
              <a:rPr lang="ko-KR" altLang="en-US" dirty="0" err="1"/>
              <a:t>복호화해야</a:t>
            </a:r>
            <a:r>
              <a:rPr lang="ko-KR" altLang="en-US" dirty="0"/>
              <a:t> 한다고 추정</a:t>
            </a:r>
            <a:endParaRPr lang="en-US" altLang="ko-KR" dirty="0"/>
          </a:p>
          <a:p>
            <a:pPr algn="ctr"/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Work</a:t>
            </a:r>
            <a:r>
              <a:rPr lang="ko-KR" altLang="en-US" dirty="0"/>
              <a:t>에 포함하여 추후 해결 예정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9841A-808B-4766-9C63-34EE178D8A5C}"/>
              </a:ext>
            </a:extLst>
          </p:cNvPr>
          <p:cNvSpPr txBox="1"/>
          <p:nvPr/>
        </p:nvSpPr>
        <p:spPr>
          <a:xfrm>
            <a:off x="1532127" y="1004733"/>
            <a:ext cx="9180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블록암호화 알고리즘</a:t>
            </a:r>
            <a:r>
              <a:rPr lang="en-US" altLang="ko-KR" dirty="0"/>
              <a:t>(AES-128,256 or LEA-128,256)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적용하여 파일 전송 시 오류 발생</a:t>
            </a:r>
            <a:endParaRPr lang="en-US" altLang="ko-KR" dirty="0"/>
          </a:p>
          <a:p>
            <a:pPr algn="ctr"/>
            <a:r>
              <a:rPr lang="en-US" altLang="ko-KR" sz="1400" dirty="0"/>
              <a:t>ChatWindow.java</a:t>
            </a:r>
            <a:r>
              <a:rPr lang="ko-KR" altLang="en-US" sz="1400" dirty="0"/>
              <a:t>의 </a:t>
            </a:r>
            <a:r>
              <a:rPr lang="en-US" altLang="ko-KR" sz="1400" dirty="0" err="1"/>
              <a:t>sendFile</a:t>
            </a:r>
            <a:r>
              <a:rPr lang="en-US" altLang="ko-KR" sz="1400" dirty="0"/>
              <a:t>() </a:t>
            </a:r>
            <a:r>
              <a:rPr lang="ko-KR" altLang="en-US" sz="1400" dirty="0"/>
              <a:t>메서드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FEFA18-C5B3-4088-8FA5-7F825EBA1E0C}"/>
              </a:ext>
            </a:extLst>
          </p:cNvPr>
          <p:cNvSpPr txBox="1"/>
          <p:nvPr/>
        </p:nvSpPr>
        <p:spPr>
          <a:xfrm>
            <a:off x="355354" y="37836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-2</a:t>
            </a:r>
            <a:r>
              <a:rPr lang="ko-KR" altLang="en-US" sz="2800" dirty="0"/>
              <a:t> 추후 보완 사항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0246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EE3C6-E2C7-450B-A9C0-A575D8EAF0C3}"/>
              </a:ext>
            </a:extLst>
          </p:cNvPr>
          <p:cNvSpPr txBox="1"/>
          <p:nvPr/>
        </p:nvSpPr>
        <p:spPr>
          <a:xfrm>
            <a:off x="355354" y="378368"/>
            <a:ext cx="3031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-3</a:t>
            </a:r>
            <a:r>
              <a:rPr lang="ko-KR" altLang="en-US" sz="2800" dirty="0"/>
              <a:t> </a:t>
            </a:r>
            <a:r>
              <a:rPr lang="en-US" altLang="ko-KR" sz="2800" dirty="0"/>
              <a:t>Future Work</a:t>
            </a:r>
            <a:endParaRPr lang="ko-KR" altLang="en-US" sz="2400" dirty="0"/>
          </a:p>
        </p:txBody>
      </p:sp>
      <p:graphicFrame>
        <p:nvGraphicFramePr>
          <p:cNvPr id="9" name="표 2">
            <a:extLst>
              <a:ext uri="{FF2B5EF4-FFF2-40B4-BE49-F238E27FC236}">
                <a16:creationId xmlns:a16="http://schemas.microsoft.com/office/drawing/2014/main" id="{95DB1216-6159-4691-A34D-AB5AA6209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36265"/>
              </p:ext>
            </p:extLst>
          </p:nvPr>
        </p:nvGraphicFramePr>
        <p:xfrm>
          <a:off x="1468062" y="2209800"/>
          <a:ext cx="5886450" cy="2773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3731">
                  <a:extLst>
                    <a:ext uri="{9D8B030D-6E8A-4147-A177-3AD203B41FA5}">
                      <a16:colId xmlns:a16="http://schemas.microsoft.com/office/drawing/2014/main" val="1626241359"/>
                    </a:ext>
                  </a:extLst>
                </a:gridCol>
                <a:gridCol w="4272719">
                  <a:extLst>
                    <a:ext uri="{9D8B030D-6E8A-4147-A177-3AD203B41FA5}">
                      <a16:colId xmlns:a16="http://schemas.microsoft.com/office/drawing/2014/main" val="3124238435"/>
                    </a:ext>
                  </a:extLst>
                </a:gridCol>
              </a:tblGrid>
              <a:tr h="259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</a:rPr>
                        <a:t>Future Work</a:t>
                      </a:r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593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활동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7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전송 후 채팅 진행 불가능 오류 수정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4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주차 </a:t>
                      </a:r>
                      <a:r>
                        <a:rPr lang="en-US" altLang="ko-KR" sz="1600" dirty="0"/>
                        <a:t>~ 3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전송 블록암호화 알고리즘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(AES-128, 256 or LEA-128, 256)</a:t>
                      </a:r>
                      <a:r>
                        <a:rPr lang="ko-KR" altLang="en-US" sz="1600" dirty="0"/>
                        <a:t>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04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 </a:t>
                      </a:r>
                      <a:r>
                        <a:rPr lang="en-US" altLang="ko-KR" sz="1600" dirty="0"/>
                        <a:t>~ 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취약점 테스트 설계 및 진행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21143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 </a:t>
                      </a:r>
                      <a:r>
                        <a:rPr lang="en-US" altLang="ko-KR" sz="1600" dirty="0"/>
                        <a:t>~ 7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스마트폰용 어플리케이션 개발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54191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~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교내외</a:t>
                      </a:r>
                      <a:r>
                        <a:rPr lang="ko-KR" altLang="en-US" sz="1600" dirty="0"/>
                        <a:t> 사이버보안 관련 공모전 참가 예정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11862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2379DA-5620-4F80-ACA4-4A719AF07A3C}"/>
              </a:ext>
            </a:extLst>
          </p:cNvPr>
          <p:cNvSpPr/>
          <p:nvPr/>
        </p:nvSpPr>
        <p:spPr>
          <a:xfrm>
            <a:off x="3080164" y="3971080"/>
            <a:ext cx="4274348" cy="325617"/>
          </a:xfrm>
          <a:prstGeom prst="rect">
            <a:avLst/>
          </a:prstGeom>
          <a:noFill/>
          <a:ln w="254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F9D847-F3D9-4309-8616-02365B01D81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354512" y="4133889"/>
            <a:ext cx="570288" cy="0"/>
          </a:xfrm>
          <a:prstGeom prst="straightConnector1">
            <a:avLst/>
          </a:prstGeom>
          <a:ln w="38100" cmpd="sng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1C6024-8955-4B48-8829-0F8EFB291E30}"/>
              </a:ext>
            </a:extLst>
          </p:cNvPr>
          <p:cNvSpPr txBox="1"/>
          <p:nvPr/>
        </p:nvSpPr>
        <p:spPr>
          <a:xfrm>
            <a:off x="7905796" y="3395224"/>
            <a:ext cx="3512500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버퍼 </a:t>
            </a:r>
            <a:r>
              <a:rPr lang="ko-KR" altLang="en-US" dirty="0" err="1"/>
              <a:t>오버플로우</a:t>
            </a:r>
            <a:r>
              <a:rPr lang="ko-KR" altLang="en-US" dirty="0"/>
              <a:t> 공격 등을 통해</a:t>
            </a:r>
            <a:endParaRPr lang="en-US" altLang="ko-KR" dirty="0"/>
          </a:p>
          <a:p>
            <a:pPr algn="ctr"/>
            <a:r>
              <a:rPr lang="ko-KR" altLang="en-US" dirty="0"/>
              <a:t>시스템 공격 가능성 테스트</a:t>
            </a:r>
            <a:r>
              <a:rPr lang="en-US" altLang="ko-KR" dirty="0"/>
              <a:t>,</a:t>
            </a:r>
          </a:p>
          <a:p>
            <a:pPr algn="ctr"/>
            <a:r>
              <a:rPr lang="en-US" altLang="ko-KR" dirty="0" err="1"/>
              <a:t>WireShark</a:t>
            </a:r>
            <a:r>
              <a:rPr lang="ko-KR" altLang="en-US" dirty="0"/>
              <a:t>를 이용한</a:t>
            </a:r>
            <a:endParaRPr lang="en-US" altLang="ko-KR" dirty="0"/>
          </a:p>
          <a:p>
            <a:pPr algn="ctr"/>
            <a:r>
              <a:rPr lang="ko-KR" altLang="en-US" dirty="0"/>
              <a:t>도청 테스트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서버 컴퓨터 침입 테스트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56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EE3C6-E2C7-450B-A9C0-A575D8EAF0C3}"/>
              </a:ext>
            </a:extLst>
          </p:cNvPr>
          <p:cNvSpPr txBox="1"/>
          <p:nvPr/>
        </p:nvSpPr>
        <p:spPr>
          <a:xfrm>
            <a:off x="355354" y="378368"/>
            <a:ext cx="4753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-4</a:t>
            </a:r>
            <a:r>
              <a:rPr lang="ko-KR" altLang="en-US" sz="2800" dirty="0"/>
              <a:t> 개발 일정 및 역할 분담</a:t>
            </a:r>
            <a:endParaRPr lang="ko-KR" altLang="en-US" sz="2400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9DD03904-0F68-4697-8282-792C0347B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89737"/>
              </p:ext>
            </p:extLst>
          </p:nvPr>
        </p:nvGraphicFramePr>
        <p:xfrm>
          <a:off x="781050" y="2326005"/>
          <a:ext cx="588645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3731">
                  <a:extLst>
                    <a:ext uri="{9D8B030D-6E8A-4147-A177-3AD203B41FA5}">
                      <a16:colId xmlns:a16="http://schemas.microsoft.com/office/drawing/2014/main" val="1626241359"/>
                    </a:ext>
                  </a:extLst>
                </a:gridCol>
                <a:gridCol w="4272719">
                  <a:extLst>
                    <a:ext uri="{9D8B030D-6E8A-4147-A177-3AD203B41FA5}">
                      <a16:colId xmlns:a16="http://schemas.microsoft.com/office/drawing/2014/main" val="3124238435"/>
                    </a:ext>
                  </a:extLst>
                </a:gridCol>
              </a:tblGrid>
              <a:tr h="259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진행 사항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593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활동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7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</a:t>
                      </a:r>
                      <a:r>
                        <a:rPr lang="ko-KR" altLang="en-US" sz="1600" dirty="0"/>
                        <a:t>주차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제안서 제출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40296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</a:t>
                      </a:r>
                      <a:r>
                        <a:rPr lang="ko-KR" altLang="en-US" sz="1600" dirty="0"/>
                        <a:t>주차</a:t>
                      </a:r>
                      <a:r>
                        <a:rPr lang="en-US" altLang="ko-KR" sz="1600" dirty="0"/>
                        <a:t>~8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프로그램 개발</a:t>
                      </a: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텍스트 채팅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04900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</a:t>
                      </a:r>
                      <a:r>
                        <a:rPr lang="ko-KR" altLang="en-US" sz="1600" dirty="0"/>
                        <a:t>주차</a:t>
                      </a:r>
                      <a:r>
                        <a:rPr lang="en-US" altLang="ko-KR" sz="1600" dirty="0"/>
                        <a:t>~9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중간 발표 자료 제출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08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</a:t>
                      </a:r>
                      <a:r>
                        <a:rPr lang="ko-KR" altLang="en-US" sz="1600" dirty="0"/>
                        <a:t>주차</a:t>
                      </a:r>
                      <a:r>
                        <a:rPr lang="en-US" altLang="ko-KR" sz="1600" dirty="0"/>
                        <a:t>~11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파일 첨부 기능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11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12</a:t>
                      </a:r>
                      <a:r>
                        <a:rPr lang="ko-KR" altLang="en-US" sz="1600" dirty="0"/>
                        <a:t>주차</a:t>
                      </a:r>
                      <a:r>
                        <a:rPr lang="en-US" altLang="ko-KR" sz="1600" dirty="0"/>
                        <a:t>~14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메시지 블록암호화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541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</a:t>
                      </a:r>
                      <a:r>
                        <a:rPr lang="ko-KR" altLang="en-US" sz="16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각종 오류 수정 및 인터페이스 수정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725416"/>
                  </a:ext>
                </a:extLst>
              </a:tr>
            </a:tbl>
          </a:graphicData>
        </a:graphic>
      </p:graphicFrame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39601569-F2BE-4EEE-B274-AFD2324407EF}"/>
              </a:ext>
            </a:extLst>
          </p:cNvPr>
          <p:cNvGraphicFramePr>
            <a:graphicFrameLocks noGrp="1"/>
          </p:cNvGraphicFramePr>
          <p:nvPr/>
        </p:nvGraphicFramePr>
        <p:xfrm>
          <a:off x="6667500" y="2326005"/>
          <a:ext cx="4619625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8354">
                  <a:extLst>
                    <a:ext uri="{9D8B030D-6E8A-4147-A177-3AD203B41FA5}">
                      <a16:colId xmlns:a16="http://schemas.microsoft.com/office/drawing/2014/main" val="1626241359"/>
                    </a:ext>
                  </a:extLst>
                </a:gridCol>
                <a:gridCol w="3601271">
                  <a:extLst>
                    <a:ext uri="{9D8B030D-6E8A-4147-A177-3AD203B41FA5}">
                      <a16:colId xmlns:a16="http://schemas.microsoft.com/office/drawing/2014/main" val="3124238435"/>
                    </a:ext>
                  </a:extLst>
                </a:gridCol>
              </a:tblGrid>
              <a:tr h="2590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역할 분담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25937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bg1"/>
                          </a:solidFill>
                        </a:rPr>
                        <a:t>역할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79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이광헌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프로젝트 진행 및 프로그램 개발 보조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740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배재현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발표 및 발표 자료 디자인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04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나관우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프로그램 개발 총괄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21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585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EE3C6-E2C7-450B-A9C0-A575D8EAF0C3}"/>
              </a:ext>
            </a:extLst>
          </p:cNvPr>
          <p:cNvSpPr txBox="1"/>
          <p:nvPr/>
        </p:nvSpPr>
        <p:spPr>
          <a:xfrm>
            <a:off x="355354" y="378368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-5</a:t>
            </a:r>
            <a:r>
              <a:rPr lang="ko-KR" altLang="en-US" sz="2800" dirty="0"/>
              <a:t> 지원금 집행 내역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FD6884-61C3-457A-BE11-E3E4AB978DF5}"/>
              </a:ext>
            </a:extLst>
          </p:cNvPr>
          <p:cNvSpPr txBox="1"/>
          <p:nvPr/>
        </p:nvSpPr>
        <p:spPr>
          <a:xfrm>
            <a:off x="1002634" y="2767280"/>
            <a:ext cx="10186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/>
              <a:t>N/A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568808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EE3C6-E2C7-450B-A9C0-A575D8EAF0C3}"/>
              </a:ext>
            </a:extLst>
          </p:cNvPr>
          <p:cNvSpPr txBox="1"/>
          <p:nvPr/>
        </p:nvSpPr>
        <p:spPr>
          <a:xfrm>
            <a:off x="355354" y="378368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④</a:t>
            </a:r>
            <a:r>
              <a:rPr lang="en-US" altLang="ko-KR" sz="2800" dirty="0"/>
              <a:t>-6</a:t>
            </a:r>
            <a:r>
              <a:rPr lang="ko-KR" altLang="en-US" sz="2800" dirty="0"/>
              <a:t> 참고 문헌</a:t>
            </a:r>
            <a:endParaRPr lang="ko-KR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5BE781-3802-4FD2-B92C-9311B0F53680}"/>
              </a:ext>
            </a:extLst>
          </p:cNvPr>
          <p:cNvSpPr txBox="1"/>
          <p:nvPr/>
        </p:nvSpPr>
        <p:spPr>
          <a:xfrm>
            <a:off x="383077" y="1267979"/>
            <a:ext cx="50962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주진모 카카오톡 해킹 관련 기사</a:t>
            </a:r>
            <a:endParaRPr lang="en-US" altLang="ko-KR" sz="1400" dirty="0"/>
          </a:p>
          <a:p>
            <a:r>
              <a:rPr lang="ko-KR" altLang="en-US" sz="1400" dirty="0"/>
              <a:t>해킹 피해 주진모</a:t>
            </a:r>
            <a:r>
              <a:rPr lang="en-US" altLang="ko-KR" sz="1400" dirty="0"/>
              <a:t>, '</a:t>
            </a:r>
            <a:r>
              <a:rPr lang="ko-KR" altLang="en-US" sz="1400" dirty="0" err="1"/>
              <a:t>지라시</a:t>
            </a:r>
            <a:r>
              <a:rPr lang="en-US" altLang="ko-KR" sz="1400" dirty="0"/>
              <a:t>'</a:t>
            </a:r>
            <a:r>
              <a:rPr lang="ko-KR" altLang="en-US" sz="1400" dirty="0"/>
              <a:t>에 법적대응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뉴스컬쳐</a:t>
            </a:r>
            <a:endParaRPr lang="en-US" altLang="ko-KR" sz="1400" dirty="0"/>
          </a:p>
          <a:p>
            <a:r>
              <a:rPr lang="en-US" altLang="ko-KR" sz="1400" dirty="0"/>
              <a:t>http://nc.asiae.co.kr/view.htm?idxno=2020011015030506388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5F2DE-2D34-4A4E-9342-BA4CABED81AA}"/>
              </a:ext>
            </a:extLst>
          </p:cNvPr>
          <p:cNvSpPr txBox="1"/>
          <p:nvPr/>
        </p:nvSpPr>
        <p:spPr>
          <a:xfrm>
            <a:off x="383077" y="4344776"/>
            <a:ext cx="28658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LEA </a:t>
            </a:r>
            <a:r>
              <a:rPr lang="ko-KR" altLang="en-US" sz="1400" dirty="0"/>
              <a:t>관련 자료</a:t>
            </a:r>
            <a:endParaRPr lang="en-US" altLang="ko-KR" sz="1400" dirty="0"/>
          </a:p>
          <a:p>
            <a:r>
              <a:rPr lang="en-US" altLang="ko-KR" sz="1400" dirty="0"/>
              <a:t>LEA - </a:t>
            </a:r>
            <a:r>
              <a:rPr lang="ko-KR" altLang="en-US" sz="1400" dirty="0" err="1"/>
              <a:t>해시넷</a:t>
            </a:r>
            <a:endParaRPr lang="en-US" altLang="ko-KR" sz="1400" dirty="0"/>
          </a:p>
          <a:p>
            <a:r>
              <a:rPr lang="en-US" altLang="ko-KR" sz="1400" dirty="0">
                <a:hlinkClick r:id="rId2"/>
              </a:rPr>
              <a:t>http://wiki.hash.kr/index.php/LEA</a:t>
            </a:r>
            <a:endParaRPr lang="en-US" altLang="ko-K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0026-3236-4B52-9EE3-1179BEA18A2E}"/>
              </a:ext>
            </a:extLst>
          </p:cNvPr>
          <p:cNvSpPr txBox="1"/>
          <p:nvPr/>
        </p:nvSpPr>
        <p:spPr>
          <a:xfrm>
            <a:off x="398036" y="2297618"/>
            <a:ext cx="64601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피해사례 자료</a:t>
            </a:r>
            <a:endParaRPr lang="en-US" altLang="ko-KR" sz="1400" dirty="0"/>
          </a:p>
          <a:p>
            <a:r>
              <a:rPr lang="ko-KR" altLang="en-US" sz="1400" dirty="0"/>
              <a:t>구글 해킹 사건의 발단은 ‘직원 </a:t>
            </a:r>
            <a:r>
              <a:rPr lang="ko-KR" altLang="en-US" sz="1400" dirty="0" err="1"/>
              <a:t>메신저’였다</a:t>
            </a:r>
            <a:r>
              <a:rPr lang="en-US" altLang="ko-KR" sz="1400" dirty="0"/>
              <a:t>! - </a:t>
            </a:r>
            <a:r>
              <a:rPr lang="ko-KR" altLang="en-US" sz="1400" dirty="0"/>
              <a:t>보안뉴스</a:t>
            </a:r>
            <a:endParaRPr lang="en-US" altLang="ko-KR" sz="1400" dirty="0"/>
          </a:p>
          <a:p>
            <a:r>
              <a:rPr lang="en-US" altLang="ko-KR" sz="1400" dirty="0"/>
              <a:t>https://www.boannews.com/media/view.asp?idx=20540&amp;page=3008&amp;kind=3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71C21F-9257-4EC0-B685-57989FF6020B}"/>
              </a:ext>
            </a:extLst>
          </p:cNvPr>
          <p:cNvSpPr txBox="1"/>
          <p:nvPr/>
        </p:nvSpPr>
        <p:spPr>
          <a:xfrm>
            <a:off x="365527" y="3321197"/>
            <a:ext cx="64974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피해사례 자료</a:t>
            </a:r>
            <a:endParaRPr lang="en-US" altLang="ko-KR" sz="1400" dirty="0"/>
          </a:p>
          <a:p>
            <a:r>
              <a:rPr lang="ko-KR" altLang="en-US" sz="1400" dirty="0"/>
              <a:t>카톡보다 안전하다는 메신저 </a:t>
            </a:r>
            <a:r>
              <a:rPr lang="en-US" altLang="ko-KR" sz="1400" dirty="0"/>
              <a:t>‘</a:t>
            </a:r>
            <a:r>
              <a:rPr lang="ko-KR" altLang="en-US" sz="1400" dirty="0" err="1"/>
              <a:t>텔레그램</a:t>
            </a:r>
            <a:r>
              <a:rPr lang="en-US" altLang="ko-KR" sz="1400" dirty="0"/>
              <a:t>’</a:t>
            </a:r>
            <a:r>
              <a:rPr lang="ko-KR" altLang="en-US" sz="1400" dirty="0"/>
              <a:t>도 해킹 당했다</a:t>
            </a:r>
            <a:r>
              <a:rPr lang="en-US" altLang="ko-KR" sz="1400" dirty="0"/>
              <a:t>. - </a:t>
            </a:r>
            <a:r>
              <a:rPr lang="ko-KR" altLang="en-US" sz="1400" dirty="0"/>
              <a:t>조선일보</a:t>
            </a:r>
            <a:endParaRPr lang="en-US" altLang="ko-KR" sz="1400" dirty="0"/>
          </a:p>
          <a:p>
            <a:r>
              <a:rPr lang="en-US" altLang="ko-KR" sz="14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https://news.chosun.com/site/data/html_dir/2018/10/01/2018100100209.html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5D8B5E-9871-486F-958C-DCA7314C423C}"/>
              </a:ext>
            </a:extLst>
          </p:cNvPr>
          <p:cNvSpPr txBox="1"/>
          <p:nvPr/>
        </p:nvSpPr>
        <p:spPr>
          <a:xfrm>
            <a:off x="365527" y="5368355"/>
            <a:ext cx="2165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LEA </a:t>
            </a:r>
            <a:r>
              <a:rPr lang="ko-KR" altLang="en-US" sz="1400" dirty="0"/>
              <a:t>관련 자료</a:t>
            </a:r>
            <a:endParaRPr lang="en-US" altLang="ko-KR" sz="1400" dirty="0"/>
          </a:p>
          <a:p>
            <a:r>
              <a:rPr lang="en-US" altLang="ko-KR" sz="1400" dirty="0"/>
              <a:t>LEA - </a:t>
            </a:r>
            <a:r>
              <a:rPr lang="ko-KR" altLang="en-US" sz="1400" dirty="0"/>
              <a:t>나무위키</a:t>
            </a:r>
          </a:p>
          <a:p>
            <a:r>
              <a:rPr lang="en-US" altLang="ko-KR" sz="1400" dirty="0"/>
              <a:t>https://namu.wiki/w/LEA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EA36C-B1A1-4DB5-9E02-1A896C20FECC}"/>
              </a:ext>
            </a:extLst>
          </p:cNvPr>
          <p:cNvSpPr txBox="1"/>
          <p:nvPr/>
        </p:nvSpPr>
        <p:spPr>
          <a:xfrm>
            <a:off x="7048901" y="1273644"/>
            <a:ext cx="27103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</a:t>
            </a:r>
            <a:r>
              <a:rPr lang="ko-KR" altLang="en-US" sz="1400" dirty="0"/>
              <a:t> 기초 학습</a:t>
            </a:r>
            <a:endParaRPr lang="en-US" altLang="ko-KR" sz="1400" dirty="0"/>
          </a:p>
          <a:p>
            <a:r>
              <a:rPr lang="ko-KR" altLang="en-US" sz="1400" dirty="0"/>
              <a:t>자바 시작 </a:t>
            </a:r>
            <a:r>
              <a:rPr lang="en-US" altLang="ko-KR" sz="1400" dirty="0"/>
              <a:t>- TCP SCHOOL</a:t>
            </a:r>
          </a:p>
          <a:p>
            <a:r>
              <a:rPr lang="en-US" altLang="ko-KR" sz="1400" dirty="0"/>
              <a:t>http://tcpschool.com/java/intro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3BA16-8C05-4B88-946D-A947D1F3FFFB}"/>
              </a:ext>
            </a:extLst>
          </p:cNvPr>
          <p:cNvSpPr txBox="1"/>
          <p:nvPr/>
        </p:nvSpPr>
        <p:spPr>
          <a:xfrm>
            <a:off x="7044092" y="2297618"/>
            <a:ext cx="43588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</a:t>
            </a:r>
            <a:r>
              <a:rPr lang="ko-KR" altLang="en-US" sz="1400" dirty="0"/>
              <a:t> 소켓 프로그래밍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멀티스레드</a:t>
            </a:r>
            <a:r>
              <a:rPr lang="en-US" altLang="ko-KR" sz="1400" dirty="0"/>
              <a:t>)</a:t>
            </a:r>
          </a:p>
          <a:p>
            <a:r>
              <a:rPr lang="ko-KR" altLang="en-US" sz="1400" dirty="0" err="1"/>
              <a:t>멀티스레드를</a:t>
            </a:r>
            <a:r>
              <a:rPr lang="ko-KR" altLang="en-US" sz="1400" dirty="0"/>
              <a:t> 이용한 에코서버 </a:t>
            </a:r>
            <a:r>
              <a:rPr lang="en-US" altLang="ko-KR" sz="1400" dirty="0"/>
              <a:t>– </a:t>
            </a:r>
            <a:r>
              <a:rPr lang="ko-KR" altLang="en-US" sz="1400" dirty="0"/>
              <a:t>개발하는 조세이돈</a:t>
            </a:r>
            <a:endParaRPr lang="en-US" altLang="ko-KR" sz="1400" dirty="0"/>
          </a:p>
          <a:p>
            <a:r>
              <a:rPr lang="en-US" altLang="ko-KR" sz="1400" dirty="0"/>
              <a:t>https://devshock.tistory.com/48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3D8A3-C6BC-45EB-B60B-C51588764882}"/>
              </a:ext>
            </a:extLst>
          </p:cNvPr>
          <p:cNvSpPr txBox="1"/>
          <p:nvPr/>
        </p:nvSpPr>
        <p:spPr>
          <a:xfrm>
            <a:off x="7044092" y="3321197"/>
            <a:ext cx="47609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Java</a:t>
            </a:r>
            <a:r>
              <a:rPr lang="ko-KR" altLang="en-US" sz="1400" dirty="0"/>
              <a:t> 소켓 프로그래밍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멀티스레드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Java TCP </a:t>
            </a:r>
            <a:r>
              <a:rPr lang="ko-KR" altLang="en-US" sz="1400" dirty="0"/>
              <a:t>소켓 프로그래밍 예제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정아마추어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코딩블로그</a:t>
            </a:r>
            <a:endParaRPr lang="en-US" altLang="ko-KR" sz="1400" dirty="0"/>
          </a:p>
          <a:p>
            <a:r>
              <a:rPr lang="en-US" altLang="ko-KR" sz="1400" dirty="0"/>
              <a:t>https://jeong-pro.tistory.com/134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E23A51-6DC2-4EB6-9E77-BCC0432FCBC6}"/>
              </a:ext>
            </a:extLst>
          </p:cNvPr>
          <p:cNvSpPr txBox="1"/>
          <p:nvPr/>
        </p:nvSpPr>
        <p:spPr>
          <a:xfrm>
            <a:off x="7022038" y="4237054"/>
            <a:ext cx="30570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AES </a:t>
            </a:r>
            <a:r>
              <a:rPr lang="ko-KR" altLang="en-US" sz="1400" dirty="0"/>
              <a:t>암</a:t>
            </a:r>
            <a:r>
              <a:rPr lang="en-US" altLang="ko-KR" sz="1400" dirty="0"/>
              <a:t>/</a:t>
            </a:r>
            <a:r>
              <a:rPr lang="ko-KR" altLang="en-US" sz="1400" dirty="0"/>
              <a:t>복호화 예제</a:t>
            </a:r>
            <a:endParaRPr lang="en-US" altLang="ko-KR" sz="1400" dirty="0"/>
          </a:p>
          <a:p>
            <a:r>
              <a:rPr lang="en-US" altLang="ko-KR" sz="1400" dirty="0"/>
              <a:t>Java AES Example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en-US" altLang="ko-KR" sz="1400" dirty="0" err="1"/>
              <a:t>HowDoInJava</a:t>
            </a:r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https://howtodoinjava.com/security</a:t>
            </a:r>
            <a:endParaRPr lang="en-US" altLang="ko-KR" sz="1400" dirty="0"/>
          </a:p>
          <a:p>
            <a:r>
              <a:rPr lang="en-US" altLang="ko-KR" sz="1400" dirty="0"/>
              <a:t>/aes-256-encryption-decryption/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521974-F68C-42D8-8C4F-ACB6B92E4EA4}"/>
              </a:ext>
            </a:extLst>
          </p:cNvPr>
          <p:cNvSpPr txBox="1"/>
          <p:nvPr/>
        </p:nvSpPr>
        <p:spPr>
          <a:xfrm>
            <a:off x="7022038" y="5368355"/>
            <a:ext cx="423821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LEA </a:t>
            </a:r>
            <a:r>
              <a:rPr lang="ko-KR" altLang="en-US" sz="1400" dirty="0"/>
              <a:t>알고리즘 패키지</a:t>
            </a:r>
            <a:endParaRPr lang="en-US" altLang="ko-KR" sz="1400" dirty="0"/>
          </a:p>
          <a:p>
            <a:r>
              <a:rPr lang="ko-KR" altLang="en-US" sz="1400" dirty="0"/>
              <a:t>블록암호 </a:t>
            </a:r>
            <a:r>
              <a:rPr lang="en-US" altLang="ko-KR" sz="1400" dirty="0"/>
              <a:t>LEA</a:t>
            </a:r>
            <a:r>
              <a:rPr lang="ko-KR" altLang="en-US" sz="1400" dirty="0"/>
              <a:t> </a:t>
            </a:r>
            <a:r>
              <a:rPr lang="en-US" altLang="ko-KR" sz="1400" dirty="0"/>
              <a:t>– KISA </a:t>
            </a:r>
            <a:r>
              <a:rPr lang="ko-KR" altLang="en-US" sz="1400" dirty="0"/>
              <a:t>암호이용활성화</a:t>
            </a:r>
            <a:endParaRPr lang="en-US" altLang="ko-KR" sz="1400" dirty="0"/>
          </a:p>
          <a:p>
            <a:r>
              <a:rPr lang="en-US" altLang="ko-KR" sz="1400" dirty="0"/>
              <a:t>https://seed.kisa.or.kr/kisa/Board/20/detailView.do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7400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02634" y="2767280"/>
            <a:ext cx="10186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0" dirty="0"/>
              <a:t>감사합니다</a:t>
            </a:r>
            <a:r>
              <a:rPr lang="en-US" altLang="ko-KR" sz="8000" dirty="0"/>
              <a:t>!!</a:t>
            </a:r>
            <a:endParaRPr lang="ko-KR" altLang="en-US" sz="8000" dirty="0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2845EA36-7D7B-4062-94F2-F8CDF74F1EED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04F5115-DE9C-4699-BCEA-5B173122F952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17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4140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-2</a:t>
            </a:r>
            <a:r>
              <a:rPr lang="ko-KR" altLang="en-US" sz="2800" dirty="0"/>
              <a:t> 교수님 피드백 답변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57DAB-51AE-45C9-8536-E23532375CCB}"/>
              </a:ext>
            </a:extLst>
          </p:cNvPr>
          <p:cNvSpPr txBox="1"/>
          <p:nvPr/>
        </p:nvSpPr>
        <p:spPr>
          <a:xfrm>
            <a:off x="355354" y="2292849"/>
            <a:ext cx="5579127" cy="30469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중간자 공격을 막기 위한 메신저라고 말하고 있지만</a:t>
            </a:r>
            <a:r>
              <a:rPr lang="en-US" altLang="ko-KR" sz="1600" dirty="0"/>
              <a:t>,  </a:t>
            </a:r>
            <a:r>
              <a:rPr lang="ko-KR" altLang="en-US" sz="1600" dirty="0"/>
              <a:t>도청 </a:t>
            </a:r>
            <a:r>
              <a:rPr lang="en-US" altLang="ko-KR" sz="1600" dirty="0"/>
              <a:t>(eavesdropping)</a:t>
            </a:r>
            <a:r>
              <a:rPr lang="ko-KR" altLang="en-US" sz="1600" dirty="0"/>
              <a:t>을 막기위한 메신저로 보임</a:t>
            </a:r>
            <a:r>
              <a:rPr lang="en-US" altLang="ko-KR" sz="1600" dirty="0"/>
              <a:t>.        </a:t>
            </a:r>
            <a:r>
              <a:rPr lang="ko-KR" altLang="en-US" sz="1600" dirty="0"/>
              <a:t>중간자 공격과 도청의 개념을 정리할 필요가 있어 보임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서버가 비밀키를 클라이언트한테 단순히 전달하는데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이 부분을 개선할 필요가 </a:t>
            </a:r>
            <a:r>
              <a:rPr lang="ko-KR" altLang="en-US" sz="1600" dirty="0" err="1"/>
              <a:t>있어보임</a:t>
            </a:r>
            <a:r>
              <a:rPr lang="en-US" altLang="ko-KR" sz="16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600" dirty="0"/>
          </a:p>
          <a:p>
            <a:pPr marL="342900" indent="-342900">
              <a:buFontTx/>
              <a:buAutoNum type="arabicPeriod"/>
            </a:pPr>
            <a:r>
              <a:rPr lang="ko-KR" altLang="en-US" sz="1600" dirty="0"/>
              <a:t>취약점 테스트를 계획하고 있는데 이 때 공격자에 대한 정의를 분명히 할 필요가 있어 보임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네트워크 레벨에서 중간자 공격 또는 도청을 하는 공격자 등</a:t>
            </a:r>
            <a:r>
              <a:rPr lang="en-US" altLang="ko-KR" sz="1600" dirty="0"/>
              <a:t>.</a:t>
            </a:r>
          </a:p>
          <a:p>
            <a:pPr marL="342900" indent="-342900">
              <a:buFontTx/>
              <a:buAutoNum type="arabicPeriod"/>
            </a:pPr>
            <a:endParaRPr lang="en-US" altLang="ko-KR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E9CC413-32D9-4546-8E27-D0CBB5BEE84C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934481" y="3816343"/>
            <a:ext cx="437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7646089-B02E-499E-B249-360C54B7D6D1}"/>
              </a:ext>
            </a:extLst>
          </p:cNvPr>
          <p:cNvSpPr txBox="1"/>
          <p:nvPr/>
        </p:nvSpPr>
        <p:spPr>
          <a:xfrm>
            <a:off x="6371589" y="2292849"/>
            <a:ext cx="5465057" cy="304698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도청을 방지할 수 있도록 블록암호화 알고리즘인   </a:t>
            </a:r>
            <a:r>
              <a:rPr lang="en-US" altLang="ko-KR" sz="1600" dirty="0"/>
              <a:t>AES-128, 256</a:t>
            </a:r>
            <a:r>
              <a:rPr lang="ko-KR" altLang="en-US" sz="1600" dirty="0"/>
              <a:t>와 </a:t>
            </a:r>
            <a:r>
              <a:rPr lang="en-US" altLang="ko-KR" sz="1600" dirty="0"/>
              <a:t>LEA-128,</a:t>
            </a:r>
            <a:r>
              <a:rPr lang="ko-KR" altLang="en-US" sz="1600" dirty="0"/>
              <a:t> </a:t>
            </a:r>
            <a:r>
              <a:rPr lang="en-US" altLang="ko-KR" sz="1600" dirty="0"/>
              <a:t>256</a:t>
            </a:r>
            <a:r>
              <a:rPr lang="ko-KR" altLang="en-US" sz="1600" dirty="0"/>
              <a:t>을 선택할 수 있도록</a:t>
            </a:r>
            <a:r>
              <a:rPr lang="en-US" altLang="ko-KR" sz="1600" dirty="0"/>
              <a:t>   </a:t>
            </a:r>
            <a:r>
              <a:rPr lang="ko-KR" altLang="en-US" sz="1600" dirty="0"/>
              <a:t>구현하였습니다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서버가 비밀키를 전달하지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서버 </a:t>
            </a:r>
            <a:r>
              <a:rPr lang="en-US" altLang="ko-KR" sz="1600" dirty="0"/>
              <a:t>IP</a:t>
            </a:r>
            <a:r>
              <a:rPr lang="ko-KR" altLang="en-US" sz="1600" dirty="0"/>
              <a:t>를 이용해    비밀키를 생성하도록 하였습니다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취약점 테스트는 진행하지 못했습니다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향후 프로젝트 계획에 추가하여 완성도가 더욱 높은 프로그램을 만들도록 노력하겠습니다</a:t>
            </a:r>
            <a:r>
              <a:rPr lang="en-US" altLang="ko-KR" sz="1600" dirty="0"/>
              <a:t>.</a:t>
            </a:r>
          </a:p>
          <a:p>
            <a:pPr marL="342900" indent="-342900">
              <a:buAutoNum type="arabicPeriod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9969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-3</a:t>
            </a:r>
            <a:r>
              <a:rPr lang="ko-KR" altLang="en-US" sz="2800" dirty="0"/>
              <a:t> 개발 환경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3703C-8F1F-45EA-8F39-F97AD95596E6}"/>
              </a:ext>
            </a:extLst>
          </p:cNvPr>
          <p:cNvSpPr txBox="1"/>
          <p:nvPr/>
        </p:nvSpPr>
        <p:spPr>
          <a:xfrm>
            <a:off x="2990951" y="1394491"/>
            <a:ext cx="62100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운영체제 </a:t>
            </a:r>
            <a:r>
              <a:rPr lang="en-US" altLang="ko-KR" dirty="0"/>
              <a:t>: Window 10 Home Edition x64</a:t>
            </a:r>
          </a:p>
          <a:p>
            <a:r>
              <a:rPr lang="en-US" altLang="ko-KR" dirty="0"/>
              <a:t>CPU : Intel® Core(TM) i5-8400</a:t>
            </a:r>
          </a:p>
          <a:p>
            <a:r>
              <a:rPr lang="ko-KR" altLang="en-US" dirty="0"/>
              <a:t>개발 환경 </a:t>
            </a:r>
            <a:r>
              <a:rPr lang="en-US" altLang="ko-KR" dirty="0"/>
              <a:t>: JDK-13.0.2, Eclipse IDE for eclipse Committers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775C78-DA3A-4E25-B79C-A9BAFCAFC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876" y="2459750"/>
            <a:ext cx="4052888" cy="351961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8B184F-787B-4EF0-A647-950AF52C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39" y="2459750"/>
            <a:ext cx="6848770" cy="3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3422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-4</a:t>
            </a:r>
            <a:r>
              <a:rPr lang="ko-KR" altLang="en-US" sz="2800" dirty="0"/>
              <a:t> 주제</a:t>
            </a:r>
            <a:r>
              <a:rPr lang="en-US" altLang="ko-KR" sz="2800" dirty="0"/>
              <a:t> </a:t>
            </a:r>
            <a:r>
              <a:rPr lang="ko-KR" altLang="en-US" sz="2800" dirty="0"/>
              <a:t>선정 배경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291102-D3EA-4C63-AA5C-57B4D6EB6A80}"/>
              </a:ext>
            </a:extLst>
          </p:cNvPr>
          <p:cNvSpPr txBox="1"/>
          <p:nvPr/>
        </p:nvSpPr>
        <p:spPr>
          <a:xfrm>
            <a:off x="498058" y="4477650"/>
            <a:ext cx="15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비인가자 접속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49B5231-8773-4211-9284-3831335F3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698" y="3069658"/>
            <a:ext cx="1401021" cy="137686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12B468-0C69-409D-882C-86C36B39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91" y="3372595"/>
            <a:ext cx="1218776" cy="95689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228D86B-560B-4622-89A2-56871238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95" y="3078856"/>
            <a:ext cx="1595708" cy="1378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1B53F31-8341-4C73-8DF1-849B38ED52D0}"/>
              </a:ext>
            </a:extLst>
          </p:cNvPr>
          <p:cNvSpPr txBox="1"/>
          <p:nvPr/>
        </p:nvSpPr>
        <p:spPr>
          <a:xfrm>
            <a:off x="2555681" y="4398994"/>
            <a:ext cx="137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채팅 기록 등</a:t>
            </a:r>
            <a:endParaRPr lang="en-US" altLang="ko-KR" sz="1400" dirty="0"/>
          </a:p>
          <a:p>
            <a:pPr algn="ctr"/>
            <a:r>
              <a:rPr lang="ko-KR" altLang="en-US" sz="1400" dirty="0"/>
              <a:t>흔적 수집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5D50E1-168D-47D6-9D09-633857805F58}"/>
              </a:ext>
            </a:extLst>
          </p:cNvPr>
          <p:cNvSpPr txBox="1"/>
          <p:nvPr/>
        </p:nvSpPr>
        <p:spPr>
          <a:xfrm>
            <a:off x="4342246" y="4467288"/>
            <a:ext cx="16549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개인정보 탈취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 err="1"/>
              <a:t>스미싱</a:t>
            </a:r>
            <a:r>
              <a:rPr lang="en-US" altLang="ko-KR" sz="1400" dirty="0"/>
              <a:t>,</a:t>
            </a:r>
            <a:r>
              <a:rPr lang="ko-KR" altLang="en-US" sz="1400" dirty="0"/>
              <a:t> 피싱</a:t>
            </a:r>
            <a:r>
              <a:rPr lang="en-US" altLang="ko-KR" sz="1400" dirty="0"/>
              <a:t>, </a:t>
            </a:r>
          </a:p>
          <a:p>
            <a:pPr algn="ctr"/>
            <a:r>
              <a:rPr lang="ko-KR" altLang="en-US" sz="1400" dirty="0"/>
              <a:t>사회 공학 공격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CFC6E25-9026-46F0-B7E8-C273EB2A6DF3}"/>
              </a:ext>
            </a:extLst>
          </p:cNvPr>
          <p:cNvCxnSpPr>
            <a:cxnSpLocks/>
          </p:cNvCxnSpPr>
          <p:nvPr/>
        </p:nvCxnSpPr>
        <p:spPr>
          <a:xfrm>
            <a:off x="6096000" y="1435510"/>
            <a:ext cx="0" cy="505988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70134F-F29A-4CEB-A518-8E3DD7E0F4E0}"/>
              </a:ext>
            </a:extLst>
          </p:cNvPr>
          <p:cNvSpPr txBox="1"/>
          <p:nvPr/>
        </p:nvSpPr>
        <p:spPr>
          <a:xfrm>
            <a:off x="540064" y="1735732"/>
            <a:ext cx="5346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컴퓨터 해킹으로 인한 개인정보 탈취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CDB1694-7CED-4FAC-B6A5-A2FBD58AF8B2}"/>
              </a:ext>
            </a:extLst>
          </p:cNvPr>
          <p:cNvCxnSpPr>
            <a:cxnSpLocks/>
          </p:cNvCxnSpPr>
          <p:nvPr/>
        </p:nvCxnSpPr>
        <p:spPr>
          <a:xfrm>
            <a:off x="3971383" y="3813898"/>
            <a:ext cx="663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5FCC2EE-7BE8-4850-89FA-E300EEE8589B}"/>
              </a:ext>
            </a:extLst>
          </p:cNvPr>
          <p:cNvCxnSpPr>
            <a:cxnSpLocks/>
          </p:cNvCxnSpPr>
          <p:nvPr/>
        </p:nvCxnSpPr>
        <p:spPr>
          <a:xfrm>
            <a:off x="2011003" y="3812854"/>
            <a:ext cx="663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DC13EA-F6C5-440C-AD71-6623CEBD66E1}"/>
              </a:ext>
            </a:extLst>
          </p:cNvPr>
          <p:cNvSpPr txBox="1"/>
          <p:nvPr/>
        </p:nvSpPr>
        <p:spPr>
          <a:xfrm>
            <a:off x="6929684" y="1563318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도청을 통한</a:t>
            </a:r>
            <a:endParaRPr lang="en-US" altLang="ko-KR" sz="2400" dirty="0"/>
          </a:p>
          <a:p>
            <a:pPr algn="ctr"/>
            <a:r>
              <a:rPr lang="ko-KR" altLang="en-US" sz="2400" dirty="0"/>
              <a:t>메신저 내용 및 개인정보 탈취</a:t>
            </a:r>
            <a:endParaRPr lang="en-US" altLang="ko-KR" sz="24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D4EB674-65EE-48B7-9840-F889A4F6DA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001" y="4492677"/>
            <a:ext cx="1004315" cy="90959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5786954-CFAA-4A33-BD6F-B170C6E53B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895" y="4436808"/>
            <a:ext cx="845330" cy="102133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7E21A0F8-CBC1-4A98-B666-BF0A8AAFC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474" y="4436808"/>
            <a:ext cx="845330" cy="102133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768FE05-6157-46BF-9739-12BE2250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5347" y="2725094"/>
            <a:ext cx="1080969" cy="106233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946C874-A59A-4F26-AE46-22031EC45467}"/>
              </a:ext>
            </a:extLst>
          </p:cNvPr>
          <p:cNvSpPr txBox="1"/>
          <p:nvPr/>
        </p:nvSpPr>
        <p:spPr>
          <a:xfrm>
            <a:off x="6933385" y="5458138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클라이언트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AF8E08-F02D-4E48-A587-C00EC3FA5756}"/>
              </a:ext>
            </a:extLst>
          </p:cNvPr>
          <p:cNvSpPr txBox="1"/>
          <p:nvPr/>
        </p:nvSpPr>
        <p:spPr>
          <a:xfrm>
            <a:off x="10210964" y="5458138"/>
            <a:ext cx="1082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클라이언트</a:t>
            </a:r>
            <a:endParaRPr lang="ko-KR" alt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445C49-001B-466B-A96B-15E6464AEEA3}"/>
              </a:ext>
            </a:extLst>
          </p:cNvPr>
          <p:cNvSpPr txBox="1"/>
          <p:nvPr/>
        </p:nvSpPr>
        <p:spPr>
          <a:xfrm>
            <a:off x="8925828" y="535343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서버</a:t>
            </a:r>
            <a:endParaRPr lang="ko-KR" altLang="en-US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E28CF-E8E1-4148-9DEF-F44DBDC772DB}"/>
              </a:ext>
            </a:extLst>
          </p:cNvPr>
          <p:cNvSpPr txBox="1"/>
          <p:nvPr/>
        </p:nvSpPr>
        <p:spPr>
          <a:xfrm>
            <a:off x="9667350" y="3130807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해커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DCEFB66-5E6D-4757-85B9-5ED131B10AF3}"/>
              </a:ext>
            </a:extLst>
          </p:cNvPr>
          <p:cNvCxnSpPr>
            <a:cxnSpLocks/>
          </p:cNvCxnSpPr>
          <p:nvPr/>
        </p:nvCxnSpPr>
        <p:spPr>
          <a:xfrm flipH="1">
            <a:off x="7728461" y="3784375"/>
            <a:ext cx="835120" cy="65243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65A1CF-C98B-4461-A564-BA58BD7E6FF2}"/>
              </a:ext>
            </a:extLst>
          </p:cNvPr>
          <p:cNvCxnSpPr>
            <a:cxnSpLocks/>
          </p:cNvCxnSpPr>
          <p:nvPr/>
        </p:nvCxnSpPr>
        <p:spPr>
          <a:xfrm>
            <a:off x="9738837" y="3735186"/>
            <a:ext cx="801344" cy="64391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A851D5F-F790-41ED-9098-09776B7712E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9194158" y="3844297"/>
            <a:ext cx="1" cy="64838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0A900D3-F816-47FE-B557-2B739A6635E1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897225" y="4947473"/>
            <a:ext cx="71812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221F41A-58CB-489D-B9A1-3B354753A4F4}"/>
              </a:ext>
            </a:extLst>
          </p:cNvPr>
          <p:cNvCxnSpPr>
            <a:cxnSpLocks/>
          </p:cNvCxnSpPr>
          <p:nvPr/>
        </p:nvCxnSpPr>
        <p:spPr>
          <a:xfrm>
            <a:off x="9738837" y="4929656"/>
            <a:ext cx="6403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B116BC7-F017-4EC0-BD16-2DDCE88FC403}"/>
              </a:ext>
            </a:extLst>
          </p:cNvPr>
          <p:cNvSpPr txBox="1"/>
          <p:nvPr/>
        </p:nvSpPr>
        <p:spPr>
          <a:xfrm>
            <a:off x="9379332" y="3991568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도청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FBC838-9012-40AD-A4FF-D5780D6BED54}"/>
              </a:ext>
            </a:extLst>
          </p:cNvPr>
          <p:cNvCxnSpPr>
            <a:cxnSpLocks/>
          </p:cNvCxnSpPr>
          <p:nvPr/>
        </p:nvCxnSpPr>
        <p:spPr>
          <a:xfrm>
            <a:off x="1012012" y="6151681"/>
            <a:ext cx="804863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13BA0C0-DFDB-4933-8A6E-433C8BE2D1EB}"/>
              </a:ext>
            </a:extLst>
          </p:cNvPr>
          <p:cNvSpPr txBox="1"/>
          <p:nvPr/>
        </p:nvSpPr>
        <p:spPr>
          <a:xfrm>
            <a:off x="1897533" y="5746189"/>
            <a:ext cx="3281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채팅 기록 및 로그</a:t>
            </a:r>
            <a:endParaRPr lang="en-US" altLang="ko-KR" sz="2400" dirty="0"/>
          </a:p>
          <a:p>
            <a:pPr algn="ctr"/>
            <a:r>
              <a:rPr lang="ko-KR" altLang="en-US" sz="2400" dirty="0"/>
              <a:t>영구 삭제로 흔적 제거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FA4E4C1-3EDF-4975-BD46-EE3E7DBCFBA1}"/>
              </a:ext>
            </a:extLst>
          </p:cNvPr>
          <p:cNvCxnSpPr>
            <a:cxnSpLocks/>
          </p:cNvCxnSpPr>
          <p:nvPr/>
        </p:nvCxnSpPr>
        <p:spPr>
          <a:xfrm>
            <a:off x="6923598" y="6151681"/>
            <a:ext cx="804863" cy="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30D742E-8DEB-4402-80B0-40E79EC66E4A}"/>
              </a:ext>
            </a:extLst>
          </p:cNvPr>
          <p:cNvSpPr txBox="1"/>
          <p:nvPr/>
        </p:nvSpPr>
        <p:spPr>
          <a:xfrm>
            <a:off x="7889786" y="5746189"/>
            <a:ext cx="3063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블록암호화 적용으로</a:t>
            </a:r>
            <a:endParaRPr lang="en-US" altLang="ko-KR" sz="2400" dirty="0"/>
          </a:p>
          <a:p>
            <a:pPr algn="ctr"/>
            <a:r>
              <a:rPr lang="ko-KR" altLang="en-US" sz="2400" dirty="0"/>
              <a:t>채팅 내용 도청 방지</a:t>
            </a:r>
          </a:p>
        </p:txBody>
      </p:sp>
    </p:spTree>
    <p:extLst>
      <p:ext uri="{BB962C8B-B14F-4D97-AF65-F5344CB8AC3E}">
        <p14:creationId xmlns:p14="http://schemas.microsoft.com/office/powerpoint/2010/main" val="15566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-5</a:t>
            </a:r>
            <a:r>
              <a:rPr lang="ko-KR" altLang="en-US" sz="2800" dirty="0"/>
              <a:t> 메신저 관련 피해 사례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A5ADCCDD-4466-C04C-8212-428639C51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4" y="1057510"/>
            <a:ext cx="4798410" cy="2999006"/>
          </a:xfrm>
          <a:prstGeom prst="rect">
            <a:avLst/>
          </a:prstGeom>
        </p:spPr>
      </p:pic>
      <p:pic>
        <p:nvPicPr>
          <p:cNvPr id="9" name="그림 8" descr="실내, 앉아있는, 원격, 검은색이(가) 표시된 사진&#10;&#10;자동 생성된 설명">
            <a:extLst>
              <a:ext uri="{FF2B5EF4-FFF2-40B4-BE49-F238E27FC236}">
                <a16:creationId xmlns:a16="http://schemas.microsoft.com/office/drawing/2014/main" id="{4C9915C6-AE21-3B4D-B6CE-42E000B66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5" y="4056516"/>
            <a:ext cx="4798409" cy="2132626"/>
          </a:xfrm>
          <a:prstGeom prst="rect">
            <a:avLst/>
          </a:prstGeom>
        </p:spPr>
      </p:pic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CD103FF8-B386-034C-BC04-78521E9ED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36065">
            <a:off x="392728" y="3273522"/>
            <a:ext cx="5461302" cy="1822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F5D75C-AF01-1A43-802D-A251114883E6}"/>
              </a:ext>
            </a:extLst>
          </p:cNvPr>
          <p:cNvSpPr txBox="1"/>
          <p:nvPr/>
        </p:nvSpPr>
        <p:spPr>
          <a:xfrm>
            <a:off x="5326018" y="1042996"/>
            <a:ext cx="648446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ore-KR" dirty="0"/>
              <a:t>2009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12</a:t>
            </a:r>
            <a:r>
              <a:rPr kumimoji="1"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월 구글 해킹 당시 전세계 수백만 명의 구글</a:t>
            </a:r>
            <a:endParaRPr lang="en-US" altLang="ko-KR" dirty="0"/>
          </a:p>
          <a:p>
            <a:r>
              <a:rPr lang="ko-KR" altLang="en-US" dirty="0"/>
              <a:t>웹서비스 이용을 관리하는 암호 체계가 침입자들에게 뚫렸</a:t>
            </a:r>
            <a:endParaRPr lang="en-US" altLang="ko-KR" dirty="0"/>
          </a:p>
          <a:p>
            <a:r>
              <a:rPr lang="ko-KR" altLang="en-US" dirty="0"/>
              <a:t>다고 뉴스에 나온 적이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사건의 발단은 구글 직원이 사용하던 </a:t>
            </a:r>
            <a:r>
              <a:rPr lang="en-US" altLang="ko-KR" dirty="0"/>
              <a:t>MS</a:t>
            </a:r>
            <a:r>
              <a:rPr lang="ko-KR" altLang="en-US" dirty="0"/>
              <a:t>메신저를 통해 접근</a:t>
            </a:r>
            <a:endParaRPr lang="en-US" altLang="ko-KR" dirty="0"/>
          </a:p>
          <a:p>
            <a:r>
              <a:rPr lang="ko-KR" altLang="en-US" dirty="0"/>
              <a:t>이 되었으며</a:t>
            </a:r>
            <a:r>
              <a:rPr lang="en-US" altLang="ko-KR" dirty="0"/>
              <a:t>,</a:t>
            </a:r>
            <a:r>
              <a:rPr lang="ko-KR" altLang="en-US" dirty="0"/>
              <a:t> 개발자 팀이 사용하는 소프트웨어 저장공간의 </a:t>
            </a:r>
            <a:endParaRPr lang="en-US" altLang="ko-KR" dirty="0"/>
          </a:p>
          <a:p>
            <a:r>
              <a:rPr lang="ko-KR" altLang="en-US" dirty="0"/>
              <a:t>통제권까지 모두 접근할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이들이 공격한 암호체계는 ‘</a:t>
            </a:r>
            <a:r>
              <a:rPr lang="ko-KR" altLang="en-US" dirty="0" err="1"/>
              <a:t>가이아’라고</a:t>
            </a:r>
            <a:r>
              <a:rPr lang="ko-KR" altLang="en-US" dirty="0"/>
              <a:t> 불리고 있으며 이 </a:t>
            </a:r>
            <a:endParaRPr lang="en-US" altLang="ko-KR" dirty="0"/>
          </a:p>
          <a:p>
            <a:r>
              <a:rPr lang="ko-KR" altLang="en-US" dirty="0"/>
              <a:t>프로그램은 인터넷 사용자나 구글 직원들이 이메일이나 </a:t>
            </a:r>
            <a:endParaRPr lang="en-US" altLang="ko-KR" dirty="0"/>
          </a:p>
          <a:p>
            <a:r>
              <a:rPr lang="ko-KR" altLang="en-US" dirty="0"/>
              <a:t>비즈니스 앱과 같은 서비스를 이용할 때 패스워드를 입력하</a:t>
            </a:r>
            <a:endParaRPr lang="en-US" altLang="ko-KR" dirty="0"/>
          </a:p>
          <a:p>
            <a:r>
              <a:rPr lang="ko-KR" altLang="en-US" dirty="0"/>
              <a:t>도록 하는 소프트웨어다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가이아는 구글 </a:t>
            </a:r>
            <a:r>
              <a:rPr lang="ko-KR" altLang="en-US" dirty="0" err="1"/>
              <a:t>지메일</a:t>
            </a:r>
            <a:r>
              <a:rPr lang="en-US" altLang="ko-KR" dirty="0"/>
              <a:t>(</a:t>
            </a:r>
            <a:r>
              <a:rPr lang="en" altLang="ko-Kore-KR" dirty="0"/>
              <a:t>Gmail) </a:t>
            </a:r>
            <a:r>
              <a:rPr lang="ko-KR" altLang="en-US" dirty="0"/>
              <a:t>등의 가입자가 패스워드를 </a:t>
            </a:r>
            <a:endParaRPr lang="en-US" altLang="ko-KR" dirty="0"/>
          </a:p>
          <a:p>
            <a:r>
              <a:rPr lang="ko-KR" altLang="en-US" dirty="0"/>
              <a:t>입력하고 </a:t>
            </a:r>
            <a:r>
              <a:rPr lang="ko-KR" altLang="en-US" dirty="0" err="1"/>
              <a:t>로그인을</a:t>
            </a:r>
            <a:r>
              <a:rPr lang="ko-KR" altLang="en-US" dirty="0"/>
              <a:t> 하면 이를 인증해 가입한 모든 서비스를</a:t>
            </a:r>
            <a:endParaRPr lang="en-US" altLang="ko-KR" dirty="0"/>
          </a:p>
          <a:p>
            <a:r>
              <a:rPr lang="ko-KR" altLang="en-US" dirty="0"/>
              <a:t>원스톱으로 이용할 수 있게 해주는 기능을 갖고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패스워드를 사용하는 구글의 거의 모든 서비스와 연결되어 </a:t>
            </a:r>
            <a:endParaRPr lang="en-US" altLang="ko-KR" dirty="0"/>
          </a:p>
          <a:p>
            <a:r>
              <a:rPr lang="ko-KR" altLang="en-US" dirty="0"/>
              <a:t>있기 때문에 가이아 시스템이 해킹 당할 경우 구글의 모든 </a:t>
            </a:r>
            <a:endParaRPr lang="en-US" altLang="ko-KR" dirty="0"/>
          </a:p>
          <a:p>
            <a:r>
              <a:rPr lang="ko-KR" altLang="en-US" dirty="0"/>
              <a:t>정보가 전부 노출될 위험이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517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49ECD6E-E96A-4F88-8015-DB254909D747}"/>
              </a:ext>
            </a:extLst>
          </p:cNvPr>
          <p:cNvSpPr txBox="1"/>
          <p:nvPr/>
        </p:nvSpPr>
        <p:spPr>
          <a:xfrm>
            <a:off x="355354" y="378368"/>
            <a:ext cx="462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①</a:t>
            </a:r>
            <a:r>
              <a:rPr lang="en-US" altLang="ko-KR" sz="2800" dirty="0"/>
              <a:t>-5</a:t>
            </a:r>
            <a:r>
              <a:rPr lang="ko-KR" altLang="en-US" sz="2800" dirty="0"/>
              <a:t> 메신저 관련 피해 사례</a:t>
            </a: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2792434C-4B6F-428C-AA1E-7DCC2ADB7FFE}"/>
              </a:ext>
            </a:extLst>
          </p:cNvPr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rgbClr val="99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C0B5DA95-E308-4145-8AEA-A1FE87F0F0FE}"/>
              </a:ext>
            </a:extLst>
          </p:cNvPr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rgbClr val="4B4B4B"/>
          </a:solidFill>
          <a:ln w="19050">
            <a:solidFill>
              <a:srgbClr val="4B4B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F5D75C-AF01-1A43-802D-A251114883E6}"/>
              </a:ext>
            </a:extLst>
          </p:cNvPr>
          <p:cNvSpPr txBox="1"/>
          <p:nvPr/>
        </p:nvSpPr>
        <p:spPr>
          <a:xfrm>
            <a:off x="5453752" y="1042996"/>
            <a:ext cx="662392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2016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lang="ko-KR" altLang="en-US" dirty="0"/>
              <a:t>독일의 모바일 메신저인 ‘</a:t>
            </a:r>
            <a:r>
              <a:rPr lang="ko-KR" altLang="en-US" dirty="0" err="1"/>
              <a:t>텔레그램</a:t>
            </a:r>
            <a:r>
              <a:rPr lang="en-US" altLang="ko-KR" dirty="0"/>
              <a:t>(</a:t>
            </a:r>
            <a:r>
              <a:rPr lang="en" altLang="ko-Kore-KR" dirty="0"/>
              <a:t>telegram)’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ko-KR" altLang="en-US" dirty="0"/>
              <a:t>이란에서 해킹 공격을 받아 대규모 피해를 입었다고 로이터</a:t>
            </a:r>
            <a:endParaRPr lang="en-US" altLang="ko-KR" dirty="0"/>
          </a:p>
          <a:p>
            <a:r>
              <a:rPr lang="ko-KR" altLang="en-US" dirty="0"/>
              <a:t>통신이 보도한 적이 있다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r>
              <a:rPr lang="ko-KR" altLang="en-US" dirty="0"/>
              <a:t>이번 해킹 사건은 이란 해커들이 저질렀고</a:t>
            </a:r>
            <a:r>
              <a:rPr lang="en-US" altLang="ko-KR" dirty="0"/>
              <a:t>, </a:t>
            </a:r>
            <a:r>
              <a:rPr lang="ko-KR" altLang="en-US" dirty="0" err="1"/>
              <a:t>텔레그램</a:t>
            </a:r>
            <a:r>
              <a:rPr lang="ko-KR" altLang="en-US" dirty="0"/>
              <a:t> 가입자 </a:t>
            </a:r>
            <a:endParaRPr lang="en-US" altLang="ko-KR" dirty="0"/>
          </a:p>
          <a:p>
            <a:r>
              <a:rPr lang="en-US" altLang="ko-KR" dirty="0"/>
              <a:t>1500</a:t>
            </a:r>
            <a:r>
              <a:rPr lang="ko-KR" altLang="en-US" dirty="0"/>
              <a:t>만 명의 전화번호와 일부 이용자의 대화 내용이 유출됐다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이에 </a:t>
            </a:r>
            <a:r>
              <a:rPr lang="en-US" altLang="ko-KR" dirty="0"/>
              <a:t>2000</a:t>
            </a:r>
            <a:r>
              <a:rPr lang="ko-KR" altLang="en-US" dirty="0"/>
              <a:t>만명이 </a:t>
            </a:r>
            <a:r>
              <a:rPr lang="ko-KR" altLang="en-US" dirty="0" err="1"/>
              <a:t>텔레그램을</a:t>
            </a:r>
            <a:r>
              <a:rPr lang="ko-KR" altLang="en-US" dirty="0"/>
              <a:t> 사용하는데 이용자의 정보가</a:t>
            </a:r>
            <a:endParaRPr lang="en-US" altLang="ko-KR" dirty="0"/>
          </a:p>
          <a:p>
            <a:r>
              <a:rPr lang="ko-KR" altLang="en-US" dirty="0"/>
              <a:t>유출되었다고 한다</a:t>
            </a:r>
            <a:r>
              <a:rPr lang="en-US" altLang="ko-KR" dirty="0"/>
              <a:t>.</a:t>
            </a:r>
          </a:p>
          <a:p>
            <a:br>
              <a:rPr lang="ko-KR" altLang="en-US" dirty="0"/>
            </a:br>
            <a:r>
              <a:rPr lang="ko-KR" altLang="en-US" dirty="0" err="1"/>
              <a:t>텔레그램은</a:t>
            </a:r>
            <a:r>
              <a:rPr lang="ko-KR" altLang="en-US" dirty="0"/>
              <a:t> 메신저 대화 내용을 자사의 서버에 저장하지 </a:t>
            </a:r>
            <a:endParaRPr lang="en-US" altLang="ko-KR" dirty="0"/>
          </a:p>
          <a:p>
            <a:r>
              <a:rPr lang="ko-KR" altLang="en-US" dirty="0"/>
              <a:t>않고 전달만 하는 방식이기 때문에 감청이나 해킹으로부터 </a:t>
            </a:r>
            <a:endParaRPr lang="en-US" altLang="ko-KR" dirty="0"/>
          </a:p>
          <a:p>
            <a:r>
              <a:rPr lang="ko-KR" altLang="en-US" dirty="0"/>
              <a:t>안전하다고 알려졌다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이에 </a:t>
            </a:r>
            <a:r>
              <a:rPr lang="en-US" altLang="ko-KR" dirty="0"/>
              <a:t>2014</a:t>
            </a:r>
            <a:r>
              <a:rPr lang="ko-KR" altLang="en-US" dirty="0"/>
              <a:t>년 국내 수사기관이 </a:t>
            </a:r>
            <a:r>
              <a:rPr lang="ko-KR" altLang="en-US" dirty="0" err="1"/>
              <a:t>카카오톡</a:t>
            </a:r>
            <a:r>
              <a:rPr lang="ko-KR" altLang="en-US" dirty="0"/>
              <a:t> 대화 내용을 감청한</a:t>
            </a:r>
            <a:endParaRPr lang="en-US" altLang="ko-KR" dirty="0"/>
          </a:p>
          <a:p>
            <a:r>
              <a:rPr lang="ko-KR" altLang="en-US" dirty="0"/>
              <a:t>다는 소식이 전해지자 </a:t>
            </a:r>
            <a:r>
              <a:rPr lang="en-US" altLang="ko-KR" dirty="0"/>
              <a:t>100</a:t>
            </a:r>
            <a:r>
              <a:rPr lang="ko-KR" altLang="en-US" dirty="0"/>
              <a:t>만명이 넘는 </a:t>
            </a:r>
            <a:r>
              <a:rPr lang="ko-KR" altLang="en-US" dirty="0" err="1"/>
              <a:t>카카오톡</a:t>
            </a:r>
            <a:r>
              <a:rPr lang="ko-KR" altLang="en-US" dirty="0"/>
              <a:t> 이용자가 </a:t>
            </a:r>
            <a:endParaRPr lang="en-US" altLang="ko-KR" dirty="0"/>
          </a:p>
          <a:p>
            <a:r>
              <a:rPr lang="ko-KR" altLang="en-US" dirty="0" err="1"/>
              <a:t>텔레그램으로</a:t>
            </a:r>
            <a:r>
              <a:rPr lang="ko-KR" altLang="en-US" dirty="0"/>
              <a:t> 이동하는 ‘메신저 망명’ 사태가 벌어지기도 </a:t>
            </a:r>
            <a:endParaRPr lang="en-US" altLang="ko-KR" dirty="0"/>
          </a:p>
          <a:p>
            <a:r>
              <a:rPr lang="ko-KR" altLang="en-US" dirty="0"/>
              <a:t>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그런데 </a:t>
            </a:r>
            <a:r>
              <a:rPr lang="ko-KR" altLang="en-US" dirty="0" err="1"/>
              <a:t>텔레그램이</a:t>
            </a:r>
            <a:r>
              <a:rPr lang="ko-KR" altLang="en-US" dirty="0"/>
              <a:t> 더 이상 해킹의 안전지대가 아니라는 </a:t>
            </a:r>
            <a:endParaRPr lang="en-US" altLang="ko-KR" dirty="0"/>
          </a:p>
          <a:p>
            <a:r>
              <a:rPr lang="ko-KR" altLang="en-US" dirty="0"/>
              <a:t>사실이 드러난 것이다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en-US" altLang="ko-KR" dirty="0"/>
          </a:p>
        </p:txBody>
      </p:sp>
      <p:pic>
        <p:nvPicPr>
          <p:cNvPr id="6" name="그림 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F0F1BF15-1F8C-1343-9F7E-3940C9202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6" y="1061568"/>
            <a:ext cx="5080000" cy="2017276"/>
          </a:xfrm>
          <a:prstGeom prst="rect">
            <a:avLst/>
          </a:prstGeom>
        </p:spPr>
      </p:pic>
      <p:pic>
        <p:nvPicPr>
          <p:cNvPr id="11" name="그림 10" descr="그리기이(가) 표시된 사진&#10;&#10;자동 생성된 설명">
            <a:extLst>
              <a:ext uri="{FF2B5EF4-FFF2-40B4-BE49-F238E27FC236}">
                <a16:creationId xmlns:a16="http://schemas.microsoft.com/office/drawing/2014/main" id="{F3CC56AE-3D49-214E-8689-2EC7C20D29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16" y="3238824"/>
            <a:ext cx="4942952" cy="244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38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2410</TotalTime>
  <Words>2279</Words>
  <Application>Microsoft Office PowerPoint</Application>
  <PresentationFormat>와이드스크린</PresentationFormat>
  <Paragraphs>440</Paragraphs>
  <Slides>47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3" baseType="lpstr">
      <vt:lpstr>맑은 고딕</vt:lpstr>
      <vt:lpstr>Gloucester MT Extra Condensed</vt:lpstr>
      <vt:lpstr>Arial</vt:lpstr>
      <vt:lpstr>Gill Sans Ultra Bold Condensed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ROG</cp:lastModifiedBy>
  <cp:revision>334</cp:revision>
  <dcterms:created xsi:type="dcterms:W3CDTF">2017-04-03T05:27:43Z</dcterms:created>
  <dcterms:modified xsi:type="dcterms:W3CDTF">2020-06-23T04:11:02Z</dcterms:modified>
</cp:coreProperties>
</file>