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0" r:id="rId4"/>
    <p:sldId id="277" r:id="rId5"/>
    <p:sldId id="280" r:id="rId6"/>
    <p:sldId id="278" r:id="rId7"/>
    <p:sldId id="276" r:id="rId8"/>
    <p:sldId id="275" r:id="rId9"/>
    <p:sldId id="294" r:id="rId10"/>
    <p:sldId id="284" r:id="rId11"/>
    <p:sldId id="285" r:id="rId12"/>
    <p:sldId id="286" r:id="rId13"/>
    <p:sldId id="290" r:id="rId14"/>
    <p:sldId id="289" r:id="rId15"/>
    <p:sldId id="292" r:id="rId16"/>
    <p:sldId id="293" r:id="rId17"/>
    <p:sldId id="274" r:id="rId18"/>
    <p:sldId id="281" r:id="rId19"/>
    <p:sldId id="283" r:id="rId20"/>
    <p:sldId id="273" r:id="rId21"/>
    <p:sldId id="272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Tl7xxGXh4&amp;feature=emb_logo" TargetMode="External"/><Relationship Id="rId2" Type="http://schemas.openxmlformats.org/officeDocument/2006/relationships/hyperlink" Target="https://inducesmile.com/android/android-camera2-api-example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0" y="4389120"/>
            <a:ext cx="12192000" cy="2051050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045789" y="1732394"/>
            <a:ext cx="6300276" cy="13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사이버 보안 </a:t>
            </a:r>
            <a:r>
              <a:rPr lang="ko-KR" altLang="en-US" sz="2800" b="1" kern="0" dirty="0" err="1">
                <a:solidFill>
                  <a:prstClr val="white"/>
                </a:solidFill>
              </a:rPr>
              <a:t>캡스톤</a:t>
            </a:r>
            <a:r>
              <a:rPr lang="ko-KR" altLang="en-US" sz="2800" b="1" kern="0" dirty="0">
                <a:solidFill>
                  <a:prstClr val="white"/>
                </a:solidFill>
              </a:rPr>
              <a:t> 디자인 최종 발표</a:t>
            </a:r>
            <a:endParaRPr lang="en-US" altLang="ko-KR" sz="2800" b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		Catch Number</a:t>
            </a:r>
            <a:endParaRPr lang="en-US" altLang="ko-KR" sz="3600" b="1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2785896" y="2006857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693548" y="5313399"/>
            <a:ext cx="372221" cy="372221"/>
            <a:chOff x="4110879" y="4322030"/>
            <a:chExt cx="276225" cy="2762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1C7089A4-20D7-4AF1-BE6E-531433FE9E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4FD96A79-3125-4B4D-9D0F-5318695145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1E104CFD-44EE-4744-892C-82D81F2C0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013D346-0728-4628-A7B9-15F1191C1C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388D3E4B-8569-4D4B-B6C3-A3B9FCAA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10213945" y="4751132"/>
            <a:ext cx="15055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kern="0" dirty="0">
                <a:solidFill>
                  <a:prstClr val="white"/>
                </a:solidFill>
              </a:rPr>
              <a:t>1771250 </a:t>
            </a:r>
            <a:r>
              <a:rPr lang="ko-KR" altLang="en-US" sz="1050" kern="0" dirty="0" err="1">
                <a:solidFill>
                  <a:prstClr val="white"/>
                </a:solidFill>
              </a:rPr>
              <a:t>조재연</a:t>
            </a:r>
            <a:r>
              <a:rPr lang="en-US" altLang="ko-KR" sz="1050" kern="0" dirty="0">
                <a:solidFill>
                  <a:prstClr val="white"/>
                </a:solidFill>
              </a:rPr>
              <a:t>(</a:t>
            </a:r>
            <a:r>
              <a:rPr lang="ko-KR" altLang="en-US" sz="1050" kern="0" dirty="0">
                <a:solidFill>
                  <a:prstClr val="white"/>
                </a:solidFill>
              </a:rPr>
              <a:t>팀장</a:t>
            </a:r>
            <a:r>
              <a:rPr lang="en-US" altLang="ko-KR" sz="1050" kern="0" dirty="0">
                <a:solidFill>
                  <a:prstClr val="white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3945" y="5372551"/>
            <a:ext cx="11528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kern="0" dirty="0">
                <a:solidFill>
                  <a:prstClr val="white"/>
                </a:solidFill>
              </a:rPr>
              <a:t>1771405 </a:t>
            </a:r>
            <a:r>
              <a:rPr lang="ko-KR" altLang="en-US" sz="1050" kern="0" dirty="0">
                <a:solidFill>
                  <a:prstClr val="white"/>
                </a:solidFill>
              </a:rPr>
              <a:t>이연주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0DE865-E347-412C-BDB3-5968879994F2}"/>
              </a:ext>
            </a:extLst>
          </p:cNvPr>
          <p:cNvGrpSpPr/>
          <p:nvPr/>
        </p:nvGrpSpPr>
        <p:grpSpPr>
          <a:xfrm>
            <a:off x="9692445" y="4725543"/>
            <a:ext cx="372221" cy="372221"/>
            <a:chOff x="4110879" y="4322030"/>
            <a:chExt cx="276225" cy="27622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8093BB2-9447-4CD2-8E23-EFB41A725339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F5CB5895-25E6-4CCD-9CBD-48DDDBEEFE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E678D621-5770-4B58-9166-6261EF2D49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A625659A-D9DF-4E59-891C-6B12071EE0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DFE124D5-8481-437B-887F-53A83F52CC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5BFF620D-CB18-4DB0-817A-21CF9C77B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1790B95-B7C7-4CF2-B1F8-DCBB84E5D640}"/>
              </a:ext>
            </a:extLst>
          </p:cNvPr>
          <p:cNvGrpSpPr/>
          <p:nvPr/>
        </p:nvGrpSpPr>
        <p:grpSpPr>
          <a:xfrm>
            <a:off x="9720819" y="5956690"/>
            <a:ext cx="372221" cy="372221"/>
            <a:chOff x="4110879" y="4322030"/>
            <a:chExt cx="276225" cy="2762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889133F-2CC0-4A11-A02D-D4E22BF2C830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1C9DD2BD-23F2-4376-9AFE-884AD2D074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EF89A5EC-54FE-49E1-9EE9-F9AA8A02E5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604FDE32-2E10-4EF6-AE69-3A2176D6C6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F8F99552-F306-49EA-B0BA-E6A24A475C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4FB8158A-AF2D-4B51-AE40-05BA18FEC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934A09-4889-41F2-9AE3-831986A0B5EB}"/>
              </a:ext>
            </a:extLst>
          </p:cNvPr>
          <p:cNvSpPr/>
          <p:nvPr/>
        </p:nvSpPr>
        <p:spPr>
          <a:xfrm>
            <a:off x="10241216" y="5977338"/>
            <a:ext cx="1627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>
                <a:solidFill>
                  <a:prstClr val="white"/>
                </a:solidFill>
              </a:rPr>
              <a:t>지도교수</a:t>
            </a:r>
            <a:r>
              <a:rPr lang="en-US" altLang="ko-KR" sz="1050" kern="0" dirty="0">
                <a:solidFill>
                  <a:prstClr val="white"/>
                </a:solidFill>
              </a:rPr>
              <a:t> </a:t>
            </a:r>
            <a:r>
              <a:rPr lang="ko-KR" altLang="en-US" sz="1050" kern="0" dirty="0">
                <a:solidFill>
                  <a:prstClr val="white"/>
                </a:solidFill>
              </a:rPr>
              <a:t>최원석 교수님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FFDDE97-1255-4409-8CDD-9B7869159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25" y="1394663"/>
            <a:ext cx="9087317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52C0F89-17EC-475E-972E-FFA3C2C5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73" y="1285299"/>
            <a:ext cx="8001411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9E78901-468C-48EA-BBEE-17AE78F1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5" y="1789112"/>
            <a:ext cx="10954313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3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95C5BF7-8360-4B38-A0F1-1FB62296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8" y="1981003"/>
            <a:ext cx="10662198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5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874D662-A189-4E6D-971B-6E95BC5D9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2" y="1769954"/>
            <a:ext cx="10217675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DBF8C-7D60-4C80-972B-8FE45CA6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2" y="1776199"/>
            <a:ext cx="10643147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493747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주요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39597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2229879-49BA-43E9-9F0E-D40968A8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8" y="1423862"/>
            <a:ext cx="9398483" cy="4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9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36920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구현 결과 상세 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239150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4062418" y="3137417"/>
            <a:ext cx="7757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chemeClr val="bg1"/>
                </a:solidFill>
              </a:rPr>
              <a:t>초기화면 </a:t>
            </a:r>
            <a:endParaRPr lang="en-US" altLang="ko-KR" sz="2000" b="1" spc="300" dirty="0">
              <a:solidFill>
                <a:schemeClr val="bg1"/>
              </a:solidFill>
            </a:endParaRPr>
          </a:p>
          <a:p>
            <a:endParaRPr lang="ko-KR" altLang="en-US" sz="2000" b="1" spc="300" dirty="0">
              <a:solidFill>
                <a:schemeClr val="bg1"/>
              </a:solidFill>
            </a:endParaRPr>
          </a:p>
          <a:p>
            <a:r>
              <a:rPr lang="en-US" altLang="ko-KR" sz="2000" b="1" spc="300" dirty="0">
                <a:solidFill>
                  <a:schemeClr val="bg1"/>
                </a:solidFill>
              </a:rPr>
              <a:t>Android Studio</a:t>
            </a:r>
            <a:r>
              <a:rPr lang="ko-KR" altLang="en-US" sz="2000" b="1" spc="300" dirty="0">
                <a:solidFill>
                  <a:schemeClr val="bg1"/>
                </a:solidFill>
              </a:rPr>
              <a:t>를 기반으로 한 어플리케이션이다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어플리케이션을 실행 할 시 다음과 같이 카메라가 동작 된다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또한 아래에 번호판 인식버튼</a:t>
            </a:r>
            <a:r>
              <a:rPr lang="en-US" altLang="ko-KR" sz="2000" b="1" spc="300" dirty="0">
                <a:solidFill>
                  <a:schemeClr val="bg1"/>
                </a:solidFill>
              </a:rPr>
              <a:t>, </a:t>
            </a:r>
            <a:r>
              <a:rPr lang="ko-KR" altLang="en-US" sz="2000" b="1" spc="300" dirty="0">
                <a:solidFill>
                  <a:schemeClr val="bg1"/>
                </a:solidFill>
              </a:rPr>
              <a:t>경찰모양의 이미지 버튼과 분실물 신고 이미지 버튼이 </a:t>
            </a:r>
            <a:r>
              <a:rPr lang="ko-KR" altLang="en-US" sz="2000" b="1" spc="300" dirty="0" err="1">
                <a:solidFill>
                  <a:schemeClr val="bg1"/>
                </a:solidFill>
              </a:rPr>
              <a:t>보여짐</a:t>
            </a:r>
            <a:endParaRPr lang="en-US" altLang="ko-KR" sz="2000" b="1" spc="3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E6B46A-6261-4CDF-A81F-DE432C7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75" y="-1311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77740408">
            <a:extLst>
              <a:ext uri="{FF2B5EF4-FFF2-40B4-BE49-F238E27FC236}">
                <a16:creationId xmlns:a16="http://schemas.microsoft.com/office/drawing/2014/main" id="{CFA9CC7E-6D8F-4662-B189-FBEBD867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49" y="1736725"/>
            <a:ext cx="2415653" cy="42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36920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구현 결과 상세 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239150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3817310" y="2850074"/>
            <a:ext cx="7757079" cy="199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 화면</a:t>
            </a:r>
            <a:endParaRPr lang="en-US" altLang="ko-KR" sz="20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+mn-ea"/>
              </a:rPr>
              <a:t>번호판 인식 버튼을 누르게 될 시 카메라가 작동하여 사진을 찍고 번호판 부분을 보여주며 텍스트가 인식되어 표시 </a:t>
            </a:r>
            <a:r>
              <a:rPr lang="en-US" altLang="ko-KR" sz="2000" b="1" kern="0" spc="0" dirty="0">
                <a:solidFill>
                  <a:schemeClr val="bg1"/>
                </a:solidFill>
                <a:effectLst/>
                <a:ea typeface="함초롬바탕" panose="02030604000101010101" pitchFamily="18" charset="-127"/>
              </a:rPr>
              <a:t> </a:t>
            </a:r>
            <a:endParaRPr lang="ko-KR" altLang="en-US" sz="2000" b="1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E6B46A-6261-4CDF-A81F-DE432C7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75" y="-1311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E5785-1376-4A91-96C6-3EBCA14E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4302" y="-670596"/>
            <a:ext cx="14009763" cy="39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77735768">
            <a:extLst>
              <a:ext uri="{FF2B5EF4-FFF2-40B4-BE49-F238E27FC236}">
                <a16:creationId xmlns:a16="http://schemas.microsoft.com/office/drawing/2014/main" id="{53BFF4C5-1BFA-47A3-9C6B-9D8FDBB8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36" y="1789112"/>
            <a:ext cx="2203619" cy="38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3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36920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구현 결과 상세 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239150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4341073" y="2447753"/>
            <a:ext cx="7757079" cy="297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버튼 클릭 화면</a:t>
            </a:r>
            <a:endParaRPr lang="en-US" altLang="ko-KR" sz="20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경찰 이미지 버튼을 클릭하게 </a:t>
            </a:r>
            <a:r>
              <a:rPr lang="en-US" altLang="ko-KR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바로 발신이 가능하도록 다이얼로 번호를 표시해주는 화면을 출력</a:t>
            </a:r>
            <a:endParaRPr lang="en-US" altLang="ko-KR" sz="20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분실물 신고 이미지 버튼을 </a:t>
            </a:r>
            <a:r>
              <a:rPr lang="ko-KR" altLang="en-US" sz="20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클릭학</a:t>
            </a: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되면 유실물 센터 </a:t>
            </a:r>
            <a:r>
              <a:rPr lang="en-US" altLang="ko-KR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전국택시운송사업조합연합회의</a:t>
            </a: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사이트로 이동</a:t>
            </a:r>
            <a:endParaRPr lang="ko-KR" altLang="en-US" sz="2000" b="1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E6B46A-6261-4CDF-A81F-DE432C7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75" y="-1311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E5785-1376-4A91-96C6-3EBCA14E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4302" y="-670596"/>
            <a:ext cx="14009763" cy="39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E2611-1E91-45B7-9205-D2C9DF3E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21240" y="-1240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77734888">
            <a:extLst>
              <a:ext uri="{FF2B5EF4-FFF2-40B4-BE49-F238E27FC236}">
                <a16:creationId xmlns:a16="http://schemas.microsoft.com/office/drawing/2014/main" id="{0BBE0704-5C00-412D-95B2-1DB64DAC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6" y="2447754"/>
            <a:ext cx="1675529" cy="297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127BBB39-412A-4BFC-B908-B79695FE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9930" y="-113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377734488">
            <a:extLst>
              <a:ext uri="{FF2B5EF4-FFF2-40B4-BE49-F238E27FC236}">
                <a16:creationId xmlns:a16="http://schemas.microsoft.com/office/drawing/2014/main" id="{01512033-FF3D-4397-9D45-489A1066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95" y="2447753"/>
            <a:ext cx="1675528" cy="297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6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952128" y="1177636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chemeClr val="bg1"/>
                </a:solidFill>
              </a:rPr>
              <a:t>목차</a:t>
            </a:r>
            <a:endParaRPr lang="en-US" altLang="ko-KR" sz="4000" b="1" kern="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682608" y="1387139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4ACE91F-833B-4589-BB58-143F9A9CC946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1685925" y="3352179"/>
            <a:ext cx="9030628" cy="29064"/>
          </a:xfrm>
          <a:prstGeom prst="line">
            <a:avLst/>
          </a:prstGeom>
          <a:ln w="25400">
            <a:solidFill>
              <a:srgbClr val="5F54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0C53445-EFA7-4BFD-84B9-502EAA915009}"/>
              </a:ext>
            </a:extLst>
          </p:cNvPr>
          <p:cNvSpPr/>
          <p:nvPr/>
        </p:nvSpPr>
        <p:spPr>
          <a:xfrm>
            <a:off x="1566862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AA4910-955A-43A5-9591-4C208C437B23}"/>
              </a:ext>
            </a:extLst>
          </p:cNvPr>
          <p:cNvSpPr/>
          <p:nvPr/>
        </p:nvSpPr>
        <p:spPr>
          <a:xfrm>
            <a:off x="4556759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F5D834-BCF9-4528-8CF8-CCE2A519325A}"/>
              </a:ext>
            </a:extLst>
          </p:cNvPr>
          <p:cNvSpPr/>
          <p:nvPr/>
        </p:nvSpPr>
        <p:spPr>
          <a:xfrm>
            <a:off x="7546656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ADFF06-D55D-48E6-A9CD-6830493D5DB7}"/>
              </a:ext>
            </a:extLst>
          </p:cNvPr>
          <p:cNvSpPr/>
          <p:nvPr/>
        </p:nvSpPr>
        <p:spPr>
          <a:xfrm>
            <a:off x="10536553" y="3262179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E1CC-3A39-401A-ADCF-DBC3AFB7E217}"/>
              </a:ext>
            </a:extLst>
          </p:cNvPr>
          <p:cNvSpPr txBox="1"/>
          <p:nvPr/>
        </p:nvSpPr>
        <p:spPr>
          <a:xfrm>
            <a:off x="797675" y="3613418"/>
            <a:ext cx="180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19BAD-114B-4734-874F-EB4DEFB27C59}"/>
              </a:ext>
            </a:extLst>
          </p:cNvPr>
          <p:cNvSpPr txBox="1"/>
          <p:nvPr/>
        </p:nvSpPr>
        <p:spPr>
          <a:xfrm>
            <a:off x="6526639" y="3613418"/>
            <a:ext cx="222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결과 소개</a:t>
            </a:r>
            <a:endParaRPr lang="ko-KR" altLang="en-US" sz="18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D3AB8-4C00-4596-A0B7-F4521261A7FA}"/>
              </a:ext>
            </a:extLst>
          </p:cNvPr>
          <p:cNvSpPr txBox="1"/>
          <p:nvPr/>
        </p:nvSpPr>
        <p:spPr>
          <a:xfrm>
            <a:off x="3192977" y="3664594"/>
            <a:ext cx="29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기능 및 시스템 구성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4FDED-2F04-4BE2-8645-393017E41F4F}"/>
              </a:ext>
            </a:extLst>
          </p:cNvPr>
          <p:cNvSpPr txBox="1"/>
          <p:nvPr/>
        </p:nvSpPr>
        <p:spPr>
          <a:xfrm>
            <a:off x="9518045" y="3600233"/>
            <a:ext cx="222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수행 후기</a:t>
            </a:r>
            <a:endParaRPr lang="en-US" altLang="ko-KR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89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902249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참고문헌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804479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1906294" y="2586748"/>
            <a:ext cx="9376472" cy="268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chemeClr val="bg1"/>
                </a:solidFill>
                <a:effectLst/>
                <a:latin typeface="+mj-lt"/>
                <a:ea typeface="함초롬바탕" panose="02030604000101010101" pitchFamily="18" charset="-127"/>
              </a:rPr>
              <a:t>Android Studio Camera API 2 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+mj-lt"/>
                <a:ea typeface="함초롬바탕" panose="02030604000101010101" pitchFamily="18" charset="-127"/>
              </a:rPr>
              <a:t>부분</a:t>
            </a:r>
            <a:endParaRPr lang="ko-KR" altLang="en-US" sz="1800" kern="0" spc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https://inducesmile.com/android/android-camera2-api-example-tutorial/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chemeClr val="bg1"/>
                </a:solidFill>
                <a:effectLst/>
                <a:latin typeface="+mj-lt"/>
                <a:ea typeface="함초롬바탕" panose="02030604000101010101" pitchFamily="18" charset="-127"/>
              </a:rPr>
              <a:t>OpenCV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+mj-lt"/>
                <a:ea typeface="함초롬바탕" panose="02030604000101010101" pitchFamily="18" charset="-127"/>
              </a:rPr>
              <a:t>를 활용한 번호판 인식 알고리즘 부분</a:t>
            </a:r>
            <a:endParaRPr lang="ko-KR" altLang="en-US" sz="1800" kern="0" spc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https://www.youtube.com/watch?v=PpTl7xxGXh4&amp;feature=emb_logo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chemeClr val="bg1"/>
                </a:solidFill>
                <a:effectLst/>
                <a:latin typeface="+mj-lt"/>
                <a:ea typeface="함초롬바탕" panose="02030604000101010101" pitchFamily="18" charset="-127"/>
              </a:rPr>
              <a:t>YOLO v3 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+mj-lt"/>
                <a:ea typeface="함초롬바탕" panose="02030604000101010101" pitchFamily="18" charset="-127"/>
              </a:rPr>
              <a:t>활용 부분</a:t>
            </a:r>
            <a:endParaRPr lang="ko-KR" altLang="en-US" sz="1800" kern="0" spc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https://pjreddie.com/darknet/yolo/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42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36920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프로젝트 수행 후기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239150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1407763" y="2274162"/>
            <a:ext cx="9376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err="1">
                <a:solidFill>
                  <a:schemeClr val="bg1"/>
                </a:solidFill>
              </a:rPr>
              <a:t>조재연</a:t>
            </a:r>
            <a:endParaRPr lang="ko-KR" altLang="en-US" sz="2000" b="1" spc="300" dirty="0">
              <a:solidFill>
                <a:schemeClr val="bg1"/>
              </a:solidFill>
            </a:endParaRPr>
          </a:p>
          <a:p>
            <a:endParaRPr lang="en-US" altLang="ko-KR" sz="2000" b="1" spc="300" dirty="0">
              <a:solidFill>
                <a:schemeClr val="bg1"/>
              </a:solidFill>
            </a:endParaRPr>
          </a:p>
          <a:p>
            <a:r>
              <a:rPr lang="ko-KR" altLang="en-US" sz="2000" b="1" spc="300" dirty="0">
                <a:solidFill>
                  <a:schemeClr val="bg1"/>
                </a:solidFill>
              </a:rPr>
              <a:t>프로젝트를 진행하면서 처음 접해보는 다양한 알고리즘 및 소프트웨어들을 다루기가 쉽지 않았습니다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처음에는 접근조차 쉽지 않았던 다양한 소프트웨어들을 이번 프로젝트를 통해서 하나씩 연구하고 실습하며 진행함으로써 다양한 지식들을 얻은 것 같습니다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한 가지 아쉬웠던 점이 있다면 </a:t>
            </a:r>
            <a:r>
              <a:rPr lang="en-US" altLang="ko-KR" sz="2000" b="1" spc="300" dirty="0">
                <a:solidFill>
                  <a:schemeClr val="bg1"/>
                </a:solidFill>
              </a:rPr>
              <a:t>YOLO v3</a:t>
            </a:r>
            <a:r>
              <a:rPr lang="ko-KR" altLang="en-US" sz="2000" b="1" spc="300" dirty="0">
                <a:solidFill>
                  <a:schemeClr val="bg1"/>
                </a:solidFill>
              </a:rPr>
              <a:t>를 이용하여 객체 인식을 하고 싶었으나 이번 프로젝트에서는 마무리 단계에서 </a:t>
            </a:r>
            <a:r>
              <a:rPr lang="en-US" altLang="ko-KR" sz="2000" b="1" spc="300" dirty="0">
                <a:solidFill>
                  <a:schemeClr val="bg1"/>
                </a:solidFill>
              </a:rPr>
              <a:t>Text detection</a:t>
            </a:r>
            <a:r>
              <a:rPr lang="ko-KR" altLang="en-US" sz="2000" b="1" spc="300" dirty="0">
                <a:solidFill>
                  <a:schemeClr val="bg1"/>
                </a:solidFill>
              </a:rPr>
              <a:t>과 연동에 어려움을 겪어 활용하지 못한 점이 아쉬웠던 것 같습니다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7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36920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프로젝트 수행 후기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239150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1407763" y="1927224"/>
            <a:ext cx="9376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chemeClr val="bg1"/>
                </a:solidFill>
              </a:rPr>
              <a:t>이연주</a:t>
            </a:r>
            <a:endParaRPr lang="en-US" altLang="ko-KR" sz="2000" b="1" spc="300" dirty="0">
              <a:solidFill>
                <a:schemeClr val="bg1"/>
              </a:solidFill>
            </a:endParaRPr>
          </a:p>
          <a:p>
            <a:endParaRPr lang="ko-KR" altLang="en-US" sz="2000" b="1" spc="300" dirty="0">
              <a:solidFill>
                <a:schemeClr val="bg1"/>
              </a:solidFill>
            </a:endParaRPr>
          </a:p>
          <a:p>
            <a:r>
              <a:rPr lang="ko-KR" altLang="en-US" sz="2000" b="1" spc="300" dirty="0">
                <a:solidFill>
                  <a:schemeClr val="bg1"/>
                </a:solidFill>
              </a:rPr>
              <a:t>프로젝트를 진행하면서 확실히 </a:t>
            </a:r>
            <a:r>
              <a:rPr lang="en-US" altLang="ko-KR" sz="2000" b="1" spc="300" dirty="0" err="1">
                <a:solidFill>
                  <a:schemeClr val="bg1"/>
                </a:solidFill>
              </a:rPr>
              <a:t>openCV</a:t>
            </a:r>
            <a:r>
              <a:rPr lang="ko-KR" altLang="en-US" sz="2000" b="1" spc="300" dirty="0">
                <a:solidFill>
                  <a:schemeClr val="bg1"/>
                </a:solidFill>
              </a:rPr>
              <a:t>보다는 </a:t>
            </a:r>
            <a:r>
              <a:rPr lang="en-US" altLang="ko-KR" sz="2000" b="1" spc="300" dirty="0">
                <a:solidFill>
                  <a:schemeClr val="bg1"/>
                </a:solidFill>
              </a:rPr>
              <a:t>yolo</a:t>
            </a:r>
            <a:r>
              <a:rPr lang="ko-KR" altLang="en-US" sz="2000" b="1" spc="300" dirty="0">
                <a:solidFill>
                  <a:schemeClr val="bg1"/>
                </a:solidFill>
              </a:rPr>
              <a:t>를 활용한 </a:t>
            </a:r>
            <a:r>
              <a:rPr lang="en-US" altLang="ko-KR" sz="2000" b="1" spc="300" dirty="0">
                <a:solidFill>
                  <a:schemeClr val="bg1"/>
                </a:solidFill>
              </a:rPr>
              <a:t>OCR </a:t>
            </a:r>
            <a:r>
              <a:rPr lang="ko-KR" altLang="en-US" sz="2000" b="1" spc="300" dirty="0">
                <a:solidFill>
                  <a:schemeClr val="bg1"/>
                </a:solidFill>
              </a:rPr>
              <a:t>시도가 훨씬 많고</a:t>
            </a:r>
            <a:r>
              <a:rPr lang="en-US" altLang="ko-KR" sz="2000" b="1" spc="300" dirty="0">
                <a:solidFill>
                  <a:schemeClr val="bg1"/>
                </a:solidFill>
              </a:rPr>
              <a:t>, </a:t>
            </a:r>
            <a:r>
              <a:rPr lang="ko-KR" altLang="en-US" sz="2000" b="1" spc="300" dirty="0" err="1">
                <a:solidFill>
                  <a:schemeClr val="bg1"/>
                </a:solidFill>
              </a:rPr>
              <a:t>욜로를</a:t>
            </a:r>
            <a:r>
              <a:rPr lang="ko-KR" altLang="en-US" sz="2000" b="1" spc="300" dirty="0">
                <a:solidFill>
                  <a:schemeClr val="bg1"/>
                </a:solidFill>
              </a:rPr>
              <a:t> 많이 지원하고 있음을 많이 느꼈다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한글 텍스트 인식률만 높아진다면 개별 프로젝트로 주차장 관리 시스템 같은 서비스 어플을 한 번 개발해 보고 싶다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데이터 베이스와 연동하여 번호판이 인식되면 출입하고 나갈 때의 상태에 대한 데이터를 </a:t>
            </a:r>
            <a:r>
              <a:rPr lang="en-US" altLang="ko-KR" sz="2000" b="1" spc="300" dirty="0">
                <a:solidFill>
                  <a:schemeClr val="bg1"/>
                </a:solidFill>
              </a:rPr>
              <a:t>ec2</a:t>
            </a:r>
            <a:r>
              <a:rPr lang="ko-KR" altLang="en-US" sz="2000" b="1" spc="300" dirty="0">
                <a:solidFill>
                  <a:schemeClr val="bg1"/>
                </a:solidFill>
              </a:rPr>
              <a:t>에 저장하여 주차장 요금이 얼마 예상 되는지에 대한 프로젝트를 구현해 내는 것도 우리가 이번 프로젝트를 진행하면서 더 응용할 수 있는 굉장히 유의미한 결과물이 될 것 같다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한글 인식률을 높이기 위한 여러 시도를 해보았지만 큰 차이를 내지 못한 것 같은 부분이 굉장히 아쉬웠다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39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36920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프로젝트 개요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239150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1838917" y="2228749"/>
            <a:ext cx="9376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chemeClr val="bg1"/>
                </a:solidFill>
              </a:rPr>
              <a:t>여성 혹은 그 외 사용자가  늦은 밤이나 혼자서 택시를 타고 가야 하는 경우</a:t>
            </a:r>
            <a:r>
              <a:rPr lang="en-US" altLang="ko-KR" sz="2000" b="1" spc="300" dirty="0">
                <a:solidFill>
                  <a:schemeClr val="bg1"/>
                </a:solidFill>
              </a:rPr>
              <a:t>, </a:t>
            </a:r>
            <a:r>
              <a:rPr lang="ko-KR" altLang="en-US" sz="2000" b="1" spc="300" dirty="0">
                <a:solidFill>
                  <a:schemeClr val="bg1"/>
                </a:solidFill>
              </a:rPr>
              <a:t>동료나 본인이 번호판을 찍어 놓는 경우가 많다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 </a:t>
            </a:r>
            <a:r>
              <a:rPr lang="ko-KR" altLang="en-US" sz="2000" b="1" spc="300" dirty="0">
                <a:solidFill>
                  <a:schemeClr val="bg1"/>
                </a:solidFill>
              </a:rPr>
              <a:t>이 때</a:t>
            </a:r>
            <a:r>
              <a:rPr lang="en-US" altLang="ko-KR" sz="2000" b="1" spc="300" dirty="0">
                <a:solidFill>
                  <a:schemeClr val="bg1"/>
                </a:solidFill>
              </a:rPr>
              <a:t>, </a:t>
            </a:r>
            <a:r>
              <a:rPr lang="ko-KR" altLang="en-US" sz="2000" b="1" spc="300" dirty="0">
                <a:solidFill>
                  <a:schemeClr val="bg1"/>
                </a:solidFill>
              </a:rPr>
              <a:t>택시가 너무 멀리 있어 번호판을 제대로 찍을 수 없거나</a:t>
            </a:r>
            <a:r>
              <a:rPr lang="en-US" altLang="ko-KR" sz="2000" b="1" spc="300" dirty="0">
                <a:solidFill>
                  <a:schemeClr val="bg1"/>
                </a:solidFill>
              </a:rPr>
              <a:t>, </a:t>
            </a:r>
            <a:r>
              <a:rPr lang="ko-KR" altLang="en-US" sz="2000" b="1" spc="300" dirty="0">
                <a:solidFill>
                  <a:schemeClr val="bg1"/>
                </a:solidFill>
              </a:rPr>
              <a:t>본인의 시야에서 번호판이 흐릿하게 보이는 경우를 대비하여 택시의 번호판을 멀리서도 인식 가능하게 하여 번호판 정보를 정확히 알 수 있도록 하고자 한다</a:t>
            </a:r>
            <a:r>
              <a:rPr lang="en-US" altLang="ko-KR" sz="2000" b="1" spc="3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사회]강도로 돌변한 택시기사...여성 승객 '불안' | YTN">
            <a:extLst>
              <a:ext uri="{FF2B5EF4-FFF2-40B4-BE49-F238E27FC236}">
                <a16:creationId xmlns:a16="http://schemas.microsoft.com/office/drawing/2014/main" id="{B387FAB8-C78A-406E-9C91-42CB06C23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11" y="4484492"/>
            <a:ext cx="3671708" cy="20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, 사람, 휴대폰, 쥐고있는이(가) 표시된 사진&#10;&#10;자동 생성된 설명">
            <a:extLst>
              <a:ext uri="{FF2B5EF4-FFF2-40B4-BE49-F238E27FC236}">
                <a16:creationId xmlns:a16="http://schemas.microsoft.com/office/drawing/2014/main" id="{D1C12FB6-4E7B-4CF4-A6EC-4A0BB1A8A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77" y="4629251"/>
            <a:ext cx="2252444" cy="17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956849" y="308172"/>
            <a:ext cx="5518159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주제 선정 배경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859079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FD7F68B-E12C-4573-8B38-3C09161C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0" y="3268339"/>
            <a:ext cx="6621247" cy="1392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B4808-D8F1-4F9B-BC40-83D4963C030F}"/>
              </a:ext>
            </a:extLst>
          </p:cNvPr>
          <p:cNvSpPr txBox="1"/>
          <p:nvPr/>
        </p:nvSpPr>
        <p:spPr>
          <a:xfrm>
            <a:off x="870180" y="4794405"/>
            <a:ext cx="7311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조유빈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‘전과자 택시’ 중 </a:t>
            </a:r>
            <a:r>
              <a:rPr lang="en-US" altLang="ko-KR" sz="1000" dirty="0">
                <a:solidFill>
                  <a:schemeClr val="bg1"/>
                </a:solidFill>
              </a:rPr>
              <a:t>53% </a:t>
            </a:r>
            <a:r>
              <a:rPr lang="ko-KR" altLang="en-US" sz="1000" dirty="0">
                <a:solidFill>
                  <a:schemeClr val="bg1"/>
                </a:solidFill>
              </a:rPr>
              <a:t>성범죄 저질렀다</a:t>
            </a:r>
            <a:r>
              <a:rPr lang="en-US" altLang="ko-KR" sz="1000" dirty="0">
                <a:solidFill>
                  <a:schemeClr val="bg1"/>
                </a:solidFill>
              </a:rPr>
              <a:t>’,&lt;</a:t>
            </a:r>
            <a:r>
              <a:rPr lang="ko-KR" altLang="en-US" sz="1000" dirty="0">
                <a:solidFill>
                  <a:schemeClr val="bg1"/>
                </a:solidFill>
              </a:rPr>
              <a:t>시사저널</a:t>
            </a:r>
            <a:r>
              <a:rPr lang="en-US" altLang="ko-KR" sz="1000" dirty="0">
                <a:solidFill>
                  <a:schemeClr val="bg1"/>
                </a:solidFill>
              </a:rPr>
              <a:t>&gt;,2017.12.18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[단독]'서울택시 분실물' 3년간 5000건…계산 전 주의준다">
            <a:extLst>
              <a:ext uri="{FF2B5EF4-FFF2-40B4-BE49-F238E27FC236}">
                <a16:creationId xmlns:a16="http://schemas.microsoft.com/office/drawing/2014/main" id="{C46E79D3-BEA1-43E8-89BB-DF924840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08" y="1649536"/>
            <a:ext cx="3473000" cy="43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143547" y="308172"/>
            <a:ext cx="8123008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개발 일정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683102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2BF11-6F2B-4C90-B1A5-34B619EA9D8A}"/>
              </a:ext>
            </a:extLst>
          </p:cNvPr>
          <p:cNvSpPr txBox="1"/>
          <p:nvPr/>
        </p:nvSpPr>
        <p:spPr>
          <a:xfrm>
            <a:off x="938427" y="1327797"/>
            <a:ext cx="5480751" cy="515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1~3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주차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초기 아이디어 제안 및 최종 아이디어 제안 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4~6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주차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openCV</a:t>
            </a: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연구 및 예제 실습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openCV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활용하여 번호판 인식 알고리즘 연구 및 수행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7~8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주차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-tesseract-OCR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활용한 번호판 속 텍스트 인식 실습 수행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-tesseract-OCR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활용한 번호판 속 텍스트 인식률을 높이고자 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JTessBoxEditor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한글 학습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9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주차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중간 발표 및 </a:t>
            </a:r>
            <a:r>
              <a:rPr lang="ko-KR" altLang="en-US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교수님과의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미팅을 통한 개발 기술 변경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B3536-1E15-4DE8-9D80-82EAC41FCB0A}"/>
              </a:ext>
            </a:extLst>
          </p:cNvPr>
          <p:cNvSpPr txBox="1"/>
          <p:nvPr/>
        </p:nvSpPr>
        <p:spPr>
          <a:xfrm>
            <a:off x="6487424" y="1675010"/>
            <a:ext cx="6097604" cy="397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10~13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주차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인식을 위한 새로운 기술로 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Tensorflow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YOLO v3 </a:t>
            </a:r>
            <a:r>
              <a:rPr lang="ko-KR" altLang="en-US" sz="16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비교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인식을 위해 </a:t>
            </a: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YOLO v3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연구 및 실습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-YOLO mark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수집된 번호판 데이터셋 학습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-YOLO v3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통해 실시간 및 동영상 속 번호판 인식 수행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-YOLO v3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기반으로 </a:t>
            </a: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text detection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함께 연동하는 것에 어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려움이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생겨 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openCV</a:t>
            </a: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활용으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로 변경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14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주차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-Android Studio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최종 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ui</a:t>
            </a: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및 동작 코드 코딩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6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최종 발표 준비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7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2763476" y="-753025"/>
            <a:ext cx="7372413" cy="1992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400" kern="0" dirty="0" err="1">
                <a:solidFill>
                  <a:prstClr val="white"/>
                </a:solidFill>
              </a:rPr>
              <a:t>팀원별</a:t>
            </a:r>
            <a:r>
              <a:rPr lang="ko-KR" altLang="en-US" sz="4400" kern="0" dirty="0">
                <a:solidFill>
                  <a:prstClr val="white"/>
                </a:solidFill>
              </a:rPr>
              <a:t> 담당 업무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4140659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2BF11-6F2B-4C90-B1A5-34B619EA9D8A}"/>
              </a:ext>
            </a:extLst>
          </p:cNvPr>
          <p:cNvSpPr txBox="1"/>
          <p:nvPr/>
        </p:nvSpPr>
        <p:spPr>
          <a:xfrm>
            <a:off x="913686" y="2578054"/>
            <a:ext cx="5332134" cy="21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조재연</a:t>
            </a:r>
            <a:endParaRPr lang="en-US" altLang="ko-KR" sz="2000" b="1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openCV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를 활용하여 객체 인식 알고리즘 연구 및 개선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-YOLO v3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를 활용한 객체 인식 및 학습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-Android Studio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동작 코딩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-Android Studio UI </a:t>
            </a:r>
            <a:endParaRPr lang="ko-KR" altLang="en-US" sz="16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B3536-1E15-4DE8-9D80-82EAC41FCB0A}"/>
              </a:ext>
            </a:extLst>
          </p:cNvPr>
          <p:cNvSpPr txBox="1"/>
          <p:nvPr/>
        </p:nvSpPr>
        <p:spPr>
          <a:xfrm>
            <a:off x="6155220" y="2578054"/>
            <a:ext cx="6036780" cy="2106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이연주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openCV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활용하여 객체 인식 알고리즘 연구 및 개선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-Android Studio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동작 코딩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6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JTessBoxEditor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활용하여 번호판 속 한글 학습 및 한글 인식률                                  </a:t>
            </a:r>
            <a:r>
              <a:rPr lang="en-US" altLang="ko-KR" sz="16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                                                            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               개선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011455" y="308172"/>
            <a:ext cx="679897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주요 기능 및 시스템 구성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2913685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1252507" y="2054705"/>
            <a:ext cx="93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chemeClr val="bg1"/>
                </a:solidFill>
              </a:rPr>
              <a:t>멀리 있는 자동차의 번호판을 인식하여 사용자가 번호판 속 텍스트를 정확히 표시</a:t>
            </a:r>
            <a:r>
              <a:rPr lang="en-US" altLang="ko-KR" sz="2000" b="1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D4F79-54D3-4E9F-A1C2-19DC19B46C79}"/>
              </a:ext>
            </a:extLst>
          </p:cNvPr>
          <p:cNvSpPr txBox="1"/>
          <p:nvPr/>
        </p:nvSpPr>
        <p:spPr>
          <a:xfrm>
            <a:off x="1252507" y="3429000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spc="300" dirty="0">
                <a:solidFill>
                  <a:schemeClr val="bg1"/>
                </a:solidFill>
              </a:rPr>
              <a:t>본인이 위급한 상황이 발생했을 때를 대비하여 긴급 연락망에 바로 발신</a:t>
            </a:r>
            <a:endParaRPr lang="en-US" altLang="ko-KR" sz="20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91D32-3409-4067-BE65-5C53E289E6A9}"/>
              </a:ext>
            </a:extLst>
          </p:cNvPr>
          <p:cNvSpPr txBox="1"/>
          <p:nvPr/>
        </p:nvSpPr>
        <p:spPr>
          <a:xfrm>
            <a:off x="1276935" y="490228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300" dirty="0">
                <a:solidFill>
                  <a:schemeClr val="bg1"/>
                </a:solidFill>
              </a:rPr>
              <a:t>분실물 되찾기 위한 </a:t>
            </a:r>
            <a:r>
              <a:rPr lang="en-US" altLang="ko-KR" sz="1800" b="1" spc="300" dirty="0">
                <a:solidFill>
                  <a:schemeClr val="bg1"/>
                </a:solidFill>
              </a:rPr>
              <a:t>URL </a:t>
            </a:r>
            <a:r>
              <a:rPr lang="ko-KR" altLang="en-US" sz="1800" b="1" spc="300" dirty="0">
                <a:solidFill>
                  <a:schemeClr val="bg1"/>
                </a:solidFill>
              </a:rPr>
              <a:t>이동 버튼</a:t>
            </a:r>
            <a:endParaRPr lang="ko-KR" altLang="en-US" sz="1800" dirty="0"/>
          </a:p>
        </p:txBody>
      </p:sp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45E0BA80-EEED-4501-A418-D39B4B884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38" y="2542215"/>
            <a:ext cx="1936850" cy="33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8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1302065" y="367577"/>
            <a:ext cx="1070569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3600" kern="0" dirty="0">
                <a:solidFill>
                  <a:prstClr val="white"/>
                </a:solidFill>
              </a:rPr>
              <a:t>개발 시 요구된 기술 및</a:t>
            </a:r>
            <a:r>
              <a:rPr lang="en-US" altLang="ko-KR" sz="3600" kern="0" dirty="0">
                <a:solidFill>
                  <a:prstClr val="white"/>
                </a:solidFill>
              </a:rPr>
              <a:t> </a:t>
            </a:r>
            <a:r>
              <a:rPr lang="ko-KR" altLang="en-US" sz="3600" kern="0" dirty="0">
                <a:solidFill>
                  <a:prstClr val="white"/>
                </a:solidFill>
              </a:rPr>
              <a:t>소프트웨어</a:t>
            </a:r>
            <a:r>
              <a:rPr lang="en-US" altLang="ko-KR" sz="3600" kern="0" dirty="0">
                <a:solidFill>
                  <a:prstClr val="white"/>
                </a:solidFill>
              </a:rPr>
              <a:t>/</a:t>
            </a:r>
            <a:r>
              <a:rPr lang="ko-KR" altLang="en-US" sz="3600" kern="0" dirty="0">
                <a:solidFill>
                  <a:prstClr val="white"/>
                </a:solidFill>
              </a:rPr>
              <a:t>하드웨어 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1083087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3CB81-BBC3-473D-8599-49914ED03E16}"/>
              </a:ext>
            </a:extLst>
          </p:cNvPr>
          <p:cNvSpPr txBox="1"/>
          <p:nvPr/>
        </p:nvSpPr>
        <p:spPr>
          <a:xfrm>
            <a:off x="1684913" y="2098402"/>
            <a:ext cx="9376472" cy="60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Opecv+tesserac</a:t>
            </a:r>
            <a:r>
              <a:rPr lang="en-US" altLang="ko-KR" sz="24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t-OCR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Android Studio</a:t>
            </a:r>
            <a:endParaRPr lang="en-US" altLang="ko-KR" sz="2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488644-8788-4F1F-9262-5F427ECE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80" y="3101963"/>
            <a:ext cx="1712862" cy="21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미리보는 안드로이드 스튜디오 4.0 | 찰스의 안드로이드">
            <a:extLst>
              <a:ext uri="{FF2B5EF4-FFF2-40B4-BE49-F238E27FC236}">
                <a16:creationId xmlns:a16="http://schemas.microsoft.com/office/drawing/2014/main" id="{A4B2A9E4-162F-4D97-A0A1-2D6EF62E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15" y="3203430"/>
            <a:ext cx="1907005" cy="190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0D6BA57-40FC-47DB-8526-069EEA5B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70" y="3043510"/>
            <a:ext cx="4667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8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593956" y="17891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20ED44-13FE-4DFE-80E3-12AE2EED9723}"/>
              </a:ext>
            </a:extLst>
          </p:cNvPr>
          <p:cNvSpPr/>
          <p:nvPr/>
        </p:nvSpPr>
        <p:spPr>
          <a:xfrm>
            <a:off x="593955" y="56530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60">
            <a:extLst>
              <a:ext uri="{FF2B5EF4-FFF2-40B4-BE49-F238E27FC236}">
                <a16:creationId xmlns:a16="http://schemas.microsoft.com/office/drawing/2014/main" id="{CB4F5A1F-D74F-41DB-951F-32186EA3E36C}"/>
              </a:ext>
            </a:extLst>
          </p:cNvPr>
          <p:cNvSpPr>
            <a:spLocks/>
          </p:cNvSpPr>
          <p:nvPr/>
        </p:nvSpPr>
        <p:spPr bwMode="auto">
          <a:xfrm>
            <a:off x="651710" y="57213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C4F9A130-FA06-4C64-B9C8-AF00295A370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872" y="18645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98E6B-2B63-475F-837A-7E31088AD69A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732068" y="2065337"/>
            <a:ext cx="1" cy="358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3387540" y="367577"/>
            <a:ext cx="1070569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en-US" altLang="ko-KR" sz="3600" kern="0" dirty="0">
                <a:solidFill>
                  <a:prstClr val="white"/>
                </a:solidFill>
              </a:rPr>
              <a:t>Tesseract-OCR </a:t>
            </a:r>
            <a:r>
              <a:rPr lang="ko-KR" altLang="en-US" sz="3600" kern="0" dirty="0">
                <a:solidFill>
                  <a:prstClr val="white"/>
                </a:solidFill>
              </a:rPr>
              <a:t>언어 학습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168562" y="50373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2535B-F68E-4B25-96B3-36CF0508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2" y="2016006"/>
            <a:ext cx="4443663" cy="36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434C0D3-BBA9-4C35-BF83-C5C4D2E1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320" y="-5348289"/>
            <a:ext cx="14283930" cy="73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7174272">
            <a:extLst>
              <a:ext uri="{FF2B5EF4-FFF2-40B4-BE49-F238E27FC236}">
                <a16:creationId xmlns:a16="http://schemas.microsoft.com/office/drawing/2014/main" id="{E1B67627-8997-4578-A0A5-21ACBF3E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80" y="2065337"/>
            <a:ext cx="4921070" cy="35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18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693</Words>
  <Application>Microsoft Office PowerPoint</Application>
  <PresentationFormat>와이드스크린</PresentationFormat>
  <Paragraphs>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맑은 고딕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재연</cp:lastModifiedBy>
  <cp:revision>7</cp:revision>
  <dcterms:created xsi:type="dcterms:W3CDTF">2019-04-30T07:08:39Z</dcterms:created>
  <dcterms:modified xsi:type="dcterms:W3CDTF">2020-06-22T18:01:18Z</dcterms:modified>
</cp:coreProperties>
</file>