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4" r:id="rId2"/>
    <p:sldId id="305" r:id="rId3"/>
    <p:sldId id="317" r:id="rId4"/>
    <p:sldId id="299" r:id="rId5"/>
    <p:sldId id="344" r:id="rId6"/>
    <p:sldId id="318" r:id="rId7"/>
    <p:sldId id="345" r:id="rId8"/>
    <p:sldId id="339" r:id="rId9"/>
    <p:sldId id="340" r:id="rId10"/>
    <p:sldId id="336" r:id="rId11"/>
    <p:sldId id="346" r:id="rId12"/>
    <p:sldId id="334" r:id="rId13"/>
    <p:sldId id="347" r:id="rId14"/>
    <p:sldId id="323" r:id="rId15"/>
    <p:sldId id="341" r:id="rId16"/>
    <p:sldId id="342" r:id="rId17"/>
    <p:sldId id="343" r:id="rId18"/>
    <p:sldId id="313" r:id="rId19"/>
    <p:sldId id="25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ebyeol Yu" initials="SY" lastIdx="1" clrIdx="0">
    <p:extLst>
      <p:ext uri="{19B8F6BF-5375-455C-9EA6-DF929625EA0E}">
        <p15:presenceInfo xmlns:p15="http://schemas.microsoft.com/office/powerpoint/2012/main" userId="98481ea3cdcca7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B03A"/>
    <a:srgbClr val="0070C0"/>
    <a:srgbClr val="FF0000"/>
    <a:srgbClr val="FFFFFF"/>
    <a:srgbClr val="7F7C7C"/>
    <a:srgbClr val="D9AB5F"/>
    <a:srgbClr val="F1EFEC"/>
    <a:srgbClr val="DC6721"/>
    <a:srgbClr val="CDDDFD"/>
    <a:srgbClr val="FFF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35" autoAdjust="0"/>
  </p:normalViewPr>
  <p:slideViewPr>
    <p:cSldViewPr snapToGrid="0" showGuides="1">
      <p:cViewPr varScale="1">
        <p:scale>
          <a:sx n="40" d="100"/>
          <a:sy n="40" d="100"/>
        </p:scale>
        <p:origin x="60" y="5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A63BB-2F68-4D64-B537-6A8EBDB6C95A}" type="datetimeFigureOut">
              <a:rPr lang="ko-KR" altLang="en-US" smtClean="0"/>
              <a:t>2020-06-23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8A977-561C-4860-9A39-8DCDCC1224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303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A977-561C-4860-9A39-8DCDCC1224A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395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A977-561C-4860-9A39-8DCDCC1224A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421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A977-561C-4860-9A39-8DCDCC1224A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273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8A977-561C-4860-9A39-8DCDCC1224A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33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6691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2020-06-23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684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2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microsoft.com/office/2007/relationships/hdphoto" Target="../media/hdphoto2.wdp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2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JPG"/><Relationship Id="rId10" Type="http://schemas.openxmlformats.org/officeDocument/2006/relationships/image" Target="../media/image49.png"/><Relationship Id="rId4" Type="http://schemas.openxmlformats.org/officeDocument/2006/relationships/image" Target="../media/image43.JPG"/><Relationship Id="rId9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3.png"/><Relationship Id="rId4" Type="http://schemas.openxmlformats.org/officeDocument/2006/relationships/image" Target="../media/image5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834069" y="4125934"/>
            <a:ext cx="6059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8B03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Needless of </a:t>
            </a:r>
            <a:r>
              <a:rPr lang="ko-KR" altLang="en-US" sz="4000" dirty="0">
                <a:solidFill>
                  <a:srgbClr val="F8B03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필적 감정사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9259" y="266697"/>
            <a:ext cx="2423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2020</a:t>
            </a:r>
            <a:r>
              <a:rPr lang="ko-KR" altLang="en-US" sz="1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년도 </a:t>
            </a:r>
            <a:r>
              <a:rPr lang="en-US" altLang="ko-KR" sz="1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r>
              <a:rPr lang="ko-KR" altLang="en-US" sz="1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학기</a:t>
            </a:r>
            <a:endParaRPr lang="en-US" altLang="ko-KR" sz="1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ko-KR" altLang="en-US" sz="1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사이버보안 </a:t>
            </a:r>
            <a:r>
              <a:rPr lang="ko-KR" altLang="en-US" sz="1400" dirty="0" err="1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캡스톤</a:t>
            </a:r>
            <a:r>
              <a:rPr lang="ko-KR" altLang="en-US" sz="1400" dirty="0">
                <a:solidFill>
                  <a:schemeClr val="accent2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디자인</a:t>
            </a:r>
            <a:endParaRPr lang="en-US" altLang="ko-KR" sz="1400" dirty="0">
              <a:solidFill>
                <a:schemeClr val="accent2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240111" y="789917"/>
            <a:ext cx="2059224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8057109" y="5237135"/>
            <a:ext cx="4266743" cy="133882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1771456               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고 수 정</a:t>
            </a:r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1771474               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 상 우</a:t>
            </a:r>
            <a:endParaRPr lang="en-US" altLang="ko-KR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1593064               </a:t>
            </a:r>
            <a:r>
              <a:rPr lang="ko-KR" altLang="en-US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 현 우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154" y="2168049"/>
            <a:ext cx="1500063" cy="1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2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동작 과정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셋 </a:t>
            </a: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38" y="2337232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TextBox 136"/>
          <p:cNvSpPr txBox="1"/>
          <p:nvPr/>
        </p:nvSpPr>
        <p:spPr>
          <a:xfrm>
            <a:off x="1629730" y="735710"/>
            <a:ext cx="2326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학습 데이터셋 구성</a:t>
            </a: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317" y="293215"/>
            <a:ext cx="477596" cy="477596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6CC04D5-1A7E-42A5-B606-4EC609E1444D}"/>
              </a:ext>
            </a:extLst>
          </p:cNvPr>
          <p:cNvCxnSpPr>
            <a:cxnSpLocks/>
          </p:cNvCxnSpPr>
          <p:nvPr/>
        </p:nvCxnSpPr>
        <p:spPr>
          <a:xfrm flipV="1">
            <a:off x="1975581" y="2685486"/>
            <a:ext cx="1228280" cy="9156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F3A4BCA-DD49-4F6F-947A-AAC122FC1940}"/>
              </a:ext>
            </a:extLst>
          </p:cNvPr>
          <p:cNvCxnSpPr>
            <a:cxnSpLocks/>
          </p:cNvCxnSpPr>
          <p:nvPr/>
        </p:nvCxnSpPr>
        <p:spPr>
          <a:xfrm>
            <a:off x="1993037" y="3601108"/>
            <a:ext cx="1210824" cy="8660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790CE690-7D61-4E4C-AD0C-4433219AE6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164" y="3029398"/>
            <a:ext cx="832287" cy="990818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53014822-2CCE-4F66-BE50-A1351A363022}"/>
              </a:ext>
            </a:extLst>
          </p:cNvPr>
          <p:cNvGrpSpPr/>
          <p:nvPr/>
        </p:nvGrpSpPr>
        <p:grpSpPr>
          <a:xfrm>
            <a:off x="5903967" y="1834030"/>
            <a:ext cx="3566474" cy="1379707"/>
            <a:chOff x="5062783" y="737259"/>
            <a:chExt cx="5033324" cy="185201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129B43C-7B27-4376-85CC-1104F38FF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62783" y="737259"/>
              <a:ext cx="5033324" cy="851010"/>
            </a:xfrm>
            <a:prstGeom prst="rect">
              <a:avLst/>
            </a:prstGeom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34EF7F6E-B573-4264-BF1D-7E592C128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93423" y="1775561"/>
              <a:ext cx="4962181" cy="813711"/>
            </a:xfrm>
            <a:prstGeom prst="rect">
              <a:avLst/>
            </a:prstGeom>
          </p:spPr>
        </p:pic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75C96AE2-9326-440E-A588-D8475806D2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1395" y="2155830"/>
            <a:ext cx="644060" cy="811414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A8CCD7A6-9AA5-4C98-8239-9058E332E6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2333" y="4276800"/>
            <a:ext cx="702185" cy="81141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C9AD961D-539A-4123-9CF3-3056A6519C7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73242" y="4389988"/>
            <a:ext cx="3468500" cy="626244"/>
          </a:xfrm>
          <a:prstGeom prst="rect">
            <a:avLst/>
          </a:prstGeom>
        </p:spPr>
      </p:pic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7FA87D3-0322-43E0-8457-14A2BE9ED4F1}"/>
              </a:ext>
            </a:extLst>
          </p:cNvPr>
          <p:cNvCxnSpPr>
            <a:cxnSpLocks/>
          </p:cNvCxnSpPr>
          <p:nvPr/>
        </p:nvCxnSpPr>
        <p:spPr>
          <a:xfrm>
            <a:off x="4428086" y="2558983"/>
            <a:ext cx="11902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3B6DD1D-0F65-45EC-A72D-23600631DC9D}"/>
              </a:ext>
            </a:extLst>
          </p:cNvPr>
          <p:cNvCxnSpPr>
            <a:cxnSpLocks/>
          </p:cNvCxnSpPr>
          <p:nvPr/>
        </p:nvCxnSpPr>
        <p:spPr>
          <a:xfrm>
            <a:off x="4428085" y="4669544"/>
            <a:ext cx="119028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1E86F3F-0678-49D6-A430-F942BDF44C4F}"/>
              </a:ext>
            </a:extLst>
          </p:cNvPr>
          <p:cNvSpPr txBox="1"/>
          <p:nvPr/>
        </p:nvSpPr>
        <p:spPr>
          <a:xfrm>
            <a:off x="1165349" y="4122911"/>
            <a:ext cx="7137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Train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5F5C2F2-337E-4675-A035-C9C5F4164366}"/>
              </a:ext>
            </a:extLst>
          </p:cNvPr>
          <p:cNvSpPr txBox="1"/>
          <p:nvPr/>
        </p:nvSpPr>
        <p:spPr>
          <a:xfrm>
            <a:off x="3265158" y="3059849"/>
            <a:ext cx="856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Other</a:t>
            </a:r>
            <a:endParaRPr lang="ko-KR" altLang="en-US" sz="14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0F2E67-D762-4FF1-903F-A826C6D10A5C}"/>
              </a:ext>
            </a:extLst>
          </p:cNvPr>
          <p:cNvSpPr txBox="1"/>
          <p:nvPr/>
        </p:nvSpPr>
        <p:spPr>
          <a:xfrm>
            <a:off x="3313269" y="5088214"/>
            <a:ext cx="702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원본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19045-E306-4592-BD52-88E7850C7833}"/>
              </a:ext>
            </a:extLst>
          </p:cNvPr>
          <p:cNvSpPr txBox="1"/>
          <p:nvPr/>
        </p:nvSpPr>
        <p:spPr>
          <a:xfrm>
            <a:off x="6096000" y="3300319"/>
            <a:ext cx="30951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종류별로 </a:t>
            </a:r>
            <a:r>
              <a:rPr lang="en-US" altLang="ko-KR" sz="17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</a:t>
            </a:r>
            <a:r>
              <a:rPr lang="ko-KR" altLang="en-US" sz="17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개씩 총 </a:t>
            </a:r>
            <a:r>
              <a:rPr lang="en-US" altLang="ko-KR" sz="17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200</a:t>
            </a:r>
            <a:r>
              <a:rPr lang="ko-KR" altLang="en-US" sz="17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231B37-0D1F-43B2-9AA2-6E9D196A69A6}"/>
              </a:ext>
            </a:extLst>
          </p:cNvPr>
          <p:cNvSpPr txBox="1"/>
          <p:nvPr/>
        </p:nvSpPr>
        <p:spPr>
          <a:xfrm>
            <a:off x="6052234" y="5118246"/>
            <a:ext cx="331051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픽셀 이동시킨 이미지 총 </a:t>
            </a:r>
            <a:r>
              <a:rPr lang="en-US" altLang="ko-KR" sz="17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180</a:t>
            </a:r>
            <a:r>
              <a:rPr lang="ko-KR" altLang="en-US" sz="17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</a:t>
            </a:r>
          </a:p>
        </p:txBody>
      </p:sp>
    </p:spTree>
    <p:extLst>
      <p:ext uri="{BB962C8B-B14F-4D97-AF65-F5344CB8AC3E}">
        <p14:creationId xmlns:p14="http://schemas.microsoft.com/office/powerpoint/2010/main" val="310269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9" name="그룹 28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1" name="오각형 30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38" y="2337232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317" y="293215"/>
            <a:ext cx="477596" cy="477596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CFC8BBA4-0B54-4CFC-A1EA-DDA7D6CFE510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656F1C-3786-4422-8F96-96167990CF71}"/>
              </a:ext>
            </a:extLst>
          </p:cNvPr>
          <p:cNvSpPr txBox="1"/>
          <p:nvPr/>
        </p:nvSpPr>
        <p:spPr>
          <a:xfrm>
            <a:off x="193464" y="347347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동작 과정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FE8B02-6433-4CEA-9BB4-91C91DC8495D}"/>
              </a:ext>
            </a:extLst>
          </p:cNvPr>
          <p:cNvSpPr txBox="1"/>
          <p:nvPr/>
        </p:nvSpPr>
        <p:spPr>
          <a:xfrm>
            <a:off x="193464" y="675148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셋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BB72592-9FC8-4D65-B820-92A9D6529793}"/>
              </a:ext>
            </a:extLst>
          </p:cNvPr>
          <p:cNvSpPr txBox="1"/>
          <p:nvPr/>
        </p:nvSpPr>
        <p:spPr>
          <a:xfrm>
            <a:off x="1629730" y="735710"/>
            <a:ext cx="13612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제작 기준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E322771-6D23-48C0-91E6-A34532C2B974}"/>
              </a:ext>
            </a:extLst>
          </p:cNvPr>
          <p:cNvGrpSpPr/>
          <p:nvPr/>
        </p:nvGrpSpPr>
        <p:grpSpPr>
          <a:xfrm>
            <a:off x="786217" y="2131852"/>
            <a:ext cx="10588351" cy="3326680"/>
            <a:chOff x="786217" y="2131852"/>
            <a:chExt cx="10588351" cy="3326680"/>
          </a:xfrm>
        </p:grpSpPr>
        <p:sp>
          <p:nvSpPr>
            <p:cNvPr id="33" name="직사각형 32"/>
            <p:cNvSpPr/>
            <p:nvPr/>
          </p:nvSpPr>
          <p:spPr>
            <a:xfrm>
              <a:off x="808360" y="4993109"/>
              <a:ext cx="2144824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초성, 중성, 종성의 크기 변화가 </a:t>
              </a:r>
              <a:endParaRPr lang="en-US" altLang="ko-KR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sz="12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테스트시 예측확률에 큰 영향을 줌</a:t>
              </a: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1182295" y="4608257"/>
              <a:ext cx="1180422" cy="2760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>
                  <a:solidFill>
                    <a:prstClr val="white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비 율</a:t>
              </a:r>
              <a:endParaRPr lang="en-US" altLang="ko-KR" sz="1200" b="1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3114139" y="4996867"/>
              <a:ext cx="2095105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조금의 픽셀이동에도 예측 확률이 크게 달라짐</a:t>
              </a:r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344589" y="4622155"/>
              <a:ext cx="1180422" cy="2760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픽셀 이동</a:t>
              </a:r>
              <a:endParaRPr lang="en-US" altLang="ko-KR" sz="1200" b="1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2" name="타원 1"/>
            <p:cNvSpPr/>
            <p:nvPr/>
          </p:nvSpPr>
          <p:spPr>
            <a:xfrm>
              <a:off x="786327" y="2131852"/>
              <a:ext cx="1972690" cy="197269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원호 45"/>
            <p:cNvSpPr/>
            <p:nvPr/>
          </p:nvSpPr>
          <p:spPr>
            <a:xfrm>
              <a:off x="786217" y="2145750"/>
              <a:ext cx="1972800" cy="1972800"/>
            </a:xfrm>
            <a:prstGeom prst="arc">
              <a:avLst>
                <a:gd name="adj1" fmla="val 14612488"/>
                <a:gd name="adj2" fmla="val 8273002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2940216" y="2145750"/>
              <a:ext cx="1972690" cy="197269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원호 42"/>
            <p:cNvSpPr/>
            <p:nvPr/>
          </p:nvSpPr>
          <p:spPr>
            <a:xfrm>
              <a:off x="2940106" y="2159648"/>
              <a:ext cx="1972800" cy="1972800"/>
            </a:xfrm>
            <a:prstGeom prst="arc">
              <a:avLst>
                <a:gd name="adj1" fmla="val 14612488"/>
                <a:gd name="adj2" fmla="val 8273002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2B7F9356-08E1-4B1B-B0F9-7CE4BF7F6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939" y="2554761"/>
              <a:ext cx="577389" cy="577389"/>
            </a:xfrm>
            <a:prstGeom prst="rect">
              <a:avLst/>
            </a:prstGeom>
          </p:spPr>
        </p:pic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39FA8323-F740-46C0-812F-9B1492B1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328" y="3132150"/>
              <a:ext cx="577389" cy="577389"/>
            </a:xfrm>
            <a:prstGeom prst="rect">
              <a:avLst/>
            </a:prstGeom>
          </p:spPr>
        </p:pic>
        <p:sp>
          <p:nvSpPr>
            <p:cNvPr id="95" name="직사각형 94"/>
            <p:cNvSpPr/>
            <p:nvPr/>
          </p:nvSpPr>
          <p:spPr>
            <a:xfrm>
              <a:off x="5213045" y="4993109"/>
              <a:ext cx="2241411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직선에서 휘어지거나 각도의 변함에 따라 예측 확률이 달라짐</a:t>
              </a: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5506883" y="4608257"/>
              <a:ext cx="1180422" cy="2760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글자의 각도</a:t>
              </a:r>
              <a:endParaRPr lang="en-US" altLang="ko-KR" sz="1200" b="1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97" name="타원 96"/>
            <p:cNvSpPr/>
            <p:nvPr/>
          </p:nvSpPr>
          <p:spPr>
            <a:xfrm>
              <a:off x="5094104" y="2131852"/>
              <a:ext cx="1972690" cy="197269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원호 97"/>
            <p:cNvSpPr/>
            <p:nvPr/>
          </p:nvSpPr>
          <p:spPr>
            <a:xfrm>
              <a:off x="5093994" y="2145750"/>
              <a:ext cx="1972800" cy="1972800"/>
            </a:xfrm>
            <a:prstGeom prst="arc">
              <a:avLst>
                <a:gd name="adj1" fmla="val 14612488"/>
                <a:gd name="adj2" fmla="val 8273002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469105" y="4993109"/>
              <a:ext cx="1837043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초성, 중성, 종성 간의 간격도 예측확률에 영향을 줌</a:t>
              </a: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7669177" y="4636053"/>
              <a:ext cx="1180422" cy="2760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간 격</a:t>
              </a:r>
              <a:endParaRPr lang="en-US" altLang="ko-KR" sz="1200" b="1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7247991" y="2159648"/>
              <a:ext cx="1972690" cy="197269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원호 101"/>
            <p:cNvSpPr/>
            <p:nvPr/>
          </p:nvSpPr>
          <p:spPr>
            <a:xfrm>
              <a:off x="7247881" y="2173546"/>
              <a:ext cx="1972800" cy="1972800"/>
            </a:xfrm>
            <a:prstGeom prst="arc">
              <a:avLst>
                <a:gd name="adj1" fmla="val 14612488"/>
                <a:gd name="adj2" fmla="val 8273002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9674187" y="4993108"/>
              <a:ext cx="1697937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r>
                <a:rPr lang="ko-KR" altLang="en-US" sz="12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초성, 중성, 종성의 직선</a:t>
              </a:r>
              <a:endParaRPr lang="en-US" altLang="ko-KR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ko-KR" altLang="en-US" sz="12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평행 여부</a:t>
              </a:r>
            </a:p>
          </p:txBody>
        </p:sp>
        <p:sp>
          <p:nvSpPr>
            <p:cNvPr id="104" name="모서리가 둥근 직사각형 103"/>
            <p:cNvSpPr/>
            <p:nvPr/>
          </p:nvSpPr>
          <p:spPr>
            <a:xfrm>
              <a:off x="9831472" y="4649951"/>
              <a:ext cx="1180422" cy="276093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0" rtlCol="0" anchor="ctr"/>
            <a:lstStyle/>
            <a:p>
              <a:pPr algn="ctr"/>
              <a:r>
                <a:rPr lang="ko-KR" altLang="en-US" sz="12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평 행</a:t>
              </a:r>
              <a:endParaRPr lang="en-US" altLang="ko-KR" sz="1200" b="1" dirty="0">
                <a:solidFill>
                  <a:prstClr val="white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5" name="타원 104"/>
            <p:cNvSpPr/>
            <p:nvPr/>
          </p:nvSpPr>
          <p:spPr>
            <a:xfrm>
              <a:off x="9401878" y="2173546"/>
              <a:ext cx="1972690" cy="197269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원호 105"/>
            <p:cNvSpPr/>
            <p:nvPr/>
          </p:nvSpPr>
          <p:spPr>
            <a:xfrm>
              <a:off x="9401768" y="2187444"/>
              <a:ext cx="1972800" cy="1972800"/>
            </a:xfrm>
            <a:prstGeom prst="arc">
              <a:avLst>
                <a:gd name="adj1" fmla="val 14612488"/>
                <a:gd name="adj2" fmla="val 8273002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FFC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prstClr val="black"/>
                </a:solidFill>
              </a:endParaRPr>
            </a:p>
          </p:txBody>
        </p:sp>
        <p:pic>
          <p:nvPicPr>
            <p:cNvPr id="107" name="그림 106">
              <a:extLst>
                <a:ext uri="{FF2B5EF4-FFF2-40B4-BE49-F238E27FC236}">
                  <a16:creationId xmlns:a16="http://schemas.microsoft.com/office/drawing/2014/main" id="{8D752CAE-25A9-4A6B-8711-743058EA9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0328" y="2936019"/>
              <a:ext cx="444866" cy="444866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107" y="4613882"/>
              <a:ext cx="270468" cy="27046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2737" y="4613882"/>
              <a:ext cx="270468" cy="270468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69810" y="4624967"/>
              <a:ext cx="270468" cy="270468"/>
            </a:xfrm>
            <a:prstGeom prst="rect">
              <a:avLst/>
            </a:prstGeom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1472" y="4649951"/>
              <a:ext cx="270468" cy="270468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7585" y="4636053"/>
              <a:ext cx="270468" cy="270468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0439" y="2900108"/>
              <a:ext cx="584121" cy="584121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8674" y="3380885"/>
              <a:ext cx="438767" cy="438767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7049" y="2459410"/>
              <a:ext cx="476609" cy="476609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5300" y="2352479"/>
              <a:ext cx="445115" cy="44511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6376" y="2893715"/>
              <a:ext cx="448963" cy="448963"/>
            </a:xfrm>
            <a:prstGeom prst="rect">
              <a:avLst/>
            </a:prstGeom>
          </p:spPr>
        </p:pic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66704" y="3420844"/>
              <a:ext cx="438767" cy="438767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2134" y="2477137"/>
              <a:ext cx="445115" cy="445115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6031" y="2487056"/>
              <a:ext cx="448963" cy="448963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6227" y="3370415"/>
              <a:ext cx="438767" cy="438767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6564" y="3380938"/>
              <a:ext cx="417723" cy="417723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5723" y="2926501"/>
              <a:ext cx="450504" cy="450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417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827" y="3930563"/>
            <a:ext cx="3631754" cy="256631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C8BBA4-0B54-4CFC-A1EA-DDA7D6CFE510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56F1C-3786-4422-8F96-96167990CF71}"/>
              </a:ext>
            </a:extLst>
          </p:cNvPr>
          <p:cNvSpPr txBox="1"/>
          <p:nvPr/>
        </p:nvSpPr>
        <p:spPr>
          <a:xfrm>
            <a:off x="193464" y="347347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동작 과정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FE8B02-6433-4CEA-9BB4-91C91DC8495D}"/>
              </a:ext>
            </a:extLst>
          </p:cNvPr>
          <p:cNvSpPr txBox="1"/>
          <p:nvPr/>
        </p:nvSpPr>
        <p:spPr>
          <a:xfrm>
            <a:off x="193464" y="675148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 셋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72592-9FC8-4D65-B820-92A9D6529793}"/>
              </a:ext>
            </a:extLst>
          </p:cNvPr>
          <p:cNvSpPr txBox="1"/>
          <p:nvPr/>
        </p:nvSpPr>
        <p:spPr>
          <a:xfrm>
            <a:off x="1629730" y="735710"/>
            <a:ext cx="2688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테스트 데이터셋 구성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D93224-715E-4BA7-BFF7-3AA44AA0A7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964" t="15829" r="33808" b="27325"/>
          <a:stretch/>
        </p:blipFill>
        <p:spPr>
          <a:xfrm>
            <a:off x="1266738" y="2962405"/>
            <a:ext cx="763171" cy="968158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BDF6237-E050-4E24-A87E-6D525A057DD7}"/>
              </a:ext>
            </a:extLst>
          </p:cNvPr>
          <p:cNvCxnSpPr>
            <a:cxnSpLocks/>
          </p:cNvCxnSpPr>
          <p:nvPr/>
        </p:nvCxnSpPr>
        <p:spPr>
          <a:xfrm flipV="1">
            <a:off x="1820426" y="1977016"/>
            <a:ext cx="1367401" cy="98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FB2A721-862D-4F4E-9919-68A4B83A40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019" r="67712" b="22341"/>
          <a:stretch/>
        </p:blipFill>
        <p:spPr>
          <a:xfrm>
            <a:off x="3187828" y="1235165"/>
            <a:ext cx="797882" cy="11565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9A9DBC7-5A3E-48D6-8B95-5DFF11722C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172" r="17526" b="20350"/>
          <a:stretch/>
        </p:blipFill>
        <p:spPr>
          <a:xfrm>
            <a:off x="3092846" y="4494395"/>
            <a:ext cx="1108426" cy="1289066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B988B57-567D-4484-9CEC-B05C001D7A7C}"/>
              </a:ext>
            </a:extLst>
          </p:cNvPr>
          <p:cNvCxnSpPr>
            <a:cxnSpLocks/>
          </p:cNvCxnSpPr>
          <p:nvPr/>
        </p:nvCxnSpPr>
        <p:spPr>
          <a:xfrm>
            <a:off x="1962839" y="4056221"/>
            <a:ext cx="1130007" cy="1039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8427E5B-363D-4951-BFC9-CD0ABF569C85}"/>
              </a:ext>
            </a:extLst>
          </p:cNvPr>
          <p:cNvCxnSpPr>
            <a:cxnSpLocks/>
          </p:cNvCxnSpPr>
          <p:nvPr/>
        </p:nvCxnSpPr>
        <p:spPr>
          <a:xfrm>
            <a:off x="4013795" y="1801413"/>
            <a:ext cx="570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E15A035-D274-443E-B42E-DDA7F6B2B8F5}"/>
              </a:ext>
            </a:extLst>
          </p:cNvPr>
          <p:cNvCxnSpPr>
            <a:cxnSpLocks/>
          </p:cNvCxnSpPr>
          <p:nvPr/>
        </p:nvCxnSpPr>
        <p:spPr>
          <a:xfrm>
            <a:off x="4060589" y="5303603"/>
            <a:ext cx="570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060DED98-E86A-4651-8313-A5E67F3A63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827" y="714224"/>
            <a:ext cx="3544562" cy="26351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E31B92-B72B-41B1-8C11-29953DEABF80}"/>
              </a:ext>
            </a:extLst>
          </p:cNvPr>
          <p:cNvSpPr txBox="1"/>
          <p:nvPr/>
        </p:nvSpPr>
        <p:spPr>
          <a:xfrm>
            <a:off x="1231617" y="3936754"/>
            <a:ext cx="1060759" cy="343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/>
              <a:t>test </a:t>
            </a:r>
            <a:r>
              <a:rPr lang="ko-KR" altLang="en-US" sz="1600" b="1" dirty="0"/>
              <a:t>폴더</a:t>
            </a:r>
            <a:endParaRPr lang="en-US" altLang="ko-KR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E35303-C2C6-4273-AAA6-2679F66CD3F0}"/>
              </a:ext>
            </a:extLst>
          </p:cNvPr>
          <p:cNvSpPr txBox="1"/>
          <p:nvPr/>
        </p:nvSpPr>
        <p:spPr>
          <a:xfrm>
            <a:off x="2976096" y="2487832"/>
            <a:ext cx="1511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변형 이미지셋</a:t>
            </a:r>
            <a:endParaRPr lang="en-US" altLang="ko-KR" sz="16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AFC160-F310-4E7C-A4E3-683B060AF8B7}"/>
              </a:ext>
            </a:extLst>
          </p:cNvPr>
          <p:cNvSpPr txBox="1"/>
          <p:nvPr/>
        </p:nvSpPr>
        <p:spPr>
          <a:xfrm>
            <a:off x="2976096" y="5893899"/>
            <a:ext cx="15118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유사 이미지셋</a:t>
            </a:r>
            <a:endParaRPr lang="en-US" altLang="ko-KR" sz="16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11470-84A6-48F4-9C87-64A68B8AF5EB}"/>
              </a:ext>
            </a:extLst>
          </p:cNvPr>
          <p:cNvSpPr txBox="1"/>
          <p:nvPr/>
        </p:nvSpPr>
        <p:spPr>
          <a:xfrm>
            <a:off x="6922941" y="2639239"/>
            <a:ext cx="489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원본에서 획을 추가하거나 이동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(0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라벨에 가까움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2F299B-6171-4754-BB2F-A7FB51B0118A}"/>
              </a:ext>
            </a:extLst>
          </p:cNvPr>
          <p:cNvSpPr txBox="1"/>
          <p:nvPr/>
        </p:nvSpPr>
        <p:spPr>
          <a:xfrm>
            <a:off x="6975087" y="5985225"/>
            <a:ext cx="417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기준 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원본을 똑같이 따라 씀</a:t>
            </a:r>
            <a:endParaRPr lang="en-US" altLang="ko-KR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     (1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라벨에 가까움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8" name="그룹 27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9" name="그룹 28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3" name="오각형 32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38" y="2337232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317" y="293215"/>
            <a:ext cx="477596" cy="4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1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표 78"/>
          <p:cNvGraphicFramePr>
            <a:graphicFrameLocks noGrp="1"/>
          </p:cNvGraphicFramePr>
          <p:nvPr/>
        </p:nvGraphicFramePr>
        <p:xfrm>
          <a:off x="1884368" y="1304824"/>
          <a:ext cx="8749599" cy="428344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49599">
                  <a:extLst>
                    <a:ext uri="{9D8B030D-6E8A-4147-A177-3AD203B41FA5}">
                      <a16:colId xmlns:a16="http://schemas.microsoft.com/office/drawing/2014/main" val="1550068063"/>
                    </a:ext>
                  </a:extLst>
                </a:gridCol>
              </a:tblGrid>
              <a:tr h="8318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2000" b="0" i="0" kern="1200" dirty="0">
                        <a:solidFill>
                          <a:schemeClr val="lt1"/>
                        </a:solidFill>
                        <a:effectLst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070461"/>
                  </a:ext>
                </a:extLst>
              </a:tr>
              <a:tr h="345155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103239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동작 과정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구조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38" y="2337232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7" name="TextBox 136"/>
          <p:cNvSpPr txBox="1"/>
          <p:nvPr/>
        </p:nvSpPr>
        <p:spPr>
          <a:xfrm>
            <a:off x="1629730" y="735710"/>
            <a:ext cx="2081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 </a:t>
            </a:r>
            <a:r>
              <a:rPr lang="ko-KR" altLang="en-US" sz="2000" spc="-15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사용 라이브러리</a:t>
            </a:r>
            <a:endParaRPr lang="ko-KR" altLang="en-US" sz="2000" spc="-150" dirty="0">
              <a:solidFill>
                <a:schemeClr val="bg2">
                  <a:lumMod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317" y="293215"/>
            <a:ext cx="477596" cy="477596"/>
          </a:xfrm>
          <a:prstGeom prst="rect">
            <a:avLst/>
          </a:prstGeom>
        </p:spPr>
      </p:pic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187857" y="3517445"/>
          <a:ext cx="1857465" cy="17138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7465">
                  <a:extLst>
                    <a:ext uri="{9D8B030D-6E8A-4147-A177-3AD203B41FA5}">
                      <a16:colId xmlns:a16="http://schemas.microsoft.com/office/drawing/2014/main" val="1550068063"/>
                    </a:ext>
                  </a:extLst>
                </a:gridCol>
              </a:tblGrid>
              <a:tr h="440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0" i="0" kern="1200">
                          <a:solidFill>
                            <a:schemeClr val="lt1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텐서플로</a:t>
                      </a:r>
                      <a:endParaRPr lang="en-US" altLang="ko-KR" sz="2000" b="0" i="0" kern="1200">
                        <a:solidFill>
                          <a:schemeClr val="lt1"/>
                        </a:solidFill>
                        <a:effectLst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070461"/>
                  </a:ext>
                </a:extLst>
              </a:tr>
              <a:tr h="12032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103239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396" y="2273543"/>
            <a:ext cx="1862784" cy="9250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48E08C-219A-414D-A281-5973DB3D2130}"/>
              </a:ext>
            </a:extLst>
          </p:cNvPr>
          <p:cNvSpPr txBox="1"/>
          <p:nvPr/>
        </p:nvSpPr>
        <p:spPr>
          <a:xfrm>
            <a:off x="4818505" y="1575166"/>
            <a:ext cx="28813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아나콘다 가상환경</a:t>
            </a:r>
            <a:endParaRPr lang="en-US" altLang="ko-KR" sz="24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100" b="98688" l="0" r="100000">
                        <a14:foregroundMark x1="27500" y1="74541" x2="27500" y2="74541"/>
                        <a14:foregroundMark x1="17500" y1="74278" x2="17500" y2="74278"/>
                        <a14:foregroundMark x1="7813" y1="69816" x2="7813" y2="69816"/>
                        <a14:foregroundMark x1="47188" y1="34121" x2="47188" y2="34121"/>
                        <a14:foregroundMark x1="52031" y1="29659" x2="52031" y2="29659"/>
                        <a14:foregroundMark x1="40313" y1="20735" x2="40313" y2="20735"/>
                        <a14:foregroundMark x1="38438" y1="19423" x2="38438" y2="19423"/>
                        <a14:foregroundMark x1="71094" y1="75066" x2="71094" y2="75066"/>
                        <a14:foregroundMark x1="23906" y1="80052" x2="23906" y2="80052"/>
                        <a14:foregroundMark x1="17813" y1="81627" x2="17813" y2="81627"/>
                        <a14:foregroundMark x1="54063" y1="83202" x2="54063" y2="83202"/>
                        <a14:foregroundMark x1="61875" y1="79003" x2="61875" y2="79003"/>
                        <a14:foregroundMark x1="49844" y1="79790" x2="49844" y2="79790"/>
                        <a14:foregroundMark x1="36094" y1="81627" x2="36094" y2="81627"/>
                        <a14:foregroundMark x1="81875" y1="81627" x2="81875" y2="81627"/>
                        <a14:foregroundMark x1="87656" y1="86352" x2="87656" y2="86352"/>
                        <a14:foregroundMark x1="90313" y1="77428" x2="90313" y2="77428"/>
                        <a14:backgroundMark x1="23906" y1="40682" x2="23906" y2="40682"/>
                        <a14:backgroundMark x1="28125" y1="39895" x2="28125" y2="398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718" y="4156730"/>
            <a:ext cx="1357865" cy="808354"/>
          </a:xfrm>
          <a:prstGeom prst="rect">
            <a:avLst/>
          </a:prstGeom>
        </p:spPr>
      </p:pic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4339481" y="3501383"/>
          <a:ext cx="1857465" cy="17138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7465">
                  <a:extLst>
                    <a:ext uri="{9D8B030D-6E8A-4147-A177-3AD203B41FA5}">
                      <a16:colId xmlns:a16="http://schemas.microsoft.com/office/drawing/2014/main" val="1550068063"/>
                    </a:ext>
                  </a:extLst>
                </a:gridCol>
              </a:tblGrid>
              <a:tr h="440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 i="0" kern="1200" dirty="0" err="1">
                          <a:solidFill>
                            <a:schemeClr val="lt1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PyCharm</a:t>
                      </a:r>
                      <a:endParaRPr lang="en-US" altLang="ko-KR" sz="2000" b="0" i="0" kern="1200" dirty="0">
                        <a:solidFill>
                          <a:schemeClr val="lt1"/>
                        </a:solidFill>
                        <a:effectLst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070461"/>
                  </a:ext>
                </a:extLst>
              </a:tr>
              <a:tr h="12032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103239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016" y="4117785"/>
            <a:ext cx="985669" cy="985669"/>
          </a:xfrm>
          <a:prstGeom prst="rect">
            <a:avLst/>
          </a:prstGeom>
        </p:spPr>
      </p:pic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6388423" y="3517445"/>
          <a:ext cx="1857465" cy="17138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7465">
                  <a:extLst>
                    <a:ext uri="{9D8B030D-6E8A-4147-A177-3AD203B41FA5}">
                      <a16:colId xmlns:a16="http://schemas.microsoft.com/office/drawing/2014/main" val="1550068063"/>
                    </a:ext>
                  </a:extLst>
                </a:gridCol>
              </a:tblGrid>
              <a:tr h="440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 i="0" kern="1200" dirty="0">
                          <a:solidFill>
                            <a:schemeClr val="lt1"/>
                          </a:solidFill>
                          <a:effectLst/>
                          <a:latin typeface="배달의민족 주아" panose="02020603020101020101" pitchFamily="18" charset="-127"/>
                          <a:ea typeface="배달의민족 주아" panose="02020603020101020101" pitchFamily="18" charset="-127"/>
                          <a:cs typeface="+mn-cs"/>
                        </a:rPr>
                        <a:t>MINST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070461"/>
                  </a:ext>
                </a:extLst>
              </a:tr>
              <a:tr h="12032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103239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346" y="4169854"/>
            <a:ext cx="1585517" cy="965724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40E5F92-6548-422E-B167-1C94D1C61BED}"/>
              </a:ext>
            </a:extLst>
          </p:cNvPr>
          <p:cNvGraphicFramePr>
            <a:graphicFrameLocks noGrp="1"/>
          </p:cNvGraphicFramePr>
          <p:nvPr/>
        </p:nvGraphicFramePr>
        <p:xfrm>
          <a:off x="8435113" y="3499351"/>
          <a:ext cx="1857465" cy="17138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57465">
                  <a:extLst>
                    <a:ext uri="{9D8B030D-6E8A-4147-A177-3AD203B41FA5}">
                      <a16:colId xmlns:a16="http://schemas.microsoft.com/office/drawing/2014/main" val="1550068063"/>
                    </a:ext>
                  </a:extLst>
                </a:gridCol>
              </a:tblGrid>
              <a:tr h="4403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/>
                        <a:t>Matplotlib</a:t>
                      </a:r>
                      <a:endParaRPr lang="en-US" altLang="ko-KR" sz="2000" b="0" i="0" kern="1200" dirty="0">
                        <a:solidFill>
                          <a:schemeClr val="lt1"/>
                        </a:solidFill>
                        <a:effectLst/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070461"/>
                  </a:ext>
                </a:extLst>
              </a:tr>
              <a:tr h="120329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103239"/>
                  </a:ext>
                </a:extLst>
              </a:tr>
            </a:tbl>
          </a:graphicData>
        </a:graphic>
      </p:graphicFrame>
      <p:pic>
        <p:nvPicPr>
          <p:cNvPr id="1026" name="Picture 2" descr="Tutorial de matplotlib | Interactive Chaos">
            <a:extLst>
              <a:ext uri="{FF2B5EF4-FFF2-40B4-BE49-F238E27FC236}">
                <a16:creationId xmlns:a16="http://schemas.microsoft.com/office/drawing/2014/main" id="{D959F059-A22D-4A8E-91E6-DEFAE2F14F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88" r="2496" b="42314"/>
          <a:stretch/>
        </p:blipFill>
        <p:spPr bwMode="auto">
          <a:xfrm>
            <a:off x="8545708" y="4456832"/>
            <a:ext cx="1685041" cy="30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898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각형 21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194709" y="2450102"/>
            <a:ext cx="724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94709" y="3034877"/>
            <a:ext cx="15183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</a:t>
            </a:r>
            <a:endParaRPr lang="en-US" altLang="ko-KR" sz="25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5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구현 결과</a:t>
            </a:r>
          </a:p>
        </p:txBody>
      </p:sp>
    </p:spTree>
    <p:extLst>
      <p:ext uri="{BB962C8B-B14F-4D97-AF65-F5344CB8AC3E}">
        <p14:creationId xmlns:p14="http://schemas.microsoft.com/office/powerpoint/2010/main" val="517496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9" name="그룹 28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1" name="오각형 30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38" y="2337232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317" y="293215"/>
            <a:ext cx="477596" cy="477596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CFC8BBA4-0B54-4CFC-A1EA-DDA7D6CFE510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FE8B02-6433-4CEA-9BB4-91C91DC8495D}"/>
              </a:ext>
            </a:extLst>
          </p:cNvPr>
          <p:cNvSpPr txBox="1"/>
          <p:nvPr/>
        </p:nvSpPr>
        <p:spPr>
          <a:xfrm>
            <a:off x="193464" y="675148"/>
            <a:ext cx="3429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학습 및 테스트 결과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4EC2EB-680B-4543-994B-74629C164DDE}"/>
              </a:ext>
            </a:extLst>
          </p:cNvPr>
          <p:cNvSpPr txBox="1"/>
          <p:nvPr/>
        </p:nvSpPr>
        <p:spPr>
          <a:xfrm>
            <a:off x="2231337" y="5254675"/>
            <a:ext cx="8291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·</a:t>
            </a:r>
          </a:p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5315D6-C9E5-4890-89F2-1EA8FA00BB98}"/>
              </a:ext>
            </a:extLst>
          </p:cNvPr>
          <p:cNvSpPr txBox="1"/>
          <p:nvPr/>
        </p:nvSpPr>
        <p:spPr>
          <a:xfrm>
            <a:off x="3658652" y="735317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 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학습 정확도와 </a:t>
            </a:r>
            <a:r>
              <a:rPr lang="ko-KR" altLang="en-US" sz="2000" spc="-150" dirty="0" err="1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손실율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분석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14A5E5D-0EEB-4B9F-9012-41A2EE51A8D1}"/>
              </a:ext>
            </a:extLst>
          </p:cNvPr>
          <p:cNvGrpSpPr/>
          <p:nvPr/>
        </p:nvGrpSpPr>
        <p:grpSpPr>
          <a:xfrm>
            <a:off x="411579" y="1685629"/>
            <a:ext cx="11335674" cy="5000011"/>
            <a:chOff x="411579" y="1685629"/>
            <a:chExt cx="11335674" cy="5000011"/>
          </a:xfrm>
        </p:grpSpPr>
        <p:pic>
          <p:nvPicPr>
            <p:cNvPr id="20" name="그림 19" descr="시계이(가) 표시된 사진&#10;&#10;자동 생성된 설명">
              <a:extLst>
                <a:ext uri="{FF2B5EF4-FFF2-40B4-BE49-F238E27FC236}">
                  <a16:creationId xmlns:a16="http://schemas.microsoft.com/office/drawing/2014/main" id="{CD39EC2D-8556-40DA-ABFF-F544844CF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579" y="6002150"/>
              <a:ext cx="4032987" cy="623574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AEEFD70-CDFB-41A5-B4FF-516424F023F6}"/>
                </a:ext>
              </a:extLst>
            </p:cNvPr>
            <p:cNvSpPr txBox="1"/>
            <p:nvPr/>
          </p:nvSpPr>
          <p:spPr>
            <a:xfrm>
              <a:off x="1757570" y="6348681"/>
              <a:ext cx="2626960" cy="24794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endPara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8D3D51A-9560-4B19-A441-CC8B93432F5C}"/>
                </a:ext>
              </a:extLst>
            </p:cNvPr>
            <p:cNvSpPr txBox="1"/>
            <p:nvPr/>
          </p:nvSpPr>
          <p:spPr>
            <a:xfrm>
              <a:off x="2231338" y="5085202"/>
              <a:ext cx="82915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·</a:t>
              </a:r>
            </a:p>
            <a:p>
              <a:endPara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302049D-C241-4AD6-A28E-0640298A6206}"/>
                </a:ext>
              </a:extLst>
            </p:cNvPr>
            <p:cNvGrpSpPr/>
            <p:nvPr/>
          </p:nvGrpSpPr>
          <p:grpSpPr>
            <a:xfrm>
              <a:off x="413986" y="1685629"/>
              <a:ext cx="11333267" cy="4841034"/>
              <a:chOff x="413986" y="1685629"/>
              <a:chExt cx="11333267" cy="4841034"/>
            </a:xfrm>
          </p:grpSpPr>
          <p:pic>
            <p:nvPicPr>
              <p:cNvPr id="17" name="그림 16" descr="스크린샷이(가) 표시된 사진&#10;&#10;자동 생성된 설명">
                <a:extLst>
                  <a:ext uri="{FF2B5EF4-FFF2-40B4-BE49-F238E27FC236}">
                    <a16:creationId xmlns:a16="http://schemas.microsoft.com/office/drawing/2014/main" id="{FA98D94A-966F-4B39-9C55-7D979F196D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84089" y="1685629"/>
                <a:ext cx="7263164" cy="4220689"/>
              </a:xfrm>
              <a:prstGeom prst="rect">
                <a:avLst/>
              </a:prstGeom>
            </p:spPr>
          </p:pic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820CEF77-3145-48DF-9DBA-EEE29786F7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28544" b="42032"/>
              <a:stretch/>
            </p:blipFill>
            <p:spPr>
              <a:xfrm>
                <a:off x="413986" y="4972076"/>
                <a:ext cx="4037039" cy="547520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92CB48E5-2F6F-434A-A7EC-15D6E0A1A1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" t="48684" r="36952"/>
              <a:stretch/>
            </p:blipFill>
            <p:spPr>
              <a:xfrm>
                <a:off x="458178" y="4025550"/>
                <a:ext cx="3512389" cy="547520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AC262BD6-8E49-4F24-8788-6112A78A97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-1" t="59019" r="41286"/>
              <a:stretch/>
            </p:blipFill>
            <p:spPr>
              <a:xfrm>
                <a:off x="413986" y="1732333"/>
                <a:ext cx="3642866" cy="576154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6E70DC70-370B-478B-9A8D-4126FE58BB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t="7934" r="34484"/>
              <a:stretch/>
            </p:blipFill>
            <p:spPr>
              <a:xfrm>
                <a:off x="438563" y="2425207"/>
                <a:ext cx="3618289" cy="564027"/>
              </a:xfrm>
              <a:prstGeom prst="rect">
                <a:avLst/>
              </a:prstGeom>
            </p:spPr>
          </p:pic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B94CD9C0-B360-4B04-B2C3-79E52B3A8F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t="48853" r="36441"/>
              <a:stretch/>
            </p:blipFill>
            <p:spPr>
              <a:xfrm>
                <a:off x="471738" y="3063296"/>
                <a:ext cx="3485270" cy="579948"/>
              </a:xfrm>
              <a:prstGeom prst="rect">
                <a:avLst/>
              </a:prstGeom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A7872F3-699C-410F-8B47-5C0EE1264B94}"/>
                  </a:ext>
                </a:extLst>
              </p:cNvPr>
              <p:cNvSpPr txBox="1"/>
              <p:nvPr/>
            </p:nvSpPr>
            <p:spPr>
              <a:xfrm>
                <a:off x="2228458" y="3085758"/>
                <a:ext cx="82915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·</a:t>
                </a:r>
              </a:p>
              <a:p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1472F29-F8BF-435D-8376-6F486789A56B}"/>
                  </a:ext>
                </a:extLst>
              </p:cNvPr>
              <p:cNvSpPr txBox="1"/>
              <p:nvPr/>
            </p:nvSpPr>
            <p:spPr>
              <a:xfrm>
                <a:off x="2228457" y="3221711"/>
                <a:ext cx="82915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·</a:t>
                </a:r>
              </a:p>
              <a:p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CD9E594-4496-4989-9AF6-8A656E1FC4AC}"/>
                  </a:ext>
                </a:extLst>
              </p:cNvPr>
              <p:cNvSpPr txBox="1"/>
              <p:nvPr/>
            </p:nvSpPr>
            <p:spPr>
              <a:xfrm>
                <a:off x="2232720" y="4274469"/>
                <a:ext cx="82915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·</a:t>
                </a:r>
              </a:p>
              <a:p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4B4FDB0-8F4B-4A99-B840-838CF582ABEB}"/>
                  </a:ext>
                </a:extLst>
              </p:cNvPr>
              <p:cNvSpPr txBox="1"/>
              <p:nvPr/>
            </p:nvSpPr>
            <p:spPr>
              <a:xfrm>
                <a:off x="2241891" y="3932914"/>
                <a:ext cx="82915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·</a:t>
                </a:r>
              </a:p>
              <a:p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6A707FE-9B71-4806-B1E4-293A0A696AD4}"/>
                  </a:ext>
                </a:extLst>
              </p:cNvPr>
              <p:cNvSpPr txBox="1"/>
              <p:nvPr/>
            </p:nvSpPr>
            <p:spPr>
              <a:xfrm>
                <a:off x="2232720" y="4091912"/>
                <a:ext cx="82915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·</a:t>
                </a:r>
              </a:p>
              <a:p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DD5E34-363B-421F-8081-40DBD77D2E3D}"/>
                  </a:ext>
                </a:extLst>
              </p:cNvPr>
              <p:cNvSpPr txBox="1"/>
              <p:nvPr/>
            </p:nvSpPr>
            <p:spPr>
              <a:xfrm>
                <a:off x="1908036" y="6063576"/>
                <a:ext cx="1163014" cy="246221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ko-KR" altLang="en-US" sz="10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2B4E1D93-8CF0-4BF9-A993-728CA6EA8AD5}"/>
                  </a:ext>
                </a:extLst>
              </p:cNvPr>
              <p:cNvSpPr txBox="1"/>
              <p:nvPr/>
            </p:nvSpPr>
            <p:spPr>
              <a:xfrm>
                <a:off x="2643036" y="3609227"/>
                <a:ext cx="1109538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Calibri" panose="020F0502020204030204" pitchFamily="34" charset="0"/>
                  </a:rPr>
                  <a:t>(</a:t>
                </a:r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Calibri" panose="020F0502020204030204" pitchFamily="34" charset="0"/>
                  </a:rPr>
                  <a:t>생략</a:t>
                </a:r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Calibri" panose="020F0502020204030204" pitchFamily="34" charset="0"/>
                  </a:rPr>
                  <a:t>)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4A1AE8B-04F8-434E-9C4D-5493C9330C74}"/>
                  </a:ext>
                </a:extLst>
              </p:cNvPr>
              <p:cNvSpPr txBox="1"/>
              <p:nvPr/>
            </p:nvSpPr>
            <p:spPr>
              <a:xfrm>
                <a:off x="2639385" y="4626315"/>
                <a:ext cx="1109538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Calibri" panose="020F0502020204030204" pitchFamily="34" charset="0"/>
                  </a:rPr>
                  <a:t>(</a:t>
                </a:r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Calibri" panose="020F0502020204030204" pitchFamily="34" charset="0"/>
                  </a:rPr>
                  <a:t>생략</a:t>
                </a:r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Calibri" panose="020F0502020204030204" pitchFamily="34" charset="0"/>
                  </a:rPr>
                  <a:t>)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C02CA01-E4AE-4D65-B2B2-149890E52F04}"/>
                  </a:ext>
                </a:extLst>
              </p:cNvPr>
              <p:cNvSpPr txBox="1"/>
              <p:nvPr/>
            </p:nvSpPr>
            <p:spPr>
              <a:xfrm>
                <a:off x="2647299" y="5636199"/>
                <a:ext cx="1109538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fontAlgn="base"/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Calibri" panose="020F0502020204030204" pitchFamily="34" charset="0"/>
                  </a:rPr>
                  <a:t>(</a:t>
                </a:r>
                <a:r>
                  <a:rPr lang="ko-KR" altLang="en-US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Calibri" panose="020F0502020204030204" pitchFamily="34" charset="0"/>
                  </a:rPr>
                  <a:t>생략</a:t>
                </a:r>
                <a:r>
                  <a:rPr lang="en-US" altLang="ko-KR" sz="16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배달의민족 주아" panose="02020603020101020101" pitchFamily="18" charset="-127"/>
                    <a:ea typeface="배달의민족 주아" panose="02020603020101020101" pitchFamily="18" charset="-127"/>
                    <a:cs typeface="Calibri" panose="020F0502020204030204" pitchFamily="34" charset="0"/>
                  </a:rPr>
                  <a:t>)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550C3BC-2739-4127-9515-B38A890592C4}"/>
                  </a:ext>
                </a:extLst>
              </p:cNvPr>
              <p:cNvSpPr txBox="1"/>
              <p:nvPr/>
            </p:nvSpPr>
            <p:spPr>
              <a:xfrm>
                <a:off x="2229957" y="4926225"/>
                <a:ext cx="82915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·</a:t>
                </a:r>
              </a:p>
              <a:p>
                <a:endParaRPr lang="ko-KR" altLang="en-US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</p:txBody>
          </p:sp>
          <p:sp>
            <p:nvSpPr>
              <p:cNvPr id="2" name="말풍선: 타원형 1">
                <a:extLst>
                  <a:ext uri="{FF2B5EF4-FFF2-40B4-BE49-F238E27FC236}">
                    <a16:creationId xmlns:a16="http://schemas.microsoft.com/office/drawing/2014/main" id="{FFFC67FB-3FA1-4C67-82FC-2D448F1FAC36}"/>
                  </a:ext>
                </a:extLst>
              </p:cNvPr>
              <p:cNvSpPr/>
              <p:nvPr/>
            </p:nvSpPr>
            <p:spPr>
              <a:xfrm>
                <a:off x="8404424" y="2658610"/>
                <a:ext cx="2970144" cy="453377"/>
              </a:xfrm>
              <a:prstGeom prst="wedgeEllipseCallout">
                <a:avLst>
                  <a:gd name="adj1" fmla="val -59521"/>
                  <a:gd name="adj2" fmla="val -11697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학습 정확도가 서서히 증가한다</a:t>
                </a:r>
              </a:p>
            </p:txBody>
          </p:sp>
          <p:sp>
            <p:nvSpPr>
              <p:cNvPr id="34" name="말풍선: 타원형 33">
                <a:extLst>
                  <a:ext uri="{FF2B5EF4-FFF2-40B4-BE49-F238E27FC236}">
                    <a16:creationId xmlns:a16="http://schemas.microsoft.com/office/drawing/2014/main" id="{BDF06D6A-7BBD-4E5C-B44C-F89C3F484ED4}"/>
                  </a:ext>
                </a:extLst>
              </p:cNvPr>
              <p:cNvSpPr/>
              <p:nvPr/>
            </p:nvSpPr>
            <p:spPr>
              <a:xfrm>
                <a:off x="8625056" y="4141684"/>
                <a:ext cx="2475358" cy="591449"/>
              </a:xfrm>
              <a:prstGeom prst="wedgeEllipseCallout">
                <a:avLst>
                  <a:gd name="adj1" fmla="val -69810"/>
                  <a:gd name="adj2" fmla="val 7337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학습 손실율이</a:t>
                </a:r>
                <a:endParaRPr lang="en-US" altLang="ko-KR" sz="12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점차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0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에 가까워진다</a:t>
                </a: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656F1C-3786-4422-8F96-96167990CF71}"/>
              </a:ext>
            </a:extLst>
          </p:cNvPr>
          <p:cNvSpPr txBox="1"/>
          <p:nvPr/>
        </p:nvSpPr>
        <p:spPr>
          <a:xfrm>
            <a:off x="193464" y="347347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구현 결과</a:t>
            </a:r>
          </a:p>
        </p:txBody>
      </p:sp>
    </p:spTree>
    <p:extLst>
      <p:ext uri="{BB962C8B-B14F-4D97-AF65-F5344CB8AC3E}">
        <p14:creationId xmlns:p14="http://schemas.microsoft.com/office/powerpoint/2010/main" val="20888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9" name="그룹 28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1" name="오각형 30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38" y="2337232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317" y="293215"/>
            <a:ext cx="477596" cy="477596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CFC8BBA4-0B54-4CFC-A1EA-DDA7D6CFE510}"/>
              </a:ext>
            </a:extLst>
          </p:cNvPr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FE8B02-6433-4CEA-9BB4-91C91DC8495D}"/>
              </a:ext>
            </a:extLst>
          </p:cNvPr>
          <p:cNvSpPr txBox="1"/>
          <p:nvPr/>
        </p:nvSpPr>
        <p:spPr>
          <a:xfrm>
            <a:off x="193464" y="675148"/>
            <a:ext cx="3429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학습 및 테스트 결과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5315D6-C9E5-4890-89F2-1EA8FA00BB98}"/>
              </a:ext>
            </a:extLst>
          </p:cNvPr>
          <p:cNvSpPr txBox="1"/>
          <p:nvPr/>
        </p:nvSpPr>
        <p:spPr>
          <a:xfrm>
            <a:off x="3658652" y="735317"/>
            <a:ext cx="2214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 </a:t>
            </a:r>
            <a:r>
              <a:rPr lang="ko-KR" altLang="en-US" sz="2000" spc="-15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테스트 결과 분석</a:t>
            </a:r>
            <a:endParaRPr lang="ko-KR" altLang="en-US" sz="2000" spc="-150" dirty="0">
              <a:solidFill>
                <a:schemeClr val="bg2">
                  <a:lumMod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0E41ADF-A573-4EA0-9E38-B9DE47E20A3B}"/>
              </a:ext>
            </a:extLst>
          </p:cNvPr>
          <p:cNvGrpSpPr/>
          <p:nvPr/>
        </p:nvGrpSpPr>
        <p:grpSpPr>
          <a:xfrm>
            <a:off x="813852" y="1227831"/>
            <a:ext cx="10360611" cy="4699185"/>
            <a:chOff x="413802" y="1227831"/>
            <a:chExt cx="10360611" cy="4699185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6FF13042-E792-415E-9AC3-7E7C43CD9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505" b="261"/>
            <a:stretch/>
          </p:blipFill>
          <p:spPr>
            <a:xfrm>
              <a:off x="7239117" y="1227831"/>
              <a:ext cx="2928816" cy="4697813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6E5DE96-C69D-48B6-8A92-F2CFE65E0B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4158" r="39817"/>
            <a:stretch/>
          </p:blipFill>
          <p:spPr>
            <a:xfrm>
              <a:off x="413802" y="1357162"/>
              <a:ext cx="3032042" cy="4514248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4D2CF18F-F0C0-4F46-96B9-EAD5EA3680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5819" t="4158" r="9408" b="91470"/>
            <a:stretch/>
          </p:blipFill>
          <p:spPr>
            <a:xfrm>
              <a:off x="2265190" y="1560867"/>
              <a:ext cx="1248031" cy="205916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8CB6827-8F80-4930-84D8-4BF772583B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443" r="41095"/>
            <a:stretch/>
          </p:blipFill>
          <p:spPr>
            <a:xfrm>
              <a:off x="3919299" y="1395662"/>
              <a:ext cx="2890619" cy="4475747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74C4AFA-92E0-43AA-8F58-7585E23867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2369" t="4443" r="12589" b="92620"/>
            <a:stretch/>
          </p:blipFill>
          <p:spPr>
            <a:xfrm>
              <a:off x="5648389" y="1599384"/>
              <a:ext cx="1161529" cy="128882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6A707FE-9B71-4806-B1E4-293A0A696AD4}"/>
                </a:ext>
              </a:extLst>
            </p:cNvPr>
            <p:cNvSpPr txBox="1"/>
            <p:nvPr/>
          </p:nvSpPr>
          <p:spPr>
            <a:xfrm>
              <a:off x="2803841" y="2393121"/>
              <a:ext cx="82915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/>
                <a:t>·</a:t>
              </a:r>
            </a:p>
            <a:p>
              <a:endParaRPr lang="ko-KR" alt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10F2B60-B3E5-4456-8A5C-46D4642D0643}"/>
                </a:ext>
              </a:extLst>
            </p:cNvPr>
            <p:cNvSpPr txBox="1"/>
            <p:nvPr/>
          </p:nvSpPr>
          <p:spPr>
            <a:xfrm>
              <a:off x="2993960" y="2391735"/>
              <a:ext cx="82915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/>
                <a:t>·</a:t>
              </a:r>
            </a:p>
            <a:p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267A110-C602-40D6-B7DE-2A420B094A33}"/>
                </a:ext>
              </a:extLst>
            </p:cNvPr>
            <p:cNvSpPr txBox="1"/>
            <p:nvPr/>
          </p:nvSpPr>
          <p:spPr>
            <a:xfrm>
              <a:off x="3203329" y="2381922"/>
              <a:ext cx="82915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/>
                <a:t>·</a:t>
              </a:r>
            </a:p>
            <a:p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46056C8-72C7-483A-966A-CD923E115716}"/>
                </a:ext>
              </a:extLst>
            </p:cNvPr>
            <p:cNvSpPr txBox="1"/>
            <p:nvPr/>
          </p:nvSpPr>
          <p:spPr>
            <a:xfrm>
              <a:off x="2895270" y="3139892"/>
              <a:ext cx="1109538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Calibri" panose="020F0502020204030204" pitchFamily="34" charset="0"/>
                </a:rPr>
                <a:t>(</a:t>
              </a:r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Calibri" panose="020F0502020204030204" pitchFamily="34" charset="0"/>
                </a:rPr>
                <a:t>생략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Calibri" panose="020F0502020204030204" pitchFamily="34" charset="0"/>
                </a:rPr>
                <a:t>)</a:t>
              </a:r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01AB225-DC3F-4EC8-828E-ECB5A151ABA1}"/>
                </a:ext>
              </a:extLst>
            </p:cNvPr>
            <p:cNvSpPr txBox="1"/>
            <p:nvPr/>
          </p:nvSpPr>
          <p:spPr>
            <a:xfrm>
              <a:off x="6286100" y="2343675"/>
              <a:ext cx="82915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/>
                <a:t>·</a:t>
              </a:r>
            </a:p>
            <a:p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7F8B00-CA4E-40A1-9223-83343F686D20}"/>
                </a:ext>
              </a:extLst>
            </p:cNvPr>
            <p:cNvSpPr txBox="1"/>
            <p:nvPr/>
          </p:nvSpPr>
          <p:spPr>
            <a:xfrm>
              <a:off x="6476219" y="2342289"/>
              <a:ext cx="82915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/>
                <a:t>·</a:t>
              </a:r>
            </a:p>
            <a:p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CF9B969-017A-47CB-AB78-8A086949164D}"/>
                </a:ext>
              </a:extLst>
            </p:cNvPr>
            <p:cNvSpPr txBox="1"/>
            <p:nvPr/>
          </p:nvSpPr>
          <p:spPr>
            <a:xfrm>
              <a:off x="6685588" y="2332476"/>
              <a:ext cx="829159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0" dirty="0"/>
                <a:t>·</a:t>
              </a:r>
            </a:p>
            <a:p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E698D53-742E-4A5F-9180-D4263628088D}"/>
                </a:ext>
              </a:extLst>
            </p:cNvPr>
            <p:cNvSpPr txBox="1"/>
            <p:nvPr/>
          </p:nvSpPr>
          <p:spPr>
            <a:xfrm>
              <a:off x="6377529" y="3090446"/>
              <a:ext cx="1109538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fontAlgn="base"/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Calibri" panose="020F0502020204030204" pitchFamily="34" charset="0"/>
                </a:rPr>
                <a:t>(</a:t>
              </a:r>
              <a:r>
                <a:rPr lang="ko-KR" altLang="en-US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Calibri" panose="020F0502020204030204" pitchFamily="34" charset="0"/>
                </a:rPr>
                <a:t>생략</a:t>
              </a:r>
              <a:r>
                <a:rPr lang="en-US" altLang="ko-KR" sz="1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Calibri" panose="020F0502020204030204" pitchFamily="34" charset="0"/>
                </a:rPr>
                <a:t>)</a:t>
              </a:r>
              <a:endParaRPr lang="en-US" altLang="ko-KR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endParaRPr>
            </a:p>
          </p:txBody>
        </p:sp>
        <p:pic>
          <p:nvPicPr>
            <p:cNvPr id="47" name="그림 46" descr="텍스트이(가) 표시된 사진&#10;&#10;자동 생성된 설명">
              <a:extLst>
                <a:ext uri="{FF2B5EF4-FFF2-40B4-BE49-F238E27FC236}">
                  <a16:creationId xmlns:a16="http://schemas.microsoft.com/office/drawing/2014/main" id="{A93BBE73-D061-40BD-8E64-15871BD6CA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07" t="3049" r="-1100" b="92820"/>
            <a:stretch/>
          </p:blipFill>
          <p:spPr>
            <a:xfrm>
              <a:off x="9240252" y="1560867"/>
              <a:ext cx="1534161" cy="19576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DD5E34-363B-421F-8081-40DBD77D2E3D}"/>
                </a:ext>
              </a:extLst>
            </p:cNvPr>
            <p:cNvSpPr txBox="1"/>
            <p:nvPr/>
          </p:nvSpPr>
          <p:spPr>
            <a:xfrm>
              <a:off x="8810144" y="4054324"/>
              <a:ext cx="805494" cy="187269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88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031FB76-8618-4A77-9DE1-B947467E47C3}"/>
                </a:ext>
              </a:extLst>
            </p:cNvPr>
            <p:cNvSpPr txBox="1"/>
            <p:nvPr/>
          </p:nvSpPr>
          <p:spPr>
            <a:xfrm>
              <a:off x="8582665" y="1928672"/>
              <a:ext cx="1089514" cy="19536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9000" dirty="0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143FDE0-0CDF-4C61-88C9-FFFDF9946A77}"/>
                </a:ext>
              </a:extLst>
            </p:cNvPr>
            <p:cNvCxnSpPr>
              <a:cxnSpLocks/>
            </p:cNvCxnSpPr>
            <p:nvPr/>
          </p:nvCxnSpPr>
          <p:spPr>
            <a:xfrm>
              <a:off x="5236652" y="5129735"/>
              <a:ext cx="75975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D14C6997-EE5F-4931-8B49-10BC78C917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9823" y="5129735"/>
              <a:ext cx="75975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EA8557B-20ED-4EFD-9134-3D10FC10827E}"/>
                </a:ext>
              </a:extLst>
            </p:cNvPr>
            <p:cNvCxnSpPr>
              <a:cxnSpLocks/>
            </p:cNvCxnSpPr>
            <p:nvPr/>
          </p:nvCxnSpPr>
          <p:spPr>
            <a:xfrm>
              <a:off x="1873304" y="4736744"/>
              <a:ext cx="75975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1BEEABE2-BE55-4805-84A6-E23A09D1BB31}"/>
                </a:ext>
              </a:extLst>
            </p:cNvPr>
            <p:cNvCxnSpPr>
              <a:cxnSpLocks/>
            </p:cNvCxnSpPr>
            <p:nvPr/>
          </p:nvCxnSpPr>
          <p:spPr>
            <a:xfrm>
              <a:off x="5268513" y="4754720"/>
              <a:ext cx="75975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A656F1C-3786-4422-8F96-96167990CF71}"/>
              </a:ext>
            </a:extLst>
          </p:cNvPr>
          <p:cNvSpPr txBox="1"/>
          <p:nvPr/>
        </p:nvSpPr>
        <p:spPr>
          <a:xfrm>
            <a:off x="193464" y="347347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구현 결과</a:t>
            </a:r>
          </a:p>
        </p:txBody>
      </p:sp>
    </p:spTree>
    <p:extLst>
      <p:ext uri="{BB962C8B-B14F-4D97-AF65-F5344CB8AC3E}">
        <p14:creationId xmlns:p14="http://schemas.microsoft.com/office/powerpoint/2010/main" val="1510314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9" name="그룹 28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1" name="오각형 30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연결선 31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그림 2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38" y="2337232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317" y="293215"/>
            <a:ext cx="477596" cy="47759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BC43953C-DA1A-4FD1-9453-6E38BE6BCF9E}"/>
              </a:ext>
            </a:extLst>
          </p:cNvPr>
          <p:cNvGrpSpPr/>
          <p:nvPr/>
        </p:nvGrpSpPr>
        <p:grpSpPr>
          <a:xfrm>
            <a:off x="0" y="321392"/>
            <a:ext cx="5872720" cy="815421"/>
            <a:chOff x="0" y="321392"/>
            <a:chExt cx="5872720" cy="815421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FC8BBA4-0B54-4CFC-A1EA-DDA7D6CFE510}"/>
                </a:ext>
              </a:extLst>
            </p:cNvPr>
            <p:cNvSpPr/>
            <p:nvPr/>
          </p:nvSpPr>
          <p:spPr>
            <a:xfrm>
              <a:off x="0" y="321392"/>
              <a:ext cx="104775" cy="7905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A656F1C-3786-4422-8F96-96167990CF71}"/>
                </a:ext>
              </a:extLst>
            </p:cNvPr>
            <p:cNvSpPr txBox="1"/>
            <p:nvPr/>
          </p:nvSpPr>
          <p:spPr>
            <a:xfrm>
              <a:off x="193464" y="347347"/>
              <a:ext cx="2480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03 </a:t>
              </a: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프로그램 구현 결과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DFE8B02-6433-4CEA-9BB4-91C91DC8495D}"/>
                </a:ext>
              </a:extLst>
            </p:cNvPr>
            <p:cNvSpPr txBox="1"/>
            <p:nvPr/>
          </p:nvSpPr>
          <p:spPr>
            <a:xfrm>
              <a:off x="193464" y="675148"/>
              <a:ext cx="34291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150" dirty="0">
                  <a:solidFill>
                    <a:schemeClr val="bg2">
                      <a:lumMod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모델 학습 및 테스트 결과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75315D6-C9E5-4890-89F2-1EA8FA00BB98}"/>
                </a:ext>
              </a:extLst>
            </p:cNvPr>
            <p:cNvSpPr txBox="1"/>
            <p:nvPr/>
          </p:nvSpPr>
          <p:spPr>
            <a:xfrm>
              <a:off x="3658652" y="735317"/>
              <a:ext cx="2214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pc="-150" dirty="0">
                  <a:solidFill>
                    <a:schemeClr val="bg2">
                      <a:lumMod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-  </a:t>
              </a:r>
              <a:r>
                <a:rPr lang="ko-KR" altLang="en-US" sz="2000" spc="-150">
                  <a:solidFill>
                    <a:schemeClr val="bg2">
                      <a:lumMod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테스트 결과 분석</a:t>
              </a:r>
              <a:endPara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ABA2D44-EC12-4349-AF2E-EE3B3A10A144}"/>
              </a:ext>
            </a:extLst>
          </p:cNvPr>
          <p:cNvGrpSpPr/>
          <p:nvPr/>
        </p:nvGrpSpPr>
        <p:grpSpPr>
          <a:xfrm>
            <a:off x="1841669" y="1227831"/>
            <a:ext cx="7575613" cy="5344900"/>
            <a:chOff x="1841669" y="1227831"/>
            <a:chExt cx="7575613" cy="5344900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6FF13042-E792-415E-9AC3-7E7C43CD9D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505" b="261"/>
            <a:stretch/>
          </p:blipFill>
          <p:spPr>
            <a:xfrm>
              <a:off x="1841669" y="1720345"/>
              <a:ext cx="2928816" cy="4697813"/>
            </a:xfrm>
            <a:prstGeom prst="rect">
              <a:avLst/>
            </a:prstGeom>
          </p:spPr>
        </p:pic>
        <p:pic>
          <p:nvPicPr>
            <p:cNvPr id="47" name="그림 46" descr="텍스트이(가) 표시된 사진&#10;&#10;자동 생성된 설명">
              <a:extLst>
                <a:ext uri="{FF2B5EF4-FFF2-40B4-BE49-F238E27FC236}">
                  <a16:creationId xmlns:a16="http://schemas.microsoft.com/office/drawing/2014/main" id="{A93BBE73-D061-40BD-8E64-15871BD6CA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07" t="3049" r="-1100" b="92820"/>
            <a:stretch/>
          </p:blipFill>
          <p:spPr>
            <a:xfrm>
              <a:off x="3842804" y="2053381"/>
              <a:ext cx="1534161" cy="19576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DD5E34-363B-421F-8081-40DBD77D2E3D}"/>
                </a:ext>
              </a:extLst>
            </p:cNvPr>
            <p:cNvSpPr txBox="1"/>
            <p:nvPr/>
          </p:nvSpPr>
          <p:spPr>
            <a:xfrm>
              <a:off x="3369730" y="4515164"/>
              <a:ext cx="882230" cy="2051250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88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031FB76-8618-4A77-9DE1-B947467E47C3}"/>
                </a:ext>
              </a:extLst>
            </p:cNvPr>
            <p:cNvSpPr txBox="1"/>
            <p:nvPr/>
          </p:nvSpPr>
          <p:spPr>
            <a:xfrm>
              <a:off x="3193692" y="2407921"/>
              <a:ext cx="1094519" cy="19484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ko-KR" altLang="en-US" sz="90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54" name="그림 53">
              <a:extLst>
                <a:ext uri="{FF2B5EF4-FFF2-40B4-BE49-F238E27FC236}">
                  <a16:creationId xmlns:a16="http://schemas.microsoft.com/office/drawing/2014/main" id="{0C8FE848-ACB4-44C0-98DD-88DFAA27E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89217" y="3921514"/>
              <a:ext cx="3544562" cy="2651217"/>
            </a:xfrm>
            <a:prstGeom prst="rect">
              <a:avLst/>
            </a:prstGeom>
          </p:spPr>
        </p:pic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C7251E4-83BC-4482-8FF9-D7625D8C59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1960" y="5075640"/>
              <a:ext cx="1537257" cy="39933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6DB4C51F-064C-49AA-9282-CE428A467E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8212" y="2936971"/>
              <a:ext cx="1571027" cy="40754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766C49BF-B215-493F-A0D2-161C01857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72720" y="1227831"/>
              <a:ext cx="3544562" cy="26351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4817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3944583" y="2230649"/>
            <a:ext cx="4280033" cy="2215992"/>
            <a:chOff x="3969983" y="2113692"/>
            <a:chExt cx="4280033" cy="2215992"/>
          </a:xfrm>
        </p:grpSpPr>
        <p:sp>
          <p:nvSpPr>
            <p:cNvPr id="8" name="TextBox 7"/>
            <p:cNvSpPr txBox="1"/>
            <p:nvPr/>
          </p:nvSpPr>
          <p:spPr>
            <a:xfrm>
              <a:off x="3969983" y="2113693"/>
              <a:ext cx="846707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3800" b="1" dirty="0">
                  <a:solidFill>
                    <a:schemeClr val="bg1"/>
                  </a:solidFill>
                </a:rPr>
                <a:t>[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70023" y="2113692"/>
              <a:ext cx="679993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3800" b="1" dirty="0">
                  <a:solidFill>
                    <a:schemeClr val="bg1"/>
                  </a:solidFill>
                </a:rPr>
                <a:t>]</a:t>
              </a:r>
              <a:endParaRPr lang="ko-KR" altLang="en-US" sz="13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214776" y="2967335"/>
            <a:ext cx="1741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287708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50738" y="4194102"/>
            <a:ext cx="2156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accent1">
                    <a:lumMod val="7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감사합니다</a:t>
            </a:r>
            <a:endParaRPr lang="en-US" altLang="ko-KR" sz="3200" dirty="0">
              <a:solidFill>
                <a:schemeClr val="accent1">
                  <a:lumMod val="7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CF1ECFF-C1B8-41F6-91F3-3438B3B817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154" y="2168049"/>
            <a:ext cx="1500063" cy="1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5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그룹 30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32" name="그룹 31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6" name="오각형 35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cxnSp>
            <p:nvCxnSpPr>
              <p:cNvPr id="37" name="직선 연결선 36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38" y="2337232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TextBox 38"/>
          <p:cNvSpPr txBox="1"/>
          <p:nvPr/>
        </p:nvSpPr>
        <p:spPr>
          <a:xfrm>
            <a:off x="817846" y="1227831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2400" b="1" dirty="0">
              <a:solidFill>
                <a:schemeClr val="accent2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935713" y="1681255"/>
            <a:ext cx="1857882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FA9ED84A-9C6D-4090-B428-A963C863051C}"/>
              </a:ext>
            </a:extLst>
          </p:cNvPr>
          <p:cNvGrpSpPr/>
          <p:nvPr/>
        </p:nvGrpSpPr>
        <p:grpSpPr>
          <a:xfrm>
            <a:off x="4622445" y="1226937"/>
            <a:ext cx="2736771" cy="4145844"/>
            <a:chOff x="4184295" y="1331418"/>
            <a:chExt cx="2736771" cy="4145844"/>
          </a:xfrm>
        </p:grpSpPr>
        <p:grpSp>
          <p:nvGrpSpPr>
            <p:cNvPr id="17" name="그룹 16"/>
            <p:cNvGrpSpPr/>
            <p:nvPr/>
          </p:nvGrpSpPr>
          <p:grpSpPr>
            <a:xfrm>
              <a:off x="4184295" y="1331418"/>
              <a:ext cx="2736771" cy="4145844"/>
              <a:chOff x="1523475" y="1256012"/>
              <a:chExt cx="2736771" cy="4145844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523475" y="1256012"/>
                <a:ext cx="590225" cy="368485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r">
                  <a:lnSpc>
                    <a:spcPct val="360000"/>
                  </a:lnSpc>
                </a:pPr>
                <a:r>
                  <a:rPr lang="en-US" altLang="ko-KR" sz="2300" b="1" spc="300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01</a:t>
                </a:r>
              </a:p>
              <a:p>
                <a:pPr algn="r">
                  <a:lnSpc>
                    <a:spcPct val="360000"/>
                  </a:lnSpc>
                </a:pPr>
                <a:r>
                  <a:rPr lang="en-US" altLang="ko-KR" sz="2300" b="1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02</a:t>
                </a:r>
              </a:p>
              <a:p>
                <a:pPr algn="r">
                  <a:lnSpc>
                    <a:spcPct val="360000"/>
                  </a:lnSpc>
                </a:pPr>
                <a:r>
                  <a:rPr lang="en-US" altLang="ko-KR" sz="2300" b="1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03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001335" y="1990063"/>
                <a:ext cx="16145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주제  선정  배경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049518" y="3254862"/>
                <a:ext cx="1909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프로그램 동작 과정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049517" y="4518003"/>
                <a:ext cx="19094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pc="-150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프로그램 구현 결과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049518" y="5032524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113700" y="3581524"/>
                <a:ext cx="1689904" cy="652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spc="-150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Arial" panose="020B0604020202020204" pitchFamily="34" charset="0"/>
                  </a:rPr>
                  <a:t>모델 구조</a:t>
                </a:r>
                <a:endParaRPr lang="en-US" altLang="ko-KR" sz="14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endParaRPr>
              </a:p>
              <a:p>
                <a:pPr marL="180975" indent="-180975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spc="-150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Arial" panose="020B0604020202020204" pitchFamily="34" charset="0"/>
                  </a:rPr>
                  <a:t>데이터 셋  </a:t>
                </a:r>
                <a:endParaRPr lang="en-US" altLang="ko-KR" sz="14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113700" y="4887335"/>
                <a:ext cx="2146546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0975" indent="-180975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ko-KR" altLang="en-US" sz="1400" spc="-150" dirty="0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  <a:cs typeface="Arial" panose="020B0604020202020204" pitchFamily="34" charset="0"/>
                  </a:rPr>
                  <a:t>모델 학습 및 테스트 결과</a:t>
                </a:r>
                <a:endParaRPr lang="en-US" altLang="ko-KR" sz="14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4774520" y="2341792"/>
              <a:ext cx="1689904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문제점</a:t>
              </a:r>
              <a:endParaRPr lang="en-US" altLang="ko-KR" sz="14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400" spc="-150" dirty="0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프로젝트 목표</a:t>
              </a:r>
              <a:endParaRPr lang="en-US" altLang="ko-KR" sz="14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</p:txBody>
        </p: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317" y="293215"/>
            <a:ext cx="477596" cy="47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9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각형 21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16189" y="2448004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sz="3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94709" y="3034877"/>
            <a:ext cx="22365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배경</a:t>
            </a:r>
          </a:p>
        </p:txBody>
      </p:sp>
    </p:spTree>
    <p:extLst>
      <p:ext uri="{BB962C8B-B14F-4D97-AF65-F5344CB8AC3E}">
        <p14:creationId xmlns:p14="http://schemas.microsoft.com/office/powerpoint/2010/main" val="357970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D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표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42376"/>
              </p:ext>
            </p:extLst>
          </p:nvPr>
        </p:nvGraphicFramePr>
        <p:xfrm>
          <a:off x="4501598" y="2751977"/>
          <a:ext cx="3331043" cy="2728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31043">
                  <a:extLst>
                    <a:ext uri="{9D8B030D-6E8A-4147-A177-3AD203B41FA5}">
                      <a16:colId xmlns:a16="http://schemas.microsoft.com/office/drawing/2014/main" val="2081271747"/>
                    </a:ext>
                  </a:extLst>
                </a:gridCol>
              </a:tblGrid>
              <a:tr h="6305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5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18479"/>
                  </a:ext>
                </a:extLst>
              </a:tr>
              <a:tr h="20982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202084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3464" y="347347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배경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93464" y="67514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문제점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38" y="2337232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317" y="293215"/>
            <a:ext cx="477596" cy="47759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794" y="3539755"/>
            <a:ext cx="3290995" cy="2063838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39268"/>
              </p:ext>
            </p:extLst>
          </p:nvPr>
        </p:nvGraphicFramePr>
        <p:xfrm>
          <a:off x="521257" y="2751977"/>
          <a:ext cx="3552938" cy="2728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52938">
                  <a:extLst>
                    <a:ext uri="{9D8B030D-6E8A-4147-A177-3AD203B41FA5}">
                      <a16:colId xmlns:a16="http://schemas.microsoft.com/office/drawing/2014/main" val="4168545828"/>
                    </a:ext>
                  </a:extLst>
                </a:gridCol>
              </a:tblGrid>
              <a:tr h="6305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5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087614"/>
                  </a:ext>
                </a:extLst>
              </a:tr>
              <a:tr h="20982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751156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278623"/>
              </p:ext>
            </p:extLst>
          </p:nvPr>
        </p:nvGraphicFramePr>
        <p:xfrm>
          <a:off x="8287046" y="2751977"/>
          <a:ext cx="3386069" cy="27287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86069">
                  <a:extLst>
                    <a:ext uri="{9D8B030D-6E8A-4147-A177-3AD203B41FA5}">
                      <a16:colId xmlns:a16="http://schemas.microsoft.com/office/drawing/2014/main" val="3159260571"/>
                    </a:ext>
                  </a:extLst>
                </a:gridCol>
              </a:tblGrid>
              <a:tr h="63050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1500" dirty="0">
                        <a:solidFill>
                          <a:schemeClr val="tx1"/>
                        </a:solidFill>
                        <a:latin typeface="배달의민족 주아" panose="02020603020101020101" pitchFamily="18" charset="-127"/>
                        <a:ea typeface="배달의민족 주아" panose="020206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41359"/>
                  </a:ext>
                </a:extLst>
              </a:tr>
              <a:tr h="209826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304138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559"/>
          <a:stretch/>
        </p:blipFill>
        <p:spPr>
          <a:xfrm>
            <a:off x="8313422" y="3539755"/>
            <a:ext cx="3359693" cy="204847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67"/>
          <a:stretch/>
        </p:blipFill>
        <p:spPr>
          <a:xfrm>
            <a:off x="573822" y="3547437"/>
            <a:ext cx="3500373" cy="20561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97725" y="1924870"/>
            <a:ext cx="899478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위조 서명으로 인한 </a:t>
            </a:r>
            <a:r>
              <a:rPr lang="ko-KR" altLang="en-US" sz="2500" dirty="0">
                <a:solidFill>
                  <a:srgbClr val="F8B03A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의혹</a:t>
            </a:r>
            <a:r>
              <a:rPr lang="ko-KR" altLang="en-US" sz="25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 최근에도 끊이지 않고 있음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617336" y="2841875"/>
            <a:ext cx="3417741" cy="36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시 의회 의장이 의원들의 서명을 대리 서명 의혹 제기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49251" y="2841876"/>
            <a:ext cx="2896947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kern="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성형외과 원장이 공문서에 </a:t>
            </a:r>
            <a:r>
              <a:rPr lang="en-US" altLang="ko-KR" sz="1200" kern="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kern="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위조 서명 </a:t>
            </a:r>
            <a:r>
              <a:rPr lang="en-US" altLang="ko-KR" sz="1200" kern="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sz="1200" kern="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의혹 제기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8600559" y="2867489"/>
            <a:ext cx="3417741" cy="36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200" dirty="0">
                <a:solidFill>
                  <a:srgbClr val="FFFF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학교 측이 학생 서명을 위조했다는 의혹 제기</a:t>
            </a:r>
            <a:endParaRPr lang="ko-KR" altLang="en-US" sz="1200" kern="0" dirty="0">
              <a:solidFill>
                <a:srgbClr val="FFFF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73821" y="5689893"/>
            <a:ext cx="350037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연합뉴스</a:t>
            </a:r>
            <a:endParaRPr lang="en-US" altLang="ko-KR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2017. 2. 22</a:t>
            </a: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501598" y="5689893"/>
            <a:ext cx="3298191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MBC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2019. 7. 11</a:t>
            </a: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13422" y="5677233"/>
            <a:ext cx="335969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OBS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2019. 10. 18</a:t>
            </a:r>
            <a:endParaRPr lang="ko-KR" altLang="en-US" sz="1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6469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45" name="그룹 44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50" name="오각형 49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51" name="직선 연결선 50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38" y="2337232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317" y="293215"/>
            <a:ext cx="477596" cy="477596"/>
          </a:xfrm>
          <a:prstGeom prst="rect">
            <a:avLst/>
          </a:prstGeom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3F2966D8-B06B-454E-953A-AE5BC42915B5}"/>
              </a:ext>
            </a:extLst>
          </p:cNvPr>
          <p:cNvGrpSpPr/>
          <p:nvPr/>
        </p:nvGrpSpPr>
        <p:grpSpPr>
          <a:xfrm>
            <a:off x="836322" y="1310444"/>
            <a:ext cx="11078789" cy="4641232"/>
            <a:chOff x="845367" y="1310444"/>
            <a:chExt cx="10813763" cy="4641232"/>
          </a:xfrm>
        </p:grpSpPr>
        <p:sp>
          <p:nvSpPr>
            <p:cNvPr id="40" name="Rectangle 242">
              <a:extLst>
                <a:ext uri="{FF2B5EF4-FFF2-40B4-BE49-F238E27FC236}">
                  <a16:creationId xmlns:a16="http://schemas.microsoft.com/office/drawing/2014/main" id="{87CF8F54-39C7-434B-AA12-2D6CE5C25CDF}"/>
                </a:ext>
              </a:extLst>
            </p:cNvPr>
            <p:cNvSpPr/>
            <p:nvPr/>
          </p:nvSpPr>
          <p:spPr>
            <a:xfrm>
              <a:off x="3536857" y="5496323"/>
              <a:ext cx="2096814" cy="455353"/>
            </a:xfrm>
            <a:prstGeom prst="rect">
              <a:avLst/>
            </a:prstGeom>
            <a:blipFill dpi="0" rotWithShape="1">
              <a:blip r:embed="rId4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7E6E75C-0F38-46D3-8016-8AB9724FA04C}"/>
                </a:ext>
              </a:extLst>
            </p:cNvPr>
            <p:cNvSpPr/>
            <p:nvPr/>
          </p:nvSpPr>
          <p:spPr>
            <a:xfrm>
              <a:off x="4864713" y="1310444"/>
              <a:ext cx="2096814" cy="2096814"/>
            </a:xfrm>
            <a:prstGeom prst="ellipse">
              <a:avLst/>
            </a:prstGeom>
            <a:solidFill>
              <a:srgbClr val="F86A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796837C8-3987-4E9F-A7F4-1545A6120366}"/>
                </a:ext>
              </a:extLst>
            </p:cNvPr>
            <p:cNvSpPr/>
            <p:nvPr/>
          </p:nvSpPr>
          <p:spPr>
            <a:xfrm>
              <a:off x="6192570" y="3624115"/>
              <a:ext cx="2096814" cy="2096814"/>
            </a:xfrm>
            <a:prstGeom prst="ellipse">
              <a:avLst/>
            </a:prstGeom>
            <a:solidFill>
              <a:srgbClr val="05AC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ED74549-E43D-4C3A-B906-3DE0B9693939}"/>
                </a:ext>
              </a:extLst>
            </p:cNvPr>
            <p:cNvSpPr/>
            <p:nvPr/>
          </p:nvSpPr>
          <p:spPr>
            <a:xfrm>
              <a:off x="3536856" y="3624115"/>
              <a:ext cx="2096814" cy="2096814"/>
            </a:xfrm>
            <a:prstGeom prst="ellipse">
              <a:avLst/>
            </a:prstGeom>
            <a:solidFill>
              <a:srgbClr val="FF9B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44" name="이등변 삼각형 43">
              <a:extLst>
                <a:ext uri="{FF2B5EF4-FFF2-40B4-BE49-F238E27FC236}">
                  <a16:creationId xmlns:a16="http://schemas.microsoft.com/office/drawing/2014/main" id="{31911F54-EC23-4209-AAFF-400886500E9E}"/>
                </a:ext>
              </a:extLst>
            </p:cNvPr>
            <p:cNvSpPr/>
            <p:nvPr/>
          </p:nvSpPr>
          <p:spPr>
            <a:xfrm>
              <a:off x="4557733" y="2343194"/>
              <a:ext cx="2710774" cy="2336874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15BE73C-866C-4CEC-88ED-8F493AE8CA12}"/>
                </a:ext>
              </a:extLst>
            </p:cNvPr>
            <p:cNvSpPr/>
            <p:nvPr/>
          </p:nvSpPr>
          <p:spPr>
            <a:xfrm>
              <a:off x="6768011" y="4199556"/>
              <a:ext cx="945932" cy="9459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05ACC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03</a:t>
              </a:r>
              <a:endParaRPr lang="en-US" sz="2800" b="1" dirty="0">
                <a:solidFill>
                  <a:srgbClr val="05ACC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CB68485-C1B3-430C-B35D-B3125A924014}"/>
                </a:ext>
              </a:extLst>
            </p:cNvPr>
            <p:cNvSpPr/>
            <p:nvPr/>
          </p:nvSpPr>
          <p:spPr>
            <a:xfrm>
              <a:off x="5440154" y="1885885"/>
              <a:ext cx="945932" cy="9459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800" b="1">
                  <a:solidFill>
                    <a:srgbClr val="F86A7B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01</a:t>
              </a:r>
              <a:endParaRPr lang="en-US" sz="2800" b="1">
                <a:solidFill>
                  <a:srgbClr val="F86A7B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7B280CA-1FE7-448D-A732-E3176A7748E5}"/>
                </a:ext>
              </a:extLst>
            </p:cNvPr>
            <p:cNvSpPr/>
            <p:nvPr/>
          </p:nvSpPr>
          <p:spPr>
            <a:xfrm>
              <a:off x="4112297" y="4199556"/>
              <a:ext cx="945932" cy="9459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FF9B43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  <a:cs typeface="Arial" panose="020B0604020202020204" pitchFamily="34" charset="0"/>
                </a:rPr>
                <a:t>02</a:t>
              </a:r>
              <a:endParaRPr lang="en-US" sz="2800" b="1" dirty="0">
                <a:solidFill>
                  <a:srgbClr val="FF9B43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DCA85F9-072F-4138-8B66-FB1B977062CA}"/>
                </a:ext>
              </a:extLst>
            </p:cNvPr>
            <p:cNvSpPr txBox="1"/>
            <p:nvPr/>
          </p:nvSpPr>
          <p:spPr>
            <a:xfrm>
              <a:off x="5031812" y="3688777"/>
              <a:ext cx="1736199" cy="53126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>
                <a:defRPr sz="3200">
                  <a:latin typeface="Bahnschrift SemiBold" panose="020B0502040204020203" pitchFamily="34" charset="0"/>
                  <a:ea typeface="나눔스퀘어 ExtraBold" panose="020B0600000101010101" pitchFamily="50" charset="-127"/>
                </a:defRPr>
              </a:lvl1pPr>
            </a:lstStyle>
            <a:p>
              <a:pPr algn="ctr"/>
              <a:r>
                <a:rPr lang="ko-KR" altLang="en-US" sz="1800" dirty="0"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해결 방안</a:t>
              </a:r>
              <a:endParaRPr lang="ko-KR" altLang="en-US" sz="1800" b="1" dirty="0"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4" name="Rectangle 242">
              <a:extLst>
                <a:ext uri="{FF2B5EF4-FFF2-40B4-BE49-F238E27FC236}">
                  <a16:creationId xmlns:a16="http://schemas.microsoft.com/office/drawing/2014/main" id="{3FF62A3C-CF06-4DA5-9C8C-195D93F6DC16}"/>
                </a:ext>
              </a:extLst>
            </p:cNvPr>
            <p:cNvSpPr/>
            <p:nvPr/>
          </p:nvSpPr>
          <p:spPr>
            <a:xfrm>
              <a:off x="6192570" y="5496323"/>
              <a:ext cx="2096814" cy="455353"/>
            </a:xfrm>
            <a:prstGeom prst="rect">
              <a:avLst/>
            </a:prstGeom>
            <a:blipFill dpi="0" rotWithShape="1">
              <a:blip r:embed="rId4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66E2BC6-657A-4E48-8A2C-1F24E840516A}"/>
                </a:ext>
              </a:extLst>
            </p:cNvPr>
            <p:cNvSpPr txBox="1"/>
            <p:nvPr/>
          </p:nvSpPr>
          <p:spPr>
            <a:xfrm>
              <a:off x="7308477" y="2120136"/>
              <a:ext cx="3440913" cy="624017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chemeClr val="tx1">
                      <a:alpha val="6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단시간에 </a:t>
              </a:r>
              <a:r>
                <a:rPr lang="ko-KR" altLang="en-US" sz="1400" dirty="0" err="1">
                  <a:solidFill>
                    <a:schemeClr val="tx1">
                      <a:alpha val="6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위</a:t>
              </a:r>
              <a:r>
                <a:rPr lang="ko-KR" altLang="en-US" sz="1800" kern="0" spc="0" dirty="0" err="1">
                  <a:solidFill>
                    <a:schemeClr val="tx2"/>
                  </a:solidFill>
                  <a:effectLst/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∙</a:t>
              </a:r>
              <a:r>
                <a:rPr lang="ko-KR" altLang="en-US" sz="1400" dirty="0" err="1">
                  <a:solidFill>
                    <a:schemeClr val="tx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변조</a:t>
              </a:r>
              <a:r>
                <a:rPr lang="ko-KR" altLang="en-US" sz="1400" dirty="0">
                  <a:solidFill>
                    <a:schemeClr val="tx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  <a:r>
                <a:rPr lang="ko-KR" altLang="en-US" sz="1400" dirty="0">
                  <a:solidFill>
                    <a:schemeClr val="tx1">
                      <a:alpha val="6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판별가능</a:t>
              </a:r>
              <a:endParaRPr lang="en-US" altLang="ko-KR" sz="1400" dirty="0">
                <a:solidFill>
                  <a:schemeClr val="tx1">
                    <a:alpha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chemeClr val="tx1">
                      <a:alpha val="6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오류 확률을 최소화한</a:t>
              </a:r>
              <a:r>
                <a:rPr lang="en-US" altLang="ko-KR" sz="1400" dirty="0">
                  <a:solidFill>
                    <a:schemeClr val="tx1">
                      <a:alpha val="6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CNN</a:t>
              </a:r>
              <a:r>
                <a:rPr lang="ko-KR" altLang="en-US" sz="1400" dirty="0">
                  <a:solidFill>
                    <a:schemeClr val="tx1">
                      <a:alpha val="6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모델 활용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FC43A05-0E17-4D33-BE6D-C13C3B28043B}"/>
                </a:ext>
              </a:extLst>
            </p:cNvPr>
            <p:cNvSpPr txBox="1"/>
            <p:nvPr/>
          </p:nvSpPr>
          <p:spPr>
            <a:xfrm>
              <a:off x="7308477" y="1740878"/>
              <a:ext cx="1649085" cy="26161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ko-KR" altLang="en-US" sz="1700" b="1" dirty="0" err="1">
                  <a:solidFill>
                    <a:srgbClr val="F86A7B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보안성</a:t>
              </a:r>
              <a:endParaRPr lang="ko-KR" altLang="en-US" sz="1700" b="1" dirty="0">
                <a:solidFill>
                  <a:srgbClr val="F86A7B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DA3998D-D51A-4862-83D8-73B60BBB75AC}"/>
                </a:ext>
              </a:extLst>
            </p:cNvPr>
            <p:cNvSpPr txBox="1"/>
            <p:nvPr/>
          </p:nvSpPr>
          <p:spPr>
            <a:xfrm>
              <a:off x="8535772" y="4558481"/>
              <a:ext cx="3123358" cy="529312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rgbClr val="7F7C7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서명등록 한번으로 간편하게</a:t>
              </a:r>
              <a:endParaRPr lang="en-US" altLang="ko-KR" sz="1400" dirty="0">
                <a:solidFill>
                  <a:srgbClr val="7F7C7C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rgbClr val="7F7C7C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어디서든 사용자 인증 가능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51C9D2-F80D-4987-B958-B5F0CB26B2F3}"/>
                </a:ext>
              </a:extLst>
            </p:cNvPr>
            <p:cNvSpPr txBox="1"/>
            <p:nvPr/>
          </p:nvSpPr>
          <p:spPr>
            <a:xfrm>
              <a:off x="8502850" y="4159023"/>
              <a:ext cx="1470201" cy="26161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ko-KR" altLang="en-US" sz="1700" b="1" dirty="0">
                  <a:solidFill>
                    <a:srgbClr val="05ACC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편의성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4ED6B68-0000-4AAE-87E6-F0F4D802D4D5}"/>
                </a:ext>
              </a:extLst>
            </p:cNvPr>
            <p:cNvSpPr txBox="1"/>
            <p:nvPr/>
          </p:nvSpPr>
          <p:spPr>
            <a:xfrm>
              <a:off x="845367" y="4473208"/>
              <a:ext cx="2605928" cy="904094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ct val="130000"/>
                </a:lnSpc>
              </a:pPr>
              <a:r>
                <a:rPr lang="ko-KR" altLang="en-US" sz="1400" dirty="0">
                  <a:solidFill>
                    <a:schemeClr val="tx1">
                      <a:alpha val="6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다양한 </a:t>
              </a:r>
              <a:r>
                <a:rPr lang="ko-KR" altLang="en-US" sz="1400" dirty="0" err="1">
                  <a:solidFill>
                    <a:schemeClr val="tx1">
                      <a:alpha val="6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위</a:t>
              </a:r>
              <a:r>
                <a:rPr lang="ko-KR" altLang="en-US" sz="1800" kern="0" spc="0" dirty="0" err="1">
                  <a:solidFill>
                    <a:schemeClr val="tx2"/>
                  </a:solidFill>
                  <a:effectLst/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∙</a:t>
              </a:r>
              <a:r>
                <a:rPr lang="ko-KR" altLang="en-US" sz="1400" dirty="0" err="1">
                  <a:solidFill>
                    <a:schemeClr val="tx2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변조</a:t>
              </a:r>
              <a:r>
                <a:rPr lang="ko-KR" altLang="en-US" sz="1400" dirty="0">
                  <a:solidFill>
                    <a:schemeClr val="tx1">
                      <a:alpha val="6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경우의 수를</a:t>
              </a:r>
              <a:endParaRPr lang="en-US" altLang="ko-KR" sz="1400" dirty="0">
                <a:solidFill>
                  <a:schemeClr val="tx1">
                    <a:alpha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r">
                <a:lnSpc>
                  <a:spcPct val="130000"/>
                </a:lnSpc>
              </a:pPr>
              <a:r>
                <a:rPr lang="ko-KR" altLang="en-US" sz="1400" dirty="0">
                  <a:solidFill>
                    <a:schemeClr val="tx1">
                      <a:alpha val="65000"/>
                    </a:schemeClr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고려한 원본 데이터 셋 다량 확보</a:t>
              </a:r>
              <a:endParaRPr lang="en-US" altLang="ko-KR" sz="1400" dirty="0">
                <a:solidFill>
                  <a:schemeClr val="tx1">
                    <a:alpha val="6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r">
                <a:lnSpc>
                  <a:spcPct val="130000"/>
                </a:lnSpc>
              </a:pPr>
              <a:endPara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B92F57E-79F6-43C7-A9D3-90CAC4531F4C}"/>
                </a:ext>
              </a:extLst>
            </p:cNvPr>
            <p:cNvSpPr txBox="1"/>
            <p:nvPr/>
          </p:nvSpPr>
          <p:spPr>
            <a:xfrm>
              <a:off x="1808473" y="4133903"/>
              <a:ext cx="1649085" cy="26161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r"/>
              <a:r>
                <a:rPr lang="ko-KR" altLang="en-US" sz="1700" b="1" dirty="0">
                  <a:solidFill>
                    <a:srgbClr val="FF9B4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  <a:cs typeface="Arial" panose="020B0604020202020204" pitchFamily="34" charset="0"/>
                </a:rPr>
                <a:t>정확성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93464" y="347347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배경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3464" y="675148"/>
            <a:ext cx="2052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목표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861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오각형 21"/>
          <p:cNvSpPr/>
          <p:nvPr/>
        </p:nvSpPr>
        <p:spPr>
          <a:xfrm rot="5400000">
            <a:off x="-780014" y="1846229"/>
            <a:ext cx="6028661" cy="2336201"/>
          </a:xfrm>
          <a:prstGeom prst="homePlate">
            <a:avLst/>
          </a:prstGeom>
          <a:solidFill>
            <a:schemeClr val="accent2"/>
          </a:solidFill>
          <a:ln>
            <a:noFill/>
          </a:ln>
          <a:effectLst>
            <a:outerShdw dist="38100" dir="2700000" algn="tl" rotWithShape="0">
              <a:schemeClr val="accent4">
                <a:lumMod val="1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1216189" y="2448004"/>
            <a:ext cx="716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lang="ko-KR" altLang="en-US" sz="32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194709" y="3034877"/>
            <a:ext cx="15183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</a:t>
            </a:r>
            <a:endParaRPr lang="en-US" altLang="ko-KR" sz="25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25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동작 과정</a:t>
            </a:r>
          </a:p>
        </p:txBody>
      </p:sp>
    </p:spTree>
    <p:extLst>
      <p:ext uri="{BB962C8B-B14F-4D97-AF65-F5344CB8AC3E}">
        <p14:creationId xmlns:p14="http://schemas.microsoft.com/office/powerpoint/2010/main" val="193074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121"/>
          <p:cNvSpPr txBox="1"/>
          <p:nvPr/>
        </p:nvSpPr>
        <p:spPr>
          <a:xfrm>
            <a:off x="503006" y="4353217"/>
            <a:ext cx="1504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200 , 200 , 1(Greyscale)</a:t>
            </a:r>
            <a:endParaRPr lang="ko-KR" altLang="en-US" sz="1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85625C9-342E-44D0-A49E-2592249D881C}"/>
              </a:ext>
            </a:extLst>
          </p:cNvPr>
          <p:cNvGrpSpPr/>
          <p:nvPr/>
        </p:nvGrpSpPr>
        <p:grpSpPr>
          <a:xfrm>
            <a:off x="0" y="321392"/>
            <a:ext cx="3045502" cy="815421"/>
            <a:chOff x="0" y="321392"/>
            <a:chExt cx="3045502" cy="815421"/>
          </a:xfrm>
        </p:grpSpPr>
        <p:sp>
          <p:nvSpPr>
            <p:cNvPr id="17" name="직사각형 16"/>
            <p:cNvSpPr/>
            <p:nvPr/>
          </p:nvSpPr>
          <p:spPr>
            <a:xfrm>
              <a:off x="0" y="321392"/>
              <a:ext cx="104775" cy="7905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93464" y="347347"/>
              <a:ext cx="2475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2">
                      <a:lumMod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02 </a:t>
              </a:r>
              <a:r>
                <a:rPr lang="ko-KR" altLang="en-US" dirty="0">
                  <a:solidFill>
                    <a:schemeClr val="bg2">
                      <a:lumMod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프로그램 동작 과정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93464" y="675148"/>
              <a:ext cx="14622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dirty="0">
                  <a:solidFill>
                    <a:schemeClr val="bg2">
                      <a:lumMod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모델 구조</a:t>
              </a:r>
              <a:endParaRPr lang="ko-KR" altLang="en-US" sz="2400" spc="-15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629730" y="735710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spc="-150" dirty="0">
                  <a:solidFill>
                    <a:schemeClr val="bg2">
                      <a:lumMod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- </a:t>
              </a:r>
              <a:r>
                <a:rPr lang="ko-KR" altLang="en-US" sz="2000" spc="-150" dirty="0">
                  <a:solidFill>
                    <a:schemeClr val="bg2">
                      <a:lumMod val="25000"/>
                    </a:schemeClr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전체 모델 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CD1A0C-4639-4777-9AB3-905A7A79DEBB}"/>
              </a:ext>
            </a:extLst>
          </p:cNvPr>
          <p:cNvGrpSpPr/>
          <p:nvPr/>
        </p:nvGrpSpPr>
        <p:grpSpPr>
          <a:xfrm>
            <a:off x="11374568" y="0"/>
            <a:ext cx="579033" cy="1227831"/>
            <a:chOff x="11374568" y="0"/>
            <a:chExt cx="579033" cy="1227831"/>
          </a:xfrm>
        </p:grpSpPr>
        <p:grpSp>
          <p:nvGrpSpPr>
            <p:cNvPr id="34" name="그룹 33"/>
            <p:cNvGrpSpPr/>
            <p:nvPr/>
          </p:nvGrpSpPr>
          <p:grpSpPr>
            <a:xfrm flipH="1">
              <a:off x="11374568" y="0"/>
              <a:ext cx="579033" cy="1227831"/>
              <a:chOff x="1066216" y="-1"/>
              <a:chExt cx="2336201" cy="4953878"/>
            </a:xfrm>
            <a:effectLst>
              <a:outerShdw dist="12700" dir="2700000" algn="tl" rotWithShape="0">
                <a:schemeClr val="accent4">
                  <a:lumMod val="10000"/>
                  <a:alpha val="40000"/>
                </a:schemeClr>
              </a:outerShdw>
            </a:effectLst>
          </p:grpSpPr>
          <p:grpSp>
            <p:nvGrpSpPr>
              <p:cNvPr id="45" name="그룹 44"/>
              <p:cNvGrpSpPr/>
              <p:nvPr/>
            </p:nvGrpSpPr>
            <p:grpSpPr>
              <a:xfrm>
                <a:off x="1066216" y="-1"/>
                <a:ext cx="2336201" cy="4953878"/>
                <a:chOff x="662180" y="-1"/>
                <a:chExt cx="1884872" cy="4242180"/>
              </a:xfrm>
              <a:solidFill>
                <a:schemeClr val="accent2"/>
              </a:solidFill>
            </p:grpSpPr>
            <p:sp>
              <p:nvSpPr>
                <p:cNvPr id="50" name="오각형 49"/>
                <p:cNvSpPr/>
                <p:nvPr/>
              </p:nvSpPr>
              <p:spPr>
                <a:xfrm rot="5400000">
                  <a:off x="-516474" y="1178653"/>
                  <a:ext cx="4242180" cy="1884872"/>
                </a:xfrm>
                <a:prstGeom prst="homePlat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51" name="직선 연결선 50"/>
                <p:cNvCxnSpPr/>
                <p:nvPr/>
              </p:nvCxnSpPr>
              <p:spPr>
                <a:xfrm>
                  <a:off x="793708" y="3111827"/>
                  <a:ext cx="1661920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>
                  <a:off x="793708" y="710870"/>
                  <a:ext cx="1661920" cy="0"/>
                </a:xfrm>
                <a:prstGeom prst="line">
                  <a:avLst/>
                </a:prstGeom>
                <a:grpFill/>
                <a:ln>
                  <a:solidFill>
                    <a:schemeClr val="bg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8" name="그림 47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3186" t="85302" r="14157" b="-2883"/>
              <a:stretch/>
            </p:blipFill>
            <p:spPr>
              <a:xfrm>
                <a:off x="1599638" y="2337232"/>
                <a:ext cx="598243" cy="13349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38" name="그림 137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4317" y="293215"/>
              <a:ext cx="477596" cy="477596"/>
            </a:xfrm>
            <a:prstGeom prst="rect">
              <a:avLst/>
            </a:prstGeom>
          </p:spPr>
        </p:pic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6F9D088C-E7C3-4536-A24F-4E8C91B2C8EB}"/>
              </a:ext>
            </a:extLst>
          </p:cNvPr>
          <p:cNvSpPr txBox="1"/>
          <p:nvPr/>
        </p:nvSpPr>
        <p:spPr>
          <a:xfrm>
            <a:off x="11003810" y="3330830"/>
            <a:ext cx="984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확 률</a:t>
            </a:r>
            <a:r>
              <a:rPr lang="ko-KR" altLang="en-US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en-US" altLang="ko-KR" sz="2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r>
              <a:rPr lang="en-US" altLang="ko-KR" sz="2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0~1</a:t>
            </a:r>
            <a:endParaRPr lang="ko-KR" altLang="en-US" sz="20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3804996-F813-4665-8BC4-DF8BBC4D918C}"/>
              </a:ext>
            </a:extLst>
          </p:cNvPr>
          <p:cNvGrpSpPr/>
          <p:nvPr/>
        </p:nvGrpSpPr>
        <p:grpSpPr>
          <a:xfrm>
            <a:off x="796287" y="720401"/>
            <a:ext cx="10968494" cy="5558852"/>
            <a:chOff x="796287" y="720401"/>
            <a:chExt cx="10968494" cy="5558852"/>
          </a:xfrm>
        </p:grpSpPr>
        <p:cxnSp>
          <p:nvCxnSpPr>
            <p:cNvPr id="109" name="직선 화살표 연결선 108"/>
            <p:cNvCxnSpPr/>
            <p:nvPr/>
          </p:nvCxnSpPr>
          <p:spPr>
            <a:xfrm>
              <a:off x="8701275" y="2732489"/>
              <a:ext cx="1087656" cy="777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/>
            <p:cNvCxnSpPr>
              <a:cxnSpLocks/>
            </p:cNvCxnSpPr>
            <p:nvPr/>
          </p:nvCxnSpPr>
          <p:spPr>
            <a:xfrm flipV="1">
              <a:off x="8726041" y="3899246"/>
              <a:ext cx="1113489" cy="7270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모서리가 둥근 직사각형 35"/>
            <p:cNvSpPr/>
            <p:nvPr/>
          </p:nvSpPr>
          <p:spPr>
            <a:xfrm>
              <a:off x="2172908" y="2941165"/>
              <a:ext cx="188559" cy="1857614"/>
            </a:xfrm>
            <a:prstGeom prst="roundRect">
              <a:avLst/>
            </a:prstGeom>
            <a:solidFill>
              <a:srgbClr val="B4D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</a:t>
              </a:r>
            </a:p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</a:t>
              </a:r>
            </a:p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</a:t>
              </a:r>
            </a:p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63" name="직선 화살표 연결선 62"/>
            <p:cNvCxnSpPr/>
            <p:nvPr/>
          </p:nvCxnSpPr>
          <p:spPr>
            <a:xfrm flipV="1">
              <a:off x="2867133" y="3825240"/>
              <a:ext cx="216309" cy="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/>
            <p:cNvCxnSpPr>
              <a:cxnSpLocks/>
              <a:endCxn id="82" idx="2"/>
            </p:cNvCxnSpPr>
            <p:nvPr/>
          </p:nvCxnSpPr>
          <p:spPr>
            <a:xfrm>
              <a:off x="7329307" y="3410514"/>
              <a:ext cx="941462" cy="942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/>
            <p:cNvCxnSpPr>
              <a:cxnSpLocks/>
              <a:endCxn id="93" idx="3"/>
            </p:cNvCxnSpPr>
            <p:nvPr/>
          </p:nvCxnSpPr>
          <p:spPr>
            <a:xfrm flipV="1">
              <a:off x="7323107" y="2783400"/>
              <a:ext cx="965309" cy="1683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/>
            <p:cNvCxnSpPr>
              <a:cxnSpLocks/>
              <a:endCxn id="94" idx="3"/>
            </p:cNvCxnSpPr>
            <p:nvPr/>
          </p:nvCxnSpPr>
          <p:spPr>
            <a:xfrm flipV="1">
              <a:off x="7271664" y="3270435"/>
              <a:ext cx="1037204" cy="933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타원 92"/>
            <p:cNvSpPr/>
            <p:nvPr/>
          </p:nvSpPr>
          <p:spPr>
            <a:xfrm>
              <a:off x="8228021" y="2431390"/>
              <a:ext cx="412405" cy="4124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8248473" y="2918425"/>
              <a:ext cx="412405" cy="4124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8272353" y="4633077"/>
              <a:ext cx="412405" cy="4124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모서리가 둥근 직사각형 96"/>
            <p:cNvSpPr/>
            <p:nvPr/>
          </p:nvSpPr>
          <p:spPr>
            <a:xfrm>
              <a:off x="9005235" y="2000539"/>
              <a:ext cx="436656" cy="345819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OU</a:t>
              </a:r>
            </a:p>
            <a:p>
              <a:pPr algn="ctr"/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</a:t>
              </a:r>
            </a:p>
            <a:p>
              <a:pPr algn="ctr"/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P</a:t>
              </a:r>
            </a:p>
            <a:p>
              <a:pPr algn="ctr"/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U</a:t>
              </a:r>
            </a:p>
            <a:p>
              <a:pPr algn="ctr"/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T</a:t>
              </a:r>
            </a:p>
            <a:p>
              <a:pPr algn="ctr"/>
              <a:endParaRPr lang="en-US" altLang="ko-KR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pPr algn="ctr"/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L</a:t>
              </a:r>
            </a:p>
            <a:p>
              <a:pPr algn="ctr"/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A</a:t>
              </a:r>
            </a:p>
            <a:p>
              <a:pPr algn="ctr"/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Y</a:t>
              </a:r>
            </a:p>
            <a:p>
              <a:pPr algn="ctr"/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E</a:t>
              </a:r>
            </a:p>
            <a:p>
              <a:pPr algn="ctr"/>
              <a:r>
                <a:rPr lang="en-US" altLang="ko-KR" sz="16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</a:t>
              </a:r>
              <a:endParaRPr lang="ko-KR" altLang="en-US" sz="16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5" name="타원 104"/>
            <p:cNvSpPr/>
            <p:nvPr/>
          </p:nvSpPr>
          <p:spPr>
            <a:xfrm>
              <a:off x="9919598" y="3486841"/>
              <a:ext cx="412405" cy="4124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6" name="직선 화살표 연결선 125"/>
            <p:cNvCxnSpPr/>
            <p:nvPr/>
          </p:nvCxnSpPr>
          <p:spPr>
            <a:xfrm flipH="1" flipV="1">
              <a:off x="8434223" y="1056060"/>
              <a:ext cx="6125" cy="1332361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stealth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0" name="직선 화살표 연결선 129"/>
            <p:cNvCxnSpPr/>
            <p:nvPr/>
          </p:nvCxnSpPr>
          <p:spPr>
            <a:xfrm flipH="1">
              <a:off x="10092891" y="4031564"/>
              <a:ext cx="11310" cy="1877392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stealth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>
              <a:cxnSpLocks/>
            </p:cNvCxnSpPr>
            <p:nvPr/>
          </p:nvCxnSpPr>
          <p:spPr>
            <a:xfrm flipV="1">
              <a:off x="8821749" y="1898032"/>
              <a:ext cx="0" cy="772635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stealth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7451556" y="720401"/>
              <a:ext cx="22173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DC672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Fully connected Layer</a:t>
              </a:r>
            </a:p>
            <a:p>
              <a:r>
                <a:rPr lang="en-US" altLang="ko-KR" sz="1400" dirty="0">
                  <a:solidFill>
                    <a:srgbClr val="DC672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    (</a:t>
              </a:r>
              <a:r>
                <a:rPr lang="ko-KR" altLang="en-US" sz="1400" dirty="0">
                  <a:solidFill>
                    <a:srgbClr val="DC672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완전 연결 계층</a:t>
              </a:r>
              <a:r>
                <a:rPr lang="en-US" altLang="ko-KR" sz="1400" dirty="0">
                  <a:solidFill>
                    <a:srgbClr val="DC672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1400" dirty="0">
                <a:solidFill>
                  <a:srgbClr val="DC672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434223" y="1555381"/>
              <a:ext cx="20633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DC672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Dropout </a:t>
              </a:r>
              <a:endParaRPr lang="ko-KR" altLang="en-US" sz="1400" dirty="0">
                <a:solidFill>
                  <a:srgbClr val="DC672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9339283" y="5926159"/>
              <a:ext cx="20633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>
                  <a:solidFill>
                    <a:srgbClr val="DC672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Sigmoid Function</a:t>
              </a:r>
              <a:endParaRPr lang="ko-KR" altLang="en-US" sz="1400">
                <a:solidFill>
                  <a:srgbClr val="DC672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45" name="직선 화살표 연결선 144"/>
            <p:cNvCxnSpPr/>
            <p:nvPr/>
          </p:nvCxnSpPr>
          <p:spPr>
            <a:xfrm>
              <a:off x="1819894" y="3840316"/>
              <a:ext cx="241918" cy="2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/>
            <p:nvPr/>
          </p:nvCxnSpPr>
          <p:spPr>
            <a:xfrm>
              <a:off x="10381838" y="3683690"/>
              <a:ext cx="298401" cy="9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모서리가 둥근 직사각형 61"/>
            <p:cNvSpPr/>
            <p:nvPr/>
          </p:nvSpPr>
          <p:spPr>
            <a:xfrm>
              <a:off x="2393417" y="2941165"/>
              <a:ext cx="188559" cy="1857614"/>
            </a:xfrm>
            <a:prstGeom prst="roundRect">
              <a:avLst/>
            </a:prstGeom>
            <a:solidFill>
              <a:srgbClr val="A5B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RELU</a:t>
              </a:r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2626596" y="2941165"/>
              <a:ext cx="188559" cy="1857614"/>
            </a:xfrm>
            <a:prstGeom prst="roundRect">
              <a:avLst/>
            </a:prstGeom>
            <a:solidFill>
              <a:srgbClr val="F284C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MAXPOOL</a:t>
              </a:r>
            </a:p>
          </p:txBody>
        </p:sp>
        <p:sp>
          <p:nvSpPr>
            <p:cNvPr id="74" name="모서리가 둥근 직사각형 73"/>
            <p:cNvSpPr/>
            <p:nvPr/>
          </p:nvSpPr>
          <p:spPr>
            <a:xfrm>
              <a:off x="3118394" y="2949701"/>
              <a:ext cx="188559" cy="1857614"/>
            </a:xfrm>
            <a:prstGeom prst="roundRect">
              <a:avLst/>
            </a:prstGeom>
            <a:solidFill>
              <a:srgbClr val="B4D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</a:t>
              </a:r>
            </a:p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</a:t>
              </a:r>
            </a:p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</a:t>
              </a:r>
            </a:p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5" name="모서리가 둥근 직사각형 74"/>
            <p:cNvSpPr/>
            <p:nvPr/>
          </p:nvSpPr>
          <p:spPr>
            <a:xfrm>
              <a:off x="3338903" y="2949701"/>
              <a:ext cx="188559" cy="1857614"/>
            </a:xfrm>
            <a:prstGeom prst="roundRect">
              <a:avLst/>
            </a:prstGeom>
            <a:solidFill>
              <a:srgbClr val="A5B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RELU</a:t>
              </a:r>
            </a:p>
          </p:txBody>
        </p:sp>
        <p:sp>
          <p:nvSpPr>
            <p:cNvPr id="76" name="모서리가 둥근 직사각형 75"/>
            <p:cNvSpPr/>
            <p:nvPr/>
          </p:nvSpPr>
          <p:spPr>
            <a:xfrm>
              <a:off x="3572082" y="2949701"/>
              <a:ext cx="188559" cy="1857614"/>
            </a:xfrm>
            <a:prstGeom prst="roundRect">
              <a:avLst/>
            </a:prstGeom>
            <a:solidFill>
              <a:srgbClr val="F284C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MAXPOOL</a:t>
              </a:r>
            </a:p>
          </p:txBody>
        </p:sp>
        <p:sp>
          <p:nvSpPr>
            <p:cNvPr id="83" name="모서리가 둥근 직사각형 82"/>
            <p:cNvSpPr/>
            <p:nvPr/>
          </p:nvSpPr>
          <p:spPr>
            <a:xfrm>
              <a:off x="4024577" y="2949701"/>
              <a:ext cx="188559" cy="1857614"/>
            </a:xfrm>
            <a:prstGeom prst="roundRect">
              <a:avLst/>
            </a:prstGeom>
            <a:solidFill>
              <a:srgbClr val="B4D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</a:t>
              </a:r>
            </a:p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</a:t>
              </a:r>
            </a:p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</a:t>
              </a:r>
            </a:p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4" name="모서리가 둥근 직사각형 83"/>
            <p:cNvSpPr/>
            <p:nvPr/>
          </p:nvSpPr>
          <p:spPr>
            <a:xfrm>
              <a:off x="4245086" y="2949701"/>
              <a:ext cx="188559" cy="1857614"/>
            </a:xfrm>
            <a:prstGeom prst="roundRect">
              <a:avLst/>
            </a:prstGeom>
            <a:solidFill>
              <a:srgbClr val="A5B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RELU</a:t>
              </a:r>
            </a:p>
          </p:txBody>
        </p:sp>
        <p:sp>
          <p:nvSpPr>
            <p:cNvPr id="85" name="모서리가 둥근 직사각형 84"/>
            <p:cNvSpPr/>
            <p:nvPr/>
          </p:nvSpPr>
          <p:spPr>
            <a:xfrm>
              <a:off x="4478265" y="2949701"/>
              <a:ext cx="188559" cy="1857614"/>
            </a:xfrm>
            <a:prstGeom prst="roundRect">
              <a:avLst/>
            </a:prstGeom>
            <a:solidFill>
              <a:srgbClr val="F284C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MAXPOOL</a:t>
              </a:r>
            </a:p>
          </p:txBody>
        </p:sp>
        <p:sp>
          <p:nvSpPr>
            <p:cNvPr id="88" name="모서리가 둥근 직사각형 87"/>
            <p:cNvSpPr/>
            <p:nvPr/>
          </p:nvSpPr>
          <p:spPr>
            <a:xfrm>
              <a:off x="4910681" y="2949701"/>
              <a:ext cx="188559" cy="1857614"/>
            </a:xfrm>
            <a:prstGeom prst="roundRect">
              <a:avLst/>
            </a:prstGeom>
            <a:solidFill>
              <a:srgbClr val="B4D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</a:t>
              </a:r>
            </a:p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</a:t>
              </a:r>
            </a:p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</a:t>
              </a:r>
            </a:p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9" name="모서리가 둥근 직사각형 88"/>
            <p:cNvSpPr/>
            <p:nvPr/>
          </p:nvSpPr>
          <p:spPr>
            <a:xfrm>
              <a:off x="5131190" y="2949701"/>
              <a:ext cx="188559" cy="1857614"/>
            </a:xfrm>
            <a:prstGeom prst="roundRect">
              <a:avLst/>
            </a:prstGeom>
            <a:solidFill>
              <a:srgbClr val="A5B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RELU</a:t>
              </a:r>
            </a:p>
          </p:txBody>
        </p:sp>
        <p:sp>
          <p:nvSpPr>
            <p:cNvPr id="96" name="모서리가 둥근 직사각형 95"/>
            <p:cNvSpPr/>
            <p:nvPr/>
          </p:nvSpPr>
          <p:spPr>
            <a:xfrm>
              <a:off x="5364369" y="2949701"/>
              <a:ext cx="188559" cy="1857614"/>
            </a:xfrm>
            <a:prstGeom prst="roundRect">
              <a:avLst/>
            </a:prstGeom>
            <a:solidFill>
              <a:srgbClr val="F284C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MAXPOOL</a:t>
              </a:r>
            </a:p>
          </p:txBody>
        </p:sp>
        <p:sp>
          <p:nvSpPr>
            <p:cNvPr id="99" name="모서리가 둥근 직사각형 98"/>
            <p:cNvSpPr/>
            <p:nvPr/>
          </p:nvSpPr>
          <p:spPr>
            <a:xfrm>
              <a:off x="5791196" y="2949701"/>
              <a:ext cx="188559" cy="1857614"/>
            </a:xfrm>
            <a:prstGeom prst="roundRect">
              <a:avLst/>
            </a:prstGeom>
            <a:solidFill>
              <a:srgbClr val="B4D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</a:t>
              </a:r>
            </a:p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</a:t>
              </a:r>
            </a:p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</a:t>
              </a:r>
            </a:p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0" name="모서리가 둥근 직사각형 99"/>
            <p:cNvSpPr/>
            <p:nvPr/>
          </p:nvSpPr>
          <p:spPr>
            <a:xfrm>
              <a:off x="6011705" y="2949701"/>
              <a:ext cx="188559" cy="1857614"/>
            </a:xfrm>
            <a:prstGeom prst="roundRect">
              <a:avLst/>
            </a:prstGeom>
            <a:solidFill>
              <a:srgbClr val="A5B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RELU</a:t>
              </a:r>
            </a:p>
          </p:txBody>
        </p:sp>
        <p:sp>
          <p:nvSpPr>
            <p:cNvPr id="101" name="모서리가 둥근 직사각형 100"/>
            <p:cNvSpPr/>
            <p:nvPr/>
          </p:nvSpPr>
          <p:spPr>
            <a:xfrm>
              <a:off x="6244884" y="2949701"/>
              <a:ext cx="188559" cy="1857614"/>
            </a:xfrm>
            <a:prstGeom prst="roundRect">
              <a:avLst/>
            </a:prstGeom>
            <a:solidFill>
              <a:srgbClr val="F284C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MAXPOOL</a:t>
              </a:r>
            </a:p>
          </p:txBody>
        </p:sp>
        <p:sp>
          <p:nvSpPr>
            <p:cNvPr id="107" name="모서리가 둥근 직사각형 106"/>
            <p:cNvSpPr/>
            <p:nvPr/>
          </p:nvSpPr>
          <p:spPr>
            <a:xfrm>
              <a:off x="6667022" y="2941165"/>
              <a:ext cx="188559" cy="1857614"/>
            </a:xfrm>
            <a:prstGeom prst="roundRect">
              <a:avLst/>
            </a:prstGeom>
            <a:solidFill>
              <a:srgbClr val="B4D3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C</a:t>
              </a:r>
            </a:p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O</a:t>
              </a:r>
            </a:p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N</a:t>
              </a:r>
            </a:p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V</a:t>
              </a:r>
              <a:endParaRPr lang="ko-KR" altLang="en-US" sz="1100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08" name="모서리가 둥근 직사각형 107"/>
            <p:cNvSpPr/>
            <p:nvPr/>
          </p:nvSpPr>
          <p:spPr>
            <a:xfrm>
              <a:off x="6887531" y="2941165"/>
              <a:ext cx="188559" cy="1857614"/>
            </a:xfrm>
            <a:prstGeom prst="roundRect">
              <a:avLst/>
            </a:prstGeom>
            <a:solidFill>
              <a:srgbClr val="A5B4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RELU</a:t>
              </a:r>
            </a:p>
          </p:txBody>
        </p:sp>
        <p:sp>
          <p:nvSpPr>
            <p:cNvPr id="110" name="모서리가 둥근 직사각형 109"/>
            <p:cNvSpPr/>
            <p:nvPr/>
          </p:nvSpPr>
          <p:spPr>
            <a:xfrm>
              <a:off x="7120710" y="2941165"/>
              <a:ext cx="188559" cy="1857614"/>
            </a:xfrm>
            <a:prstGeom prst="roundRect">
              <a:avLst/>
            </a:prstGeom>
            <a:solidFill>
              <a:srgbClr val="F284C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sz="1100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MAXPOOL</a:t>
              </a:r>
            </a:p>
          </p:txBody>
        </p:sp>
        <p:cxnSp>
          <p:nvCxnSpPr>
            <p:cNvPr id="112" name="직선 화살표 연결선 111"/>
            <p:cNvCxnSpPr/>
            <p:nvPr/>
          </p:nvCxnSpPr>
          <p:spPr>
            <a:xfrm flipV="1">
              <a:off x="3785715" y="3820839"/>
              <a:ext cx="216309" cy="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/>
            <p:nvPr/>
          </p:nvCxnSpPr>
          <p:spPr>
            <a:xfrm flipV="1">
              <a:off x="4683218" y="3829050"/>
              <a:ext cx="216309" cy="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/>
            <p:nvPr/>
          </p:nvCxnSpPr>
          <p:spPr>
            <a:xfrm flipV="1">
              <a:off x="5557634" y="3829050"/>
              <a:ext cx="216309" cy="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/>
            <p:nvPr/>
          </p:nvCxnSpPr>
          <p:spPr>
            <a:xfrm flipV="1">
              <a:off x="6459912" y="3836506"/>
              <a:ext cx="216309" cy="3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226039" y="2607770"/>
              <a:ext cx="65446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rgbClr val="F8B03A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r>
                <a:rPr lang="ko-KR" altLang="en-US" sz="1300" dirty="0">
                  <a:solidFill>
                    <a:srgbClr val="F8B03A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계층</a:t>
              </a: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169671" y="2607770"/>
              <a:ext cx="7469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rgbClr val="F8B03A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</a:t>
              </a:r>
              <a:r>
                <a:rPr lang="ko-KR" altLang="en-US" sz="1300" dirty="0">
                  <a:solidFill>
                    <a:srgbClr val="F8B03A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계층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4105931" y="2608518"/>
              <a:ext cx="70028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rgbClr val="F8B03A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3</a:t>
              </a:r>
              <a:r>
                <a:rPr lang="ko-KR" altLang="en-US" sz="1300" dirty="0">
                  <a:solidFill>
                    <a:srgbClr val="F8B03A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계층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89700" y="2607770"/>
              <a:ext cx="654463" cy="299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rgbClr val="F8B03A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</a:t>
              </a:r>
              <a:r>
                <a:rPr lang="ko-KR" altLang="en-US" sz="1300" dirty="0">
                  <a:solidFill>
                    <a:srgbClr val="F8B03A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계층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856156" y="2607770"/>
              <a:ext cx="654463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rgbClr val="F8B03A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</a:t>
              </a:r>
              <a:r>
                <a:rPr lang="ko-KR" altLang="en-US" sz="1300" dirty="0">
                  <a:solidFill>
                    <a:srgbClr val="F8B03A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계층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717860" y="2607770"/>
              <a:ext cx="643705" cy="290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rgbClr val="F8B03A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6</a:t>
              </a:r>
              <a:r>
                <a:rPr lang="ko-KR" altLang="en-US" sz="1300" dirty="0">
                  <a:solidFill>
                    <a:srgbClr val="F8B03A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계층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970829" y="4797874"/>
              <a:ext cx="102565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200, 200, 1</a:t>
              </a:r>
              <a:endParaRPr lang="ko-KR" altLang="en-US" sz="1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2755178" y="4793473"/>
              <a:ext cx="13709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100, 100, 32</a:t>
              </a:r>
              <a:endParaRPr lang="ko-KR" altLang="en-US" sz="1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652758" y="4788756"/>
              <a:ext cx="13709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50, 50, 64</a:t>
              </a:r>
              <a:endParaRPr lang="ko-KR" altLang="en-US" sz="1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753986" y="4793473"/>
              <a:ext cx="9538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25, 25, 96</a:t>
              </a:r>
              <a:endParaRPr lang="ko-KR" altLang="en-US" sz="1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770152" y="4788756"/>
              <a:ext cx="7854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13, 13, 96</a:t>
              </a:r>
              <a:endParaRPr lang="ko-KR" altLang="en-US" sz="1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484167" y="4797874"/>
              <a:ext cx="10361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7 , 7 , 128</a:t>
              </a:r>
              <a:endParaRPr lang="ko-KR" altLang="en-US" sz="1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287" y="3379645"/>
              <a:ext cx="898809" cy="898809"/>
            </a:xfrm>
            <a:prstGeom prst="rect">
              <a:avLst/>
            </a:prstGeom>
          </p:spPr>
        </p:pic>
        <p:sp>
          <p:nvSpPr>
            <p:cNvPr id="132" name="TextBox 131"/>
            <p:cNvSpPr txBox="1"/>
            <p:nvPr/>
          </p:nvSpPr>
          <p:spPr>
            <a:xfrm>
              <a:off x="906697" y="2961498"/>
              <a:ext cx="694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원본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172908" y="5263590"/>
              <a:ext cx="2218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X, Y, Z    </a:t>
              </a:r>
            </a:p>
            <a:p>
              <a:r>
                <a:rPr lang="en-US" altLang="ko-KR" sz="1000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 </a:t>
              </a:r>
            </a:p>
            <a:p>
              <a:r>
                <a:rPr lang="en-US" altLang="ko-KR" sz="1000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X, Y : Feature Map </a:t>
              </a:r>
            </a:p>
            <a:p>
              <a:endParaRPr lang="en-US" altLang="ko-KR" sz="1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  <a:p>
              <a:r>
                <a:rPr lang="en-US" altLang="ko-KR" sz="1000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Z      : Feature Amount(Quantity)    </a:t>
              </a:r>
            </a:p>
            <a:p>
              <a:pPr algn="ctr"/>
              <a:endParaRPr lang="ko-KR" altLang="en-US" sz="1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4814A2E7-80E8-4B43-9439-F4D1F397E615}"/>
                </a:ext>
              </a:extLst>
            </p:cNvPr>
            <p:cNvSpPr/>
            <p:nvPr/>
          </p:nvSpPr>
          <p:spPr>
            <a:xfrm>
              <a:off x="8270769" y="4147014"/>
              <a:ext cx="412405" cy="41240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6" name="직선 화살표 연결선 85">
              <a:extLst>
                <a:ext uri="{FF2B5EF4-FFF2-40B4-BE49-F238E27FC236}">
                  <a16:creationId xmlns:a16="http://schemas.microsoft.com/office/drawing/2014/main" id="{D26ED771-476A-4750-98D5-79917D766E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5977" y="3404488"/>
              <a:ext cx="5458" cy="627076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0A14B62A-A998-474A-AE54-47E3C913F5B7}"/>
                </a:ext>
              </a:extLst>
            </p:cNvPr>
            <p:cNvCxnSpPr>
              <a:cxnSpLocks/>
              <a:endCxn id="95" idx="2"/>
            </p:cNvCxnSpPr>
            <p:nvPr/>
          </p:nvCxnSpPr>
          <p:spPr>
            <a:xfrm>
              <a:off x="7312714" y="3113541"/>
              <a:ext cx="959639" cy="17257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342E1B6-64E1-4E70-888D-0DB2DB2FC5EC}"/>
                </a:ext>
              </a:extLst>
            </p:cNvPr>
            <p:cNvSpPr txBox="1"/>
            <p:nvPr/>
          </p:nvSpPr>
          <p:spPr>
            <a:xfrm>
              <a:off x="7969108" y="5127651"/>
              <a:ext cx="10361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4 , 4 , 128</a:t>
              </a:r>
              <a:endParaRPr lang="ko-KR" altLang="en-US" sz="10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4" name="말풍선: 모서리가 둥근 사각형 13">
              <a:extLst>
                <a:ext uri="{FF2B5EF4-FFF2-40B4-BE49-F238E27FC236}">
                  <a16:creationId xmlns:a16="http://schemas.microsoft.com/office/drawing/2014/main" id="{1E3E8759-7A35-4571-9BEF-C9E58C1E20D1}"/>
                </a:ext>
              </a:extLst>
            </p:cNvPr>
            <p:cNvSpPr/>
            <p:nvPr/>
          </p:nvSpPr>
          <p:spPr>
            <a:xfrm>
              <a:off x="10217136" y="1776810"/>
              <a:ext cx="1547645" cy="489208"/>
            </a:xfrm>
            <a:prstGeom prst="wedgeRoundRectCallout">
              <a:avLst>
                <a:gd name="adj1" fmla="val -32715"/>
                <a:gd name="adj2" fmla="val 307513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 prstMaterial="translucentPowder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Binary Classification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이진 분류</a:t>
              </a:r>
              <a:r>
                <a:rPr lang="en-US" altLang="ko-KR" sz="1200" dirty="0">
                  <a:solidFill>
                    <a:schemeClr val="tx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)</a:t>
              </a:r>
              <a:endParaRPr lang="ko-KR" altLang="en-US" sz="12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36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표 190">
            <a:extLst>
              <a:ext uri="{FF2B5EF4-FFF2-40B4-BE49-F238E27FC236}">
                <a16:creationId xmlns:a16="http://schemas.microsoft.com/office/drawing/2014/main" id="{E01D4F71-DB2E-4C32-B7BB-A708AB901DD4}"/>
              </a:ext>
            </a:extLst>
          </p:cNvPr>
          <p:cNvGraphicFramePr>
            <a:graphicFrameLocks noGrp="1"/>
          </p:cNvGraphicFramePr>
          <p:nvPr/>
        </p:nvGraphicFramePr>
        <p:xfrm>
          <a:off x="8672472" y="2015653"/>
          <a:ext cx="3074436" cy="262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44">
                  <a:extLst>
                    <a:ext uri="{9D8B030D-6E8A-4147-A177-3AD203B41FA5}">
                      <a16:colId xmlns:a16="http://schemas.microsoft.com/office/drawing/2014/main" val="2081271747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1212171102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3231149898"/>
                    </a:ext>
                  </a:extLst>
                </a:gridCol>
                <a:gridCol w="291753">
                  <a:extLst>
                    <a:ext uri="{9D8B030D-6E8A-4147-A177-3AD203B41FA5}">
                      <a16:colId xmlns:a16="http://schemas.microsoft.com/office/drawing/2014/main" val="378531742"/>
                    </a:ext>
                  </a:extLst>
                </a:gridCol>
                <a:gridCol w="323133">
                  <a:extLst>
                    <a:ext uri="{9D8B030D-6E8A-4147-A177-3AD203B41FA5}">
                      <a16:colId xmlns:a16="http://schemas.microsoft.com/office/drawing/2014/main" val="778026039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4138145994"/>
                    </a:ext>
                  </a:extLst>
                </a:gridCol>
                <a:gridCol w="323133">
                  <a:extLst>
                    <a:ext uri="{9D8B030D-6E8A-4147-A177-3AD203B41FA5}">
                      <a16:colId xmlns:a16="http://schemas.microsoft.com/office/drawing/2014/main" val="3500670493"/>
                    </a:ext>
                  </a:extLst>
                </a:gridCol>
                <a:gridCol w="291753">
                  <a:extLst>
                    <a:ext uri="{9D8B030D-6E8A-4147-A177-3AD203B41FA5}">
                      <a16:colId xmlns:a16="http://schemas.microsoft.com/office/drawing/2014/main" val="3053555812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2641152633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1640020593"/>
                    </a:ext>
                  </a:extLst>
                </a:gridCol>
              </a:tblGrid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111</a:t>
                      </a: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18479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56302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81454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0915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2448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18275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83929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60795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320958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091103"/>
                  </a:ext>
                </a:extLst>
              </a:tr>
            </a:tbl>
          </a:graphicData>
        </a:graphic>
      </p:graphicFrame>
      <p:graphicFrame>
        <p:nvGraphicFramePr>
          <p:cNvPr id="190" name="표 189">
            <a:extLst>
              <a:ext uri="{FF2B5EF4-FFF2-40B4-BE49-F238E27FC236}">
                <a16:creationId xmlns:a16="http://schemas.microsoft.com/office/drawing/2014/main" id="{60280A8D-4AF6-44E1-B418-F20F22B5DBA9}"/>
              </a:ext>
            </a:extLst>
          </p:cNvPr>
          <p:cNvGraphicFramePr>
            <a:graphicFrameLocks noGrp="1"/>
          </p:cNvGraphicFramePr>
          <p:nvPr/>
        </p:nvGraphicFramePr>
        <p:xfrm>
          <a:off x="8621116" y="2092478"/>
          <a:ext cx="3074436" cy="262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44">
                  <a:extLst>
                    <a:ext uri="{9D8B030D-6E8A-4147-A177-3AD203B41FA5}">
                      <a16:colId xmlns:a16="http://schemas.microsoft.com/office/drawing/2014/main" val="2081271747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1212171102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3231149898"/>
                    </a:ext>
                  </a:extLst>
                </a:gridCol>
                <a:gridCol w="291753">
                  <a:extLst>
                    <a:ext uri="{9D8B030D-6E8A-4147-A177-3AD203B41FA5}">
                      <a16:colId xmlns:a16="http://schemas.microsoft.com/office/drawing/2014/main" val="378531742"/>
                    </a:ext>
                  </a:extLst>
                </a:gridCol>
                <a:gridCol w="323133">
                  <a:extLst>
                    <a:ext uri="{9D8B030D-6E8A-4147-A177-3AD203B41FA5}">
                      <a16:colId xmlns:a16="http://schemas.microsoft.com/office/drawing/2014/main" val="778026039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4138145994"/>
                    </a:ext>
                  </a:extLst>
                </a:gridCol>
                <a:gridCol w="323133">
                  <a:extLst>
                    <a:ext uri="{9D8B030D-6E8A-4147-A177-3AD203B41FA5}">
                      <a16:colId xmlns:a16="http://schemas.microsoft.com/office/drawing/2014/main" val="3500670493"/>
                    </a:ext>
                  </a:extLst>
                </a:gridCol>
                <a:gridCol w="291753">
                  <a:extLst>
                    <a:ext uri="{9D8B030D-6E8A-4147-A177-3AD203B41FA5}">
                      <a16:colId xmlns:a16="http://schemas.microsoft.com/office/drawing/2014/main" val="3053555812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2641152633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1640020593"/>
                    </a:ext>
                  </a:extLst>
                </a:gridCol>
              </a:tblGrid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111</a:t>
                      </a: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18479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56302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81454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0915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2448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18275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83929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60795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320958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091103"/>
                  </a:ext>
                </a:extLst>
              </a:tr>
            </a:tbl>
          </a:graphicData>
        </a:graphic>
      </p:graphicFrame>
      <p:graphicFrame>
        <p:nvGraphicFramePr>
          <p:cNvPr id="189" name="표 188">
            <a:extLst>
              <a:ext uri="{FF2B5EF4-FFF2-40B4-BE49-F238E27FC236}">
                <a16:creationId xmlns:a16="http://schemas.microsoft.com/office/drawing/2014/main" id="{3A9EDB59-D324-423E-B1F3-99ACAC367A80}"/>
              </a:ext>
            </a:extLst>
          </p:cNvPr>
          <p:cNvGraphicFramePr>
            <a:graphicFrameLocks noGrp="1"/>
          </p:cNvGraphicFramePr>
          <p:nvPr/>
        </p:nvGraphicFramePr>
        <p:xfrm>
          <a:off x="8548934" y="2158477"/>
          <a:ext cx="3074436" cy="262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44">
                  <a:extLst>
                    <a:ext uri="{9D8B030D-6E8A-4147-A177-3AD203B41FA5}">
                      <a16:colId xmlns:a16="http://schemas.microsoft.com/office/drawing/2014/main" val="2081271747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1212171102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3231149898"/>
                    </a:ext>
                  </a:extLst>
                </a:gridCol>
                <a:gridCol w="291753">
                  <a:extLst>
                    <a:ext uri="{9D8B030D-6E8A-4147-A177-3AD203B41FA5}">
                      <a16:colId xmlns:a16="http://schemas.microsoft.com/office/drawing/2014/main" val="378531742"/>
                    </a:ext>
                  </a:extLst>
                </a:gridCol>
                <a:gridCol w="323133">
                  <a:extLst>
                    <a:ext uri="{9D8B030D-6E8A-4147-A177-3AD203B41FA5}">
                      <a16:colId xmlns:a16="http://schemas.microsoft.com/office/drawing/2014/main" val="778026039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4138145994"/>
                    </a:ext>
                  </a:extLst>
                </a:gridCol>
                <a:gridCol w="323133">
                  <a:extLst>
                    <a:ext uri="{9D8B030D-6E8A-4147-A177-3AD203B41FA5}">
                      <a16:colId xmlns:a16="http://schemas.microsoft.com/office/drawing/2014/main" val="3500670493"/>
                    </a:ext>
                  </a:extLst>
                </a:gridCol>
                <a:gridCol w="291753">
                  <a:extLst>
                    <a:ext uri="{9D8B030D-6E8A-4147-A177-3AD203B41FA5}">
                      <a16:colId xmlns:a16="http://schemas.microsoft.com/office/drawing/2014/main" val="3053555812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2641152633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1640020593"/>
                    </a:ext>
                  </a:extLst>
                </a:gridCol>
              </a:tblGrid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111</a:t>
                      </a: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18479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56302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81454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0915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2448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18275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83929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60795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320958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091103"/>
                  </a:ext>
                </a:extLst>
              </a:tr>
            </a:tbl>
          </a:graphicData>
        </a:graphic>
      </p:graphicFrame>
      <p:graphicFrame>
        <p:nvGraphicFramePr>
          <p:cNvPr id="188" name="표 187">
            <a:extLst>
              <a:ext uri="{FF2B5EF4-FFF2-40B4-BE49-F238E27FC236}">
                <a16:creationId xmlns:a16="http://schemas.microsoft.com/office/drawing/2014/main" id="{59208816-63FC-4153-96FF-77B98C6E8C08}"/>
              </a:ext>
            </a:extLst>
          </p:cNvPr>
          <p:cNvGraphicFramePr>
            <a:graphicFrameLocks noGrp="1"/>
          </p:cNvGraphicFramePr>
          <p:nvPr/>
        </p:nvGraphicFramePr>
        <p:xfrm>
          <a:off x="8470589" y="2232178"/>
          <a:ext cx="3074436" cy="262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44">
                  <a:extLst>
                    <a:ext uri="{9D8B030D-6E8A-4147-A177-3AD203B41FA5}">
                      <a16:colId xmlns:a16="http://schemas.microsoft.com/office/drawing/2014/main" val="2081271747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1212171102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3231149898"/>
                    </a:ext>
                  </a:extLst>
                </a:gridCol>
                <a:gridCol w="291753">
                  <a:extLst>
                    <a:ext uri="{9D8B030D-6E8A-4147-A177-3AD203B41FA5}">
                      <a16:colId xmlns:a16="http://schemas.microsoft.com/office/drawing/2014/main" val="378531742"/>
                    </a:ext>
                  </a:extLst>
                </a:gridCol>
                <a:gridCol w="323133">
                  <a:extLst>
                    <a:ext uri="{9D8B030D-6E8A-4147-A177-3AD203B41FA5}">
                      <a16:colId xmlns:a16="http://schemas.microsoft.com/office/drawing/2014/main" val="778026039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4138145994"/>
                    </a:ext>
                  </a:extLst>
                </a:gridCol>
                <a:gridCol w="323133">
                  <a:extLst>
                    <a:ext uri="{9D8B030D-6E8A-4147-A177-3AD203B41FA5}">
                      <a16:colId xmlns:a16="http://schemas.microsoft.com/office/drawing/2014/main" val="3500670493"/>
                    </a:ext>
                  </a:extLst>
                </a:gridCol>
                <a:gridCol w="291753">
                  <a:extLst>
                    <a:ext uri="{9D8B030D-6E8A-4147-A177-3AD203B41FA5}">
                      <a16:colId xmlns:a16="http://schemas.microsoft.com/office/drawing/2014/main" val="3053555812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2641152633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1640020593"/>
                    </a:ext>
                  </a:extLst>
                </a:gridCol>
              </a:tblGrid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111</a:t>
                      </a: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18479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56302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81454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0915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2448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18275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83929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60795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320958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0911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629730" y="735710"/>
            <a:ext cx="1468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CNN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en-US" altLang="ko-KR" sz="2000" spc="-15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r>
              <a:rPr lang="ko-KR" altLang="en-US" sz="2000" spc="-15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계층</a:t>
            </a:r>
          </a:p>
        </p:txBody>
      </p:sp>
      <p:grpSp>
        <p:nvGrpSpPr>
          <p:cNvPr id="28" name="그룹 27"/>
          <p:cNvGrpSpPr/>
          <p:nvPr/>
        </p:nvGrpSpPr>
        <p:grpSpPr>
          <a:xfrm flipH="1">
            <a:off x="11328723" y="13537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9" name="그룹 28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4" name="오각형 33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38" y="2337232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39" y="3166814"/>
            <a:ext cx="313079" cy="313079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876" y="3064357"/>
            <a:ext cx="847829" cy="638504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7009001" y="3640686"/>
            <a:ext cx="483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6725693" y="3283884"/>
            <a:ext cx="483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939876" y="2897121"/>
            <a:ext cx="483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FN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776652" y="4993827"/>
            <a:ext cx="1071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입력 데이터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(200,200,1)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191725" y="3873560"/>
            <a:ext cx="601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편향</a:t>
            </a:r>
          </a:p>
        </p:txBody>
      </p:sp>
      <p:sp>
        <p:nvSpPr>
          <p:cNvPr id="124" name="직사각형 123"/>
          <p:cNvSpPr/>
          <p:nvPr/>
        </p:nvSpPr>
        <p:spPr>
          <a:xfrm>
            <a:off x="9160192" y="5354101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(200,200,32)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725693" y="3292289"/>
            <a:ext cx="483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93464" y="347347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 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동작 과정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193464" y="675148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구조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33" name="그림 132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8472" y="306752"/>
            <a:ext cx="477596" cy="477596"/>
          </a:xfrm>
          <a:prstGeom prst="rect">
            <a:avLst/>
          </a:prstGeom>
        </p:spPr>
      </p:pic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179A0F85-409B-400E-8C38-AAC8E4369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071575"/>
              </p:ext>
            </p:extLst>
          </p:nvPr>
        </p:nvGraphicFramePr>
        <p:xfrm>
          <a:off x="763935" y="2117817"/>
          <a:ext cx="3074436" cy="262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44">
                  <a:extLst>
                    <a:ext uri="{9D8B030D-6E8A-4147-A177-3AD203B41FA5}">
                      <a16:colId xmlns:a16="http://schemas.microsoft.com/office/drawing/2014/main" val="2081271747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1212171102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3231149898"/>
                    </a:ext>
                  </a:extLst>
                </a:gridCol>
                <a:gridCol w="291753">
                  <a:extLst>
                    <a:ext uri="{9D8B030D-6E8A-4147-A177-3AD203B41FA5}">
                      <a16:colId xmlns:a16="http://schemas.microsoft.com/office/drawing/2014/main" val="378531742"/>
                    </a:ext>
                  </a:extLst>
                </a:gridCol>
                <a:gridCol w="323133">
                  <a:extLst>
                    <a:ext uri="{9D8B030D-6E8A-4147-A177-3AD203B41FA5}">
                      <a16:colId xmlns:a16="http://schemas.microsoft.com/office/drawing/2014/main" val="778026039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4138145994"/>
                    </a:ext>
                  </a:extLst>
                </a:gridCol>
                <a:gridCol w="323133">
                  <a:extLst>
                    <a:ext uri="{9D8B030D-6E8A-4147-A177-3AD203B41FA5}">
                      <a16:colId xmlns:a16="http://schemas.microsoft.com/office/drawing/2014/main" val="3500670493"/>
                    </a:ext>
                  </a:extLst>
                </a:gridCol>
                <a:gridCol w="291753">
                  <a:extLst>
                    <a:ext uri="{9D8B030D-6E8A-4147-A177-3AD203B41FA5}">
                      <a16:colId xmlns:a16="http://schemas.microsoft.com/office/drawing/2014/main" val="3053555812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2641152633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1640020593"/>
                    </a:ext>
                  </a:extLst>
                </a:gridCol>
              </a:tblGrid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111</a:t>
                      </a: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18479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56302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81454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0915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2448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18275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83929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60795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320958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091103"/>
                  </a:ext>
                </a:extLst>
              </a:tr>
            </a:tbl>
          </a:graphicData>
        </a:graphic>
      </p:graphicFrame>
      <p:sp>
        <p:nvSpPr>
          <p:cNvPr id="100" name="원호 99">
            <a:extLst>
              <a:ext uri="{FF2B5EF4-FFF2-40B4-BE49-F238E27FC236}">
                <a16:creationId xmlns:a16="http://schemas.microsoft.com/office/drawing/2014/main" id="{D8379E34-68CB-4E06-A95D-438FDABACE86}"/>
              </a:ext>
            </a:extLst>
          </p:cNvPr>
          <p:cNvSpPr/>
          <p:nvPr/>
        </p:nvSpPr>
        <p:spPr>
          <a:xfrm rot="16568704">
            <a:off x="877859" y="1048345"/>
            <a:ext cx="3068197" cy="4323016"/>
          </a:xfrm>
          <a:prstGeom prst="arc">
            <a:avLst>
              <a:gd name="adj1" fmla="val 18067861"/>
              <a:gd name="adj2" fmla="val 262944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2D934A0-814C-49CE-9859-41B9AD4E83EF}"/>
              </a:ext>
            </a:extLst>
          </p:cNvPr>
          <p:cNvSpPr txBox="1"/>
          <p:nvPr/>
        </p:nvSpPr>
        <p:spPr>
          <a:xfrm>
            <a:off x="2008814" y="1322381"/>
            <a:ext cx="5534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200</a:t>
            </a:r>
            <a:endParaRPr lang="ko-KR" altLang="en-US" sz="15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3C5DDB8-2AD3-4C14-91DC-80E40B9DBDA7}"/>
              </a:ext>
            </a:extLst>
          </p:cNvPr>
          <p:cNvSpPr txBox="1"/>
          <p:nvPr/>
        </p:nvSpPr>
        <p:spPr>
          <a:xfrm>
            <a:off x="-38894" y="3118100"/>
            <a:ext cx="5353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200</a:t>
            </a:r>
            <a:endParaRPr lang="ko-KR" altLang="en-US" sz="15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89176BA-3F1D-4384-8A4D-979ED93D7C50}"/>
              </a:ext>
            </a:extLst>
          </p:cNvPr>
          <p:cNvSpPr txBox="1"/>
          <p:nvPr/>
        </p:nvSpPr>
        <p:spPr>
          <a:xfrm>
            <a:off x="4755233" y="4344285"/>
            <a:ext cx="28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CNN with 3 x 3 filters</a:t>
            </a:r>
          </a:p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and stride 1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1A713367-1778-4585-86F3-5DF7EECAE746}"/>
              </a:ext>
            </a:extLst>
          </p:cNvPr>
          <p:cNvCxnSpPr>
            <a:cxnSpLocks/>
          </p:cNvCxnSpPr>
          <p:nvPr/>
        </p:nvCxnSpPr>
        <p:spPr>
          <a:xfrm flipH="1">
            <a:off x="7945166" y="3279682"/>
            <a:ext cx="365611" cy="71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8EB4DD2-B8AD-49AD-8522-E8A80C02665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0572" t="15498" r="34556" b="9771"/>
          <a:stretch/>
        </p:blipFill>
        <p:spPr>
          <a:xfrm>
            <a:off x="3956790" y="3146505"/>
            <a:ext cx="433810" cy="398614"/>
          </a:xfrm>
          <a:prstGeom prst="rect">
            <a:avLst/>
          </a:prstGeom>
        </p:spPr>
      </p:pic>
      <p:sp>
        <p:nvSpPr>
          <p:cNvPr id="158" name="원호 157">
            <a:extLst>
              <a:ext uri="{FF2B5EF4-FFF2-40B4-BE49-F238E27FC236}">
                <a16:creationId xmlns:a16="http://schemas.microsoft.com/office/drawing/2014/main" id="{1BB3D2D1-D6F1-4CE5-AB43-4FF6F9CD7C6C}"/>
              </a:ext>
            </a:extLst>
          </p:cNvPr>
          <p:cNvSpPr/>
          <p:nvPr/>
        </p:nvSpPr>
        <p:spPr>
          <a:xfrm rot="20695930" flipH="1">
            <a:off x="429525" y="1444980"/>
            <a:ext cx="3652947" cy="4323016"/>
          </a:xfrm>
          <a:prstGeom prst="arc">
            <a:avLst>
              <a:gd name="adj1" fmla="val 18067861"/>
              <a:gd name="adj2" fmla="val 1421311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59" name="표 158">
            <a:extLst>
              <a:ext uri="{FF2B5EF4-FFF2-40B4-BE49-F238E27FC236}">
                <a16:creationId xmlns:a16="http://schemas.microsoft.com/office/drawing/2014/main" id="{CC101A74-C4B4-4F72-8715-A7C0D6AFF955}"/>
              </a:ext>
            </a:extLst>
          </p:cNvPr>
          <p:cNvGraphicFramePr>
            <a:graphicFrameLocks noGrp="1"/>
          </p:cNvGraphicFramePr>
          <p:nvPr/>
        </p:nvGraphicFramePr>
        <p:xfrm>
          <a:off x="4586223" y="2709672"/>
          <a:ext cx="1617772" cy="140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99">
                  <a:extLst>
                    <a:ext uri="{9D8B030D-6E8A-4147-A177-3AD203B41FA5}">
                      <a16:colId xmlns:a16="http://schemas.microsoft.com/office/drawing/2014/main" val="2081271747"/>
                    </a:ext>
                  </a:extLst>
                </a:gridCol>
                <a:gridCol w="540033">
                  <a:extLst>
                    <a:ext uri="{9D8B030D-6E8A-4147-A177-3AD203B41FA5}">
                      <a16:colId xmlns:a16="http://schemas.microsoft.com/office/drawing/2014/main" val="725528505"/>
                    </a:ext>
                  </a:extLst>
                </a:gridCol>
                <a:gridCol w="512740">
                  <a:extLst>
                    <a:ext uri="{9D8B030D-6E8A-4147-A177-3AD203B41FA5}">
                      <a16:colId xmlns:a16="http://schemas.microsoft.com/office/drawing/2014/main" val="3460577944"/>
                    </a:ext>
                  </a:extLst>
                </a:gridCol>
              </a:tblGrid>
              <a:tr h="46532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18479"/>
                  </a:ext>
                </a:extLst>
              </a:tr>
              <a:tr h="45574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202084"/>
                  </a:ext>
                </a:extLst>
              </a:tr>
              <a:tr h="42813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1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</a:t>
                      </a:r>
                      <a:endParaRPr lang="ko-KR" altLang="en-US" sz="1800" b="1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774428"/>
                  </a:ext>
                </a:extLst>
              </a:tr>
            </a:tbl>
          </a:graphicData>
        </a:graphic>
      </p:graphicFrame>
      <p:graphicFrame>
        <p:nvGraphicFramePr>
          <p:cNvPr id="165" name="표 164">
            <a:extLst>
              <a:ext uri="{FF2B5EF4-FFF2-40B4-BE49-F238E27FC236}">
                <a16:creationId xmlns:a16="http://schemas.microsoft.com/office/drawing/2014/main" id="{2C22D729-D9AE-4397-876D-EB4AF2562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53165"/>
              </p:ext>
            </p:extLst>
          </p:nvPr>
        </p:nvGraphicFramePr>
        <p:xfrm>
          <a:off x="8384835" y="2295903"/>
          <a:ext cx="3074436" cy="262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44">
                  <a:extLst>
                    <a:ext uri="{9D8B030D-6E8A-4147-A177-3AD203B41FA5}">
                      <a16:colId xmlns:a16="http://schemas.microsoft.com/office/drawing/2014/main" val="2081271747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1212171102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3231149898"/>
                    </a:ext>
                  </a:extLst>
                </a:gridCol>
                <a:gridCol w="291753">
                  <a:extLst>
                    <a:ext uri="{9D8B030D-6E8A-4147-A177-3AD203B41FA5}">
                      <a16:colId xmlns:a16="http://schemas.microsoft.com/office/drawing/2014/main" val="378531742"/>
                    </a:ext>
                  </a:extLst>
                </a:gridCol>
                <a:gridCol w="323133">
                  <a:extLst>
                    <a:ext uri="{9D8B030D-6E8A-4147-A177-3AD203B41FA5}">
                      <a16:colId xmlns:a16="http://schemas.microsoft.com/office/drawing/2014/main" val="778026039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4138145994"/>
                    </a:ext>
                  </a:extLst>
                </a:gridCol>
                <a:gridCol w="323133">
                  <a:extLst>
                    <a:ext uri="{9D8B030D-6E8A-4147-A177-3AD203B41FA5}">
                      <a16:colId xmlns:a16="http://schemas.microsoft.com/office/drawing/2014/main" val="3500670493"/>
                    </a:ext>
                  </a:extLst>
                </a:gridCol>
                <a:gridCol w="291753">
                  <a:extLst>
                    <a:ext uri="{9D8B030D-6E8A-4147-A177-3AD203B41FA5}">
                      <a16:colId xmlns:a16="http://schemas.microsoft.com/office/drawing/2014/main" val="3053555812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2641152633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1640020593"/>
                    </a:ext>
                  </a:extLst>
                </a:gridCol>
              </a:tblGrid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111</a:t>
                      </a: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18479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56302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81454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0915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2448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18275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83929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60795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320958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091103"/>
                  </a:ext>
                </a:extLst>
              </a:tr>
            </a:tbl>
          </a:graphicData>
        </a:graphic>
      </p:graphicFrame>
      <p:sp>
        <p:nvSpPr>
          <p:cNvPr id="166" name="TextBox 165">
            <a:extLst>
              <a:ext uri="{FF2B5EF4-FFF2-40B4-BE49-F238E27FC236}">
                <a16:creationId xmlns:a16="http://schemas.microsoft.com/office/drawing/2014/main" id="{10CF0B50-3A3A-470C-82B9-9D67CF11A2C3}"/>
              </a:ext>
            </a:extLst>
          </p:cNvPr>
          <p:cNvSpPr txBox="1"/>
          <p:nvPr/>
        </p:nvSpPr>
        <p:spPr>
          <a:xfrm>
            <a:off x="9769504" y="1269925"/>
            <a:ext cx="5846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200</a:t>
            </a:r>
            <a:endParaRPr lang="ko-KR" altLang="en-US" sz="15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7D2C95E-40BC-4191-8396-5DB4B62A53DC}"/>
              </a:ext>
            </a:extLst>
          </p:cNvPr>
          <p:cNvSpPr txBox="1"/>
          <p:nvPr/>
        </p:nvSpPr>
        <p:spPr>
          <a:xfrm>
            <a:off x="7708200" y="3321525"/>
            <a:ext cx="5846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200</a:t>
            </a:r>
            <a:endParaRPr lang="ko-KR" altLang="en-US" sz="15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3" name="원호 182">
            <a:extLst>
              <a:ext uri="{FF2B5EF4-FFF2-40B4-BE49-F238E27FC236}">
                <a16:creationId xmlns:a16="http://schemas.microsoft.com/office/drawing/2014/main" id="{BC8C4AD6-209E-4AED-AED0-D50311056556}"/>
              </a:ext>
            </a:extLst>
          </p:cNvPr>
          <p:cNvSpPr/>
          <p:nvPr/>
        </p:nvSpPr>
        <p:spPr>
          <a:xfrm rot="16568704">
            <a:off x="8685948" y="970497"/>
            <a:ext cx="3068197" cy="4323016"/>
          </a:xfrm>
          <a:prstGeom prst="arc">
            <a:avLst>
              <a:gd name="adj1" fmla="val 18067861"/>
              <a:gd name="adj2" fmla="val 2823027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원호 183">
            <a:extLst>
              <a:ext uri="{FF2B5EF4-FFF2-40B4-BE49-F238E27FC236}">
                <a16:creationId xmlns:a16="http://schemas.microsoft.com/office/drawing/2014/main" id="{5D070EFB-8374-48AC-9C66-0674E4BE517F}"/>
              </a:ext>
            </a:extLst>
          </p:cNvPr>
          <p:cNvSpPr/>
          <p:nvPr/>
        </p:nvSpPr>
        <p:spPr>
          <a:xfrm rot="9907577" flipH="1">
            <a:off x="8485079" y="1012612"/>
            <a:ext cx="3652947" cy="4323016"/>
          </a:xfrm>
          <a:prstGeom prst="arc">
            <a:avLst>
              <a:gd name="adj1" fmla="val 18060699"/>
              <a:gd name="adj2" fmla="val 1421311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BEC6AEC-E7BC-468A-BE32-37F334FF0588}"/>
              </a:ext>
            </a:extLst>
          </p:cNvPr>
          <p:cNvSpPr txBox="1"/>
          <p:nvPr/>
        </p:nvSpPr>
        <p:spPr>
          <a:xfrm>
            <a:off x="11689942" y="3237718"/>
            <a:ext cx="5846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200</a:t>
            </a:r>
            <a:endParaRPr lang="ko-KR" altLang="en-US" sz="15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6999A76-F8FC-4349-97AB-6743D5E03459}"/>
              </a:ext>
            </a:extLst>
          </p:cNvPr>
          <p:cNvSpPr txBox="1"/>
          <p:nvPr/>
        </p:nvSpPr>
        <p:spPr>
          <a:xfrm>
            <a:off x="9344978" y="5081932"/>
            <a:ext cx="12840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출력 데이터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810334F-EEF4-468C-BECC-5A4B2135A0B9}"/>
              </a:ext>
            </a:extLst>
          </p:cNvPr>
          <p:cNvSpPr/>
          <p:nvPr/>
        </p:nvSpPr>
        <p:spPr>
          <a:xfrm>
            <a:off x="4589419" y="2697366"/>
            <a:ext cx="1611380" cy="14189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682A84B-11DD-4EA7-937A-106B8EB64566}"/>
              </a:ext>
            </a:extLst>
          </p:cNvPr>
          <p:cNvSpPr txBox="1"/>
          <p:nvPr/>
        </p:nvSpPr>
        <p:spPr>
          <a:xfrm>
            <a:off x="11622539" y="4899877"/>
            <a:ext cx="5846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32</a:t>
            </a:r>
            <a:endParaRPr lang="ko-KR" altLang="en-US" sz="15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93" name="원호 192">
            <a:extLst>
              <a:ext uri="{FF2B5EF4-FFF2-40B4-BE49-F238E27FC236}">
                <a16:creationId xmlns:a16="http://schemas.microsoft.com/office/drawing/2014/main" id="{7533F317-1973-43F7-8E06-7CF7918B7FCD}"/>
              </a:ext>
            </a:extLst>
          </p:cNvPr>
          <p:cNvSpPr/>
          <p:nvPr/>
        </p:nvSpPr>
        <p:spPr>
          <a:xfrm rot="5623867">
            <a:off x="11336840" y="4502698"/>
            <a:ext cx="441877" cy="478986"/>
          </a:xfrm>
          <a:prstGeom prst="arc">
            <a:avLst>
              <a:gd name="adj1" fmla="val 15151115"/>
              <a:gd name="adj2" fmla="val 1176879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3CD092D-F5E4-4E38-9BCF-41643612EA56}"/>
              </a:ext>
            </a:extLst>
          </p:cNvPr>
          <p:cNvGrpSpPr/>
          <p:nvPr/>
        </p:nvGrpSpPr>
        <p:grpSpPr>
          <a:xfrm>
            <a:off x="291556" y="1653682"/>
            <a:ext cx="1426146" cy="1300209"/>
            <a:chOff x="291556" y="1653682"/>
            <a:chExt cx="1426146" cy="1300209"/>
          </a:xfrm>
        </p:grpSpPr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D4A9AA7B-117A-446E-A3CD-F735321D39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192" y="2112083"/>
              <a:ext cx="935850" cy="6527"/>
            </a:xfrm>
            <a:prstGeom prst="line">
              <a:avLst/>
            </a:prstGeom>
            <a:ln w="38100">
              <a:solidFill>
                <a:srgbClr val="DC67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8E481CAE-F750-42A4-9ED3-D37AC9736036}"/>
                </a:ext>
              </a:extLst>
            </p:cNvPr>
            <p:cNvCxnSpPr>
              <a:cxnSpLocks/>
            </p:cNvCxnSpPr>
            <p:nvPr/>
          </p:nvCxnSpPr>
          <p:spPr>
            <a:xfrm>
              <a:off x="1693042" y="2099690"/>
              <a:ext cx="0" cy="827109"/>
            </a:xfrm>
            <a:prstGeom prst="line">
              <a:avLst/>
            </a:prstGeom>
            <a:ln w="38100">
              <a:solidFill>
                <a:srgbClr val="DC67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9454CDA-0E80-4633-B411-7A7B1CBD30D5}"/>
                </a:ext>
              </a:extLst>
            </p:cNvPr>
            <p:cNvSpPr txBox="1"/>
            <p:nvPr/>
          </p:nvSpPr>
          <p:spPr>
            <a:xfrm>
              <a:off x="754189" y="2062303"/>
              <a:ext cx="342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75B9DF1D-6DA9-4922-A99B-39F45B551157}"/>
                </a:ext>
              </a:extLst>
            </p:cNvPr>
            <p:cNvSpPr txBox="1"/>
            <p:nvPr/>
          </p:nvSpPr>
          <p:spPr>
            <a:xfrm>
              <a:off x="1078003" y="2062303"/>
              <a:ext cx="342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1347E80-2155-454B-B164-28D2E49F98E1}"/>
                </a:ext>
              </a:extLst>
            </p:cNvPr>
            <p:cNvSpPr txBox="1"/>
            <p:nvPr/>
          </p:nvSpPr>
          <p:spPr>
            <a:xfrm>
              <a:off x="1049472" y="2338954"/>
              <a:ext cx="342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DDEF294-8A4A-44BC-A367-BA1FD92207C8}"/>
                </a:ext>
              </a:extLst>
            </p:cNvPr>
            <p:cNvSpPr txBox="1"/>
            <p:nvPr/>
          </p:nvSpPr>
          <p:spPr>
            <a:xfrm>
              <a:off x="1369228" y="2056569"/>
              <a:ext cx="342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72674F2-BCC3-4B8F-9EA1-761ECAFCBD2D}"/>
                </a:ext>
              </a:extLst>
            </p:cNvPr>
            <p:cNvSpPr txBox="1"/>
            <p:nvPr/>
          </p:nvSpPr>
          <p:spPr>
            <a:xfrm>
              <a:off x="756507" y="2315387"/>
              <a:ext cx="342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7DB8B1A-4266-43E3-BFB1-39233BC96857}"/>
                </a:ext>
              </a:extLst>
            </p:cNvPr>
            <p:cNvSpPr txBox="1"/>
            <p:nvPr/>
          </p:nvSpPr>
          <p:spPr>
            <a:xfrm>
              <a:off x="1373508" y="2328034"/>
              <a:ext cx="342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19B8E62-D984-4776-B09D-7105A7F8DCF9}"/>
                </a:ext>
              </a:extLst>
            </p:cNvPr>
            <p:cNvSpPr txBox="1"/>
            <p:nvPr/>
          </p:nvSpPr>
          <p:spPr>
            <a:xfrm>
              <a:off x="772147" y="2584559"/>
              <a:ext cx="342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C1575BD-FE54-4A11-862D-0D2ACA34DBEB}"/>
                </a:ext>
              </a:extLst>
            </p:cNvPr>
            <p:cNvSpPr txBox="1"/>
            <p:nvPr/>
          </p:nvSpPr>
          <p:spPr>
            <a:xfrm>
              <a:off x="1067997" y="2584337"/>
              <a:ext cx="342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0</a:t>
              </a:r>
              <a:endParaRPr lang="ko-KR" altLang="en-US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1D66D095-721E-44BF-9A1E-DB96C69EE0C3}"/>
                </a:ext>
              </a:extLst>
            </p:cNvPr>
            <p:cNvSpPr txBox="1"/>
            <p:nvPr/>
          </p:nvSpPr>
          <p:spPr>
            <a:xfrm>
              <a:off x="1375157" y="2582456"/>
              <a:ext cx="342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39FA47E2-C7A1-47B9-A0F5-CA7962BE42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2729" y="2878448"/>
              <a:ext cx="935850" cy="6527"/>
            </a:xfrm>
            <a:prstGeom prst="line">
              <a:avLst/>
            </a:prstGeom>
            <a:ln w="38100">
              <a:solidFill>
                <a:srgbClr val="DC67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1CDC3051-A0B0-464D-8583-D3235C4685DB}"/>
                </a:ext>
              </a:extLst>
            </p:cNvPr>
            <p:cNvCxnSpPr>
              <a:cxnSpLocks/>
            </p:cNvCxnSpPr>
            <p:nvPr/>
          </p:nvCxnSpPr>
          <p:spPr>
            <a:xfrm>
              <a:off x="780771" y="2107168"/>
              <a:ext cx="0" cy="796990"/>
            </a:xfrm>
            <a:prstGeom prst="line">
              <a:avLst/>
            </a:prstGeom>
            <a:ln w="38100">
              <a:solidFill>
                <a:srgbClr val="DC67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id="{3E1E5E7D-9DAB-4100-BAE7-0EF7743E284A}"/>
                </a:ext>
              </a:extLst>
            </p:cNvPr>
            <p:cNvCxnSpPr/>
            <p:nvPr/>
          </p:nvCxnSpPr>
          <p:spPr>
            <a:xfrm flipH="1">
              <a:off x="803862" y="1971372"/>
              <a:ext cx="853449" cy="0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8B9C239-AB98-4722-AFA4-EF3803C40C9C}"/>
                </a:ext>
              </a:extLst>
            </p:cNvPr>
            <p:cNvSpPr txBox="1"/>
            <p:nvPr/>
          </p:nvSpPr>
          <p:spPr>
            <a:xfrm>
              <a:off x="1056403" y="1653682"/>
              <a:ext cx="5846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BDE72761-C085-4657-8A90-688ED7AD3C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573" y="2140512"/>
              <a:ext cx="0" cy="763646"/>
            </a:xfrm>
            <a:prstGeom prst="straightConnector1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41B9441-E192-4807-82BC-2A0F94D7B3F1}"/>
                </a:ext>
              </a:extLst>
            </p:cNvPr>
            <p:cNvSpPr txBox="1"/>
            <p:nvPr/>
          </p:nvSpPr>
          <p:spPr>
            <a:xfrm>
              <a:off x="291556" y="2378794"/>
              <a:ext cx="58467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500" b="1" dirty="0"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1</a:t>
              </a:r>
              <a:endParaRPr lang="ko-KR" altLang="en-US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678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표 144"/>
          <p:cNvGraphicFramePr>
            <a:graphicFrameLocks noGrp="1"/>
          </p:cNvGraphicFramePr>
          <p:nvPr/>
        </p:nvGraphicFramePr>
        <p:xfrm>
          <a:off x="9214749" y="2330268"/>
          <a:ext cx="2194810" cy="171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81">
                  <a:extLst>
                    <a:ext uri="{9D8B030D-6E8A-4147-A177-3AD203B41FA5}">
                      <a16:colId xmlns:a16="http://schemas.microsoft.com/office/drawing/2014/main" val="2081271747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1212171102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231149898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78531742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778026039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4138145994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500670493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053555812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2641152633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1640020593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18479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563026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81454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09156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24486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18275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83929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60795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320958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091103"/>
                  </a:ext>
                </a:extLst>
              </a:tr>
            </a:tbl>
          </a:graphicData>
        </a:graphic>
      </p:graphicFrame>
      <p:graphicFrame>
        <p:nvGraphicFramePr>
          <p:cNvPr id="144" name="표 143"/>
          <p:cNvGraphicFramePr>
            <a:graphicFrameLocks noGrp="1"/>
          </p:cNvGraphicFramePr>
          <p:nvPr/>
        </p:nvGraphicFramePr>
        <p:xfrm>
          <a:off x="9173963" y="2370703"/>
          <a:ext cx="2194810" cy="171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81">
                  <a:extLst>
                    <a:ext uri="{9D8B030D-6E8A-4147-A177-3AD203B41FA5}">
                      <a16:colId xmlns:a16="http://schemas.microsoft.com/office/drawing/2014/main" val="2081271747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1212171102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231149898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78531742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778026039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4138145994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500670493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053555812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2641152633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1640020593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18479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563026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81454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09156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24486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18275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83929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60795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320958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091103"/>
                  </a:ext>
                </a:extLst>
              </a:tr>
            </a:tbl>
          </a:graphicData>
        </a:graphic>
      </p:graphicFrame>
      <p:graphicFrame>
        <p:nvGraphicFramePr>
          <p:cNvPr id="143" name="표 142"/>
          <p:cNvGraphicFramePr>
            <a:graphicFrameLocks noGrp="1"/>
          </p:cNvGraphicFramePr>
          <p:nvPr/>
        </p:nvGraphicFramePr>
        <p:xfrm>
          <a:off x="9125343" y="2402271"/>
          <a:ext cx="2194810" cy="171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81">
                  <a:extLst>
                    <a:ext uri="{9D8B030D-6E8A-4147-A177-3AD203B41FA5}">
                      <a16:colId xmlns:a16="http://schemas.microsoft.com/office/drawing/2014/main" val="2081271747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1212171102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231149898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78531742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778026039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4138145994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500670493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053555812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2641152633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1640020593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18479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563026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81454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09156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24486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18275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83929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60795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320958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091103"/>
                  </a:ext>
                </a:extLst>
              </a:tr>
            </a:tbl>
          </a:graphicData>
        </a:graphic>
      </p:graphicFrame>
      <p:graphicFrame>
        <p:nvGraphicFramePr>
          <p:cNvPr id="142" name="표 141"/>
          <p:cNvGraphicFramePr>
            <a:graphicFrameLocks noGrp="1"/>
          </p:cNvGraphicFramePr>
          <p:nvPr/>
        </p:nvGraphicFramePr>
        <p:xfrm>
          <a:off x="9084589" y="2444930"/>
          <a:ext cx="2194810" cy="171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81">
                  <a:extLst>
                    <a:ext uri="{9D8B030D-6E8A-4147-A177-3AD203B41FA5}">
                      <a16:colId xmlns:a16="http://schemas.microsoft.com/office/drawing/2014/main" val="2081271747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1212171102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231149898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78531742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778026039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4138145994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500670493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053555812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2641152633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1640020593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18479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563026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81454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09156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24486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18275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83929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60795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320958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091103"/>
                  </a:ext>
                </a:extLst>
              </a:tr>
            </a:tbl>
          </a:graphicData>
        </a:graphic>
      </p:graphicFrame>
      <p:graphicFrame>
        <p:nvGraphicFramePr>
          <p:cNvPr id="141" name="표 140"/>
          <p:cNvGraphicFramePr>
            <a:graphicFrameLocks noGrp="1"/>
          </p:cNvGraphicFramePr>
          <p:nvPr/>
        </p:nvGraphicFramePr>
        <p:xfrm>
          <a:off x="9028826" y="2495761"/>
          <a:ext cx="2194810" cy="171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81">
                  <a:extLst>
                    <a:ext uri="{9D8B030D-6E8A-4147-A177-3AD203B41FA5}">
                      <a16:colId xmlns:a16="http://schemas.microsoft.com/office/drawing/2014/main" val="2081271747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1212171102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231149898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78531742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778026039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4138145994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500670493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053555812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2641152633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1640020593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18479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563026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81454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09156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24486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18275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83929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60795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320958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091103"/>
                  </a:ext>
                </a:extLst>
              </a:tr>
            </a:tbl>
          </a:graphicData>
        </a:graphic>
      </p:graphicFrame>
      <p:graphicFrame>
        <p:nvGraphicFramePr>
          <p:cNvPr id="140" name="표 139"/>
          <p:cNvGraphicFramePr>
            <a:graphicFrameLocks noGrp="1"/>
          </p:cNvGraphicFramePr>
          <p:nvPr/>
        </p:nvGraphicFramePr>
        <p:xfrm>
          <a:off x="8962679" y="2532557"/>
          <a:ext cx="2194810" cy="171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81">
                  <a:extLst>
                    <a:ext uri="{9D8B030D-6E8A-4147-A177-3AD203B41FA5}">
                      <a16:colId xmlns:a16="http://schemas.microsoft.com/office/drawing/2014/main" val="2081271747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1212171102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231149898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78531742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778026039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4138145994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500670493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053555812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2641152633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1640020593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18479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563026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81454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09156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24486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18275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83929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60795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320958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091103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0" y="321392"/>
            <a:ext cx="104775" cy="790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/>
          <p:cNvGrpSpPr/>
          <p:nvPr/>
        </p:nvGrpSpPr>
        <p:grpSpPr>
          <a:xfrm flipH="1">
            <a:off x="11374568" y="0"/>
            <a:ext cx="579033" cy="1227831"/>
            <a:chOff x="1066216" y="-1"/>
            <a:chExt cx="2336201" cy="4953878"/>
          </a:xfrm>
          <a:effectLst>
            <a:outerShdw dist="12700" dir="2700000" algn="tl" rotWithShape="0">
              <a:schemeClr val="accent4">
                <a:lumMod val="10000"/>
                <a:alpha val="40000"/>
              </a:schemeClr>
            </a:outerShdw>
          </a:effectLst>
        </p:grpSpPr>
        <p:grpSp>
          <p:nvGrpSpPr>
            <p:cNvPr id="29" name="그룹 28"/>
            <p:cNvGrpSpPr/>
            <p:nvPr/>
          </p:nvGrpSpPr>
          <p:grpSpPr>
            <a:xfrm>
              <a:off x="1066216" y="-1"/>
              <a:ext cx="2336201" cy="4953878"/>
              <a:chOff x="662180" y="-1"/>
              <a:chExt cx="1884872" cy="4242180"/>
            </a:xfrm>
            <a:solidFill>
              <a:schemeClr val="accent2"/>
            </a:solidFill>
          </p:grpSpPr>
          <p:sp>
            <p:nvSpPr>
              <p:cNvPr id="34" name="오각형 33"/>
              <p:cNvSpPr/>
              <p:nvPr/>
            </p:nvSpPr>
            <p:spPr>
              <a:xfrm rot="5400000">
                <a:off x="-516474" y="1178653"/>
                <a:ext cx="4242180" cy="1884872"/>
              </a:xfrm>
              <a:prstGeom prst="homePlat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" name="직선 연결선 34"/>
              <p:cNvCxnSpPr/>
              <p:nvPr/>
            </p:nvCxnSpPr>
            <p:spPr>
              <a:xfrm>
                <a:off x="793708" y="3111827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>
                <a:off x="793708" y="710870"/>
                <a:ext cx="1661920" cy="0"/>
              </a:xfrm>
              <a:prstGeom prst="line">
                <a:avLst/>
              </a:prstGeom>
              <a:grpFill/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3" name="그림 3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186" t="85302" r="14157" b="-2883"/>
            <a:stretch/>
          </p:blipFill>
          <p:spPr>
            <a:xfrm>
              <a:off x="1599638" y="2337232"/>
              <a:ext cx="598243" cy="133491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332586" y="2583683"/>
          <a:ext cx="1004498" cy="85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49">
                  <a:extLst>
                    <a:ext uri="{9D8B030D-6E8A-4147-A177-3AD203B41FA5}">
                      <a16:colId xmlns:a16="http://schemas.microsoft.com/office/drawing/2014/main" val="2081271747"/>
                    </a:ext>
                  </a:extLst>
                </a:gridCol>
                <a:gridCol w="502249">
                  <a:extLst>
                    <a:ext uri="{9D8B030D-6E8A-4147-A177-3AD203B41FA5}">
                      <a16:colId xmlns:a16="http://schemas.microsoft.com/office/drawing/2014/main" val="725528505"/>
                    </a:ext>
                  </a:extLst>
                </a:gridCol>
              </a:tblGrid>
              <a:tr h="4276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1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18479"/>
                  </a:ext>
                </a:extLst>
              </a:tr>
              <a:tr h="4276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5</a:t>
                      </a:r>
                      <a:endParaRPr lang="ko-KR" altLang="en-US" sz="1000"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1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202084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5337084" y="2587485"/>
          <a:ext cx="1004498" cy="85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49">
                  <a:extLst>
                    <a:ext uri="{9D8B030D-6E8A-4147-A177-3AD203B41FA5}">
                      <a16:colId xmlns:a16="http://schemas.microsoft.com/office/drawing/2014/main" val="2081271747"/>
                    </a:ext>
                  </a:extLst>
                </a:gridCol>
                <a:gridCol w="502249">
                  <a:extLst>
                    <a:ext uri="{9D8B030D-6E8A-4147-A177-3AD203B41FA5}">
                      <a16:colId xmlns:a16="http://schemas.microsoft.com/office/drawing/2014/main" val="725528505"/>
                    </a:ext>
                  </a:extLst>
                </a:gridCol>
              </a:tblGrid>
              <a:tr h="4276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18479"/>
                  </a:ext>
                </a:extLst>
              </a:tr>
              <a:tr h="4276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7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8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202084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4332586" y="3439023"/>
          <a:ext cx="1004498" cy="85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49">
                  <a:extLst>
                    <a:ext uri="{9D8B030D-6E8A-4147-A177-3AD203B41FA5}">
                      <a16:colId xmlns:a16="http://schemas.microsoft.com/office/drawing/2014/main" val="2081271747"/>
                    </a:ext>
                  </a:extLst>
                </a:gridCol>
                <a:gridCol w="502249">
                  <a:extLst>
                    <a:ext uri="{9D8B030D-6E8A-4147-A177-3AD203B41FA5}">
                      <a16:colId xmlns:a16="http://schemas.microsoft.com/office/drawing/2014/main" val="725528505"/>
                    </a:ext>
                  </a:extLst>
                </a:gridCol>
              </a:tblGrid>
              <a:tr h="4276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18479"/>
                  </a:ext>
                </a:extLst>
              </a:tr>
              <a:tr h="4276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202084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5337084" y="3439023"/>
          <a:ext cx="1004498" cy="855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49">
                  <a:extLst>
                    <a:ext uri="{9D8B030D-6E8A-4147-A177-3AD203B41FA5}">
                      <a16:colId xmlns:a16="http://schemas.microsoft.com/office/drawing/2014/main" val="2081271747"/>
                    </a:ext>
                  </a:extLst>
                </a:gridCol>
                <a:gridCol w="502249">
                  <a:extLst>
                    <a:ext uri="{9D8B030D-6E8A-4147-A177-3AD203B41FA5}">
                      <a16:colId xmlns:a16="http://schemas.microsoft.com/office/drawing/2014/main" val="725528505"/>
                    </a:ext>
                  </a:extLst>
                </a:gridCol>
              </a:tblGrid>
              <a:tr h="4276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18479"/>
                  </a:ext>
                </a:extLst>
              </a:tr>
              <a:tr h="42767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rgbClr val="FF0000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202084"/>
                  </a:ext>
                </a:extLst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7084055" y="2933603"/>
          <a:ext cx="995898" cy="903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784">
                  <a:extLst>
                    <a:ext uri="{9D8B030D-6E8A-4147-A177-3AD203B41FA5}">
                      <a16:colId xmlns:a16="http://schemas.microsoft.com/office/drawing/2014/main" val="2081271747"/>
                    </a:ext>
                  </a:extLst>
                </a:gridCol>
                <a:gridCol w="493114">
                  <a:extLst>
                    <a:ext uri="{9D8B030D-6E8A-4147-A177-3AD203B41FA5}">
                      <a16:colId xmlns:a16="http://schemas.microsoft.com/office/drawing/2014/main" val="725528505"/>
                    </a:ext>
                  </a:extLst>
                </a:gridCol>
              </a:tblGrid>
              <a:tr h="451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1D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18479"/>
                  </a:ext>
                </a:extLst>
              </a:tr>
              <a:tr h="4516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3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D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202084"/>
                  </a:ext>
                </a:extLst>
              </a:tr>
            </a:tbl>
          </a:graphicData>
        </a:graphic>
      </p:graphicFrame>
      <p:cxnSp>
        <p:nvCxnSpPr>
          <p:cNvPr id="6" name="직선 화살표 연결선 5"/>
          <p:cNvCxnSpPr/>
          <p:nvPr/>
        </p:nvCxnSpPr>
        <p:spPr>
          <a:xfrm flipH="1">
            <a:off x="4905220" y="3245975"/>
            <a:ext cx="2291828" cy="50477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ysDot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570827" y="4072819"/>
            <a:ext cx="28647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Max pool with 2 x 2 filters</a:t>
            </a:r>
          </a:p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and stride 2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8894663" y="2578305"/>
          <a:ext cx="2194810" cy="171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81">
                  <a:extLst>
                    <a:ext uri="{9D8B030D-6E8A-4147-A177-3AD203B41FA5}">
                      <a16:colId xmlns:a16="http://schemas.microsoft.com/office/drawing/2014/main" val="2081271747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1212171102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231149898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78531742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778026039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4138145994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500670493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3053555812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2641152633"/>
                    </a:ext>
                  </a:extLst>
                </a:gridCol>
                <a:gridCol w="219481">
                  <a:extLst>
                    <a:ext uri="{9D8B030D-6E8A-4147-A177-3AD203B41FA5}">
                      <a16:colId xmlns:a16="http://schemas.microsoft.com/office/drawing/2014/main" val="1640020593"/>
                    </a:ext>
                  </a:extLst>
                </a:gridCol>
              </a:tblGrid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18479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563026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81454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09156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24486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18275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83929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60795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320958"/>
                  </a:ext>
                </a:extLst>
              </a:tr>
              <a:tr h="17144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B03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091103"/>
                  </a:ext>
                </a:extLst>
              </a:tr>
            </a:tbl>
          </a:graphicData>
        </a:graphic>
      </p:graphicFrame>
      <p:sp>
        <p:nvSpPr>
          <p:cNvPr id="100" name="TextBox 99"/>
          <p:cNvSpPr txBox="1"/>
          <p:nvPr/>
        </p:nvSpPr>
        <p:spPr>
          <a:xfrm>
            <a:off x="3785075" y="3083757"/>
            <a:ext cx="402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O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H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9513671" y="4786426"/>
            <a:ext cx="18064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특징맵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(feature map)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9676418" y="5064970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(100,100,32)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6" name="직사각형 125"/>
          <p:cNvSpPr/>
          <p:nvPr/>
        </p:nvSpPr>
        <p:spPr>
          <a:xfrm>
            <a:off x="4332586" y="2579881"/>
            <a:ext cx="1004498" cy="859142"/>
          </a:xfrm>
          <a:prstGeom prst="rect">
            <a:avLst/>
          </a:prstGeom>
          <a:noFill/>
          <a:ln w="28575">
            <a:solidFill>
              <a:srgbClr val="DC67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29" name="직사각형 128"/>
          <p:cNvSpPr/>
          <p:nvPr/>
        </p:nvSpPr>
        <p:spPr>
          <a:xfrm>
            <a:off x="7084054" y="2931229"/>
            <a:ext cx="495517" cy="458568"/>
          </a:xfrm>
          <a:prstGeom prst="rect">
            <a:avLst/>
          </a:prstGeom>
          <a:noFill/>
          <a:ln w="28575">
            <a:solidFill>
              <a:srgbClr val="DC67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0" name="직사각형 129"/>
          <p:cNvSpPr/>
          <p:nvPr/>
        </p:nvSpPr>
        <p:spPr>
          <a:xfrm>
            <a:off x="7002999" y="2876565"/>
            <a:ext cx="1128790" cy="1019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cxnSp>
        <p:nvCxnSpPr>
          <p:cNvPr id="131" name="직선 화살표 연결선 130"/>
          <p:cNvCxnSpPr>
            <a:cxnSpLocks/>
            <a:stCxn id="135" idx="1"/>
          </p:cNvCxnSpPr>
          <p:nvPr/>
        </p:nvCxnSpPr>
        <p:spPr>
          <a:xfrm flipH="1">
            <a:off x="8128573" y="2676500"/>
            <a:ext cx="731100" cy="65965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8895522" y="2578305"/>
            <a:ext cx="223537" cy="159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9784411" y="4408966"/>
            <a:ext cx="1439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11475523" y="2933655"/>
            <a:ext cx="925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100</a:t>
            </a:r>
            <a:endParaRPr lang="ko-KR" altLang="en-US" sz="2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8" name="원호 147"/>
          <p:cNvSpPr/>
          <p:nvPr/>
        </p:nvSpPr>
        <p:spPr>
          <a:xfrm rot="5623867">
            <a:off x="11104151" y="3987793"/>
            <a:ext cx="320478" cy="343233"/>
          </a:xfrm>
          <a:prstGeom prst="arc">
            <a:avLst>
              <a:gd name="adj1" fmla="val 15151115"/>
              <a:gd name="adj2" fmla="val 1176879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/>
          <p:cNvSpPr txBox="1"/>
          <p:nvPr/>
        </p:nvSpPr>
        <p:spPr>
          <a:xfrm>
            <a:off x="11320153" y="4182669"/>
            <a:ext cx="5846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32</a:t>
            </a:r>
            <a:endParaRPr lang="ko-KR" altLang="en-US" sz="1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949145" y="5192754"/>
            <a:ext cx="2456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     </a:t>
            </a:r>
            <a:r>
              <a:rPr lang="ko-KR" altLang="en-US" sz="1400" dirty="0" err="1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특징맵</a:t>
            </a:r>
            <a:r>
              <a:rPr lang="en-US" altLang="ko-KR" sz="14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(feature map)</a:t>
            </a:r>
            <a:endParaRPr lang="ko-KR" altLang="en-US" sz="14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1265059" y="5537505"/>
            <a:ext cx="16273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(200,200,32)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1629730" y="735710"/>
            <a:ext cx="1871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pc="-15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 </a:t>
            </a:r>
            <a:r>
              <a:rPr lang="ko-KR" altLang="en-US" sz="2000" spc="-15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맥스 풀링 계층</a:t>
            </a:r>
            <a:endParaRPr lang="ko-KR" altLang="en-US" sz="2000" spc="-150" dirty="0">
              <a:solidFill>
                <a:schemeClr val="bg2">
                  <a:lumMod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154" name="그림 153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4317" y="293215"/>
            <a:ext cx="477596" cy="477596"/>
          </a:xfrm>
          <a:prstGeom prst="rect">
            <a:avLst/>
          </a:prstGeom>
        </p:spPr>
      </p:pic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0F29D3F4-1A92-4F96-8C09-583F8EE1B8DD}"/>
              </a:ext>
            </a:extLst>
          </p:cNvPr>
          <p:cNvGraphicFramePr>
            <a:graphicFrameLocks noGrp="1"/>
          </p:cNvGraphicFramePr>
          <p:nvPr/>
        </p:nvGraphicFramePr>
        <p:xfrm>
          <a:off x="927648" y="2123597"/>
          <a:ext cx="3074436" cy="262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44">
                  <a:extLst>
                    <a:ext uri="{9D8B030D-6E8A-4147-A177-3AD203B41FA5}">
                      <a16:colId xmlns:a16="http://schemas.microsoft.com/office/drawing/2014/main" val="2081271747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1212171102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3231149898"/>
                    </a:ext>
                  </a:extLst>
                </a:gridCol>
                <a:gridCol w="291753">
                  <a:extLst>
                    <a:ext uri="{9D8B030D-6E8A-4147-A177-3AD203B41FA5}">
                      <a16:colId xmlns:a16="http://schemas.microsoft.com/office/drawing/2014/main" val="378531742"/>
                    </a:ext>
                  </a:extLst>
                </a:gridCol>
                <a:gridCol w="323133">
                  <a:extLst>
                    <a:ext uri="{9D8B030D-6E8A-4147-A177-3AD203B41FA5}">
                      <a16:colId xmlns:a16="http://schemas.microsoft.com/office/drawing/2014/main" val="778026039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4138145994"/>
                    </a:ext>
                  </a:extLst>
                </a:gridCol>
                <a:gridCol w="323133">
                  <a:extLst>
                    <a:ext uri="{9D8B030D-6E8A-4147-A177-3AD203B41FA5}">
                      <a16:colId xmlns:a16="http://schemas.microsoft.com/office/drawing/2014/main" val="3500670493"/>
                    </a:ext>
                  </a:extLst>
                </a:gridCol>
                <a:gridCol w="291753">
                  <a:extLst>
                    <a:ext uri="{9D8B030D-6E8A-4147-A177-3AD203B41FA5}">
                      <a16:colId xmlns:a16="http://schemas.microsoft.com/office/drawing/2014/main" val="3053555812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2641152633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1640020593"/>
                    </a:ext>
                  </a:extLst>
                </a:gridCol>
              </a:tblGrid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111</a:t>
                      </a: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18479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56302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81454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0915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2448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18275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83929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60795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320958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091103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65AEDAE7-156B-41C9-91A3-F3A1C9DD87FC}"/>
              </a:ext>
            </a:extLst>
          </p:cNvPr>
          <p:cNvGraphicFramePr>
            <a:graphicFrameLocks noGrp="1"/>
          </p:cNvGraphicFramePr>
          <p:nvPr/>
        </p:nvGraphicFramePr>
        <p:xfrm>
          <a:off x="876292" y="2200422"/>
          <a:ext cx="3074436" cy="262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44">
                  <a:extLst>
                    <a:ext uri="{9D8B030D-6E8A-4147-A177-3AD203B41FA5}">
                      <a16:colId xmlns:a16="http://schemas.microsoft.com/office/drawing/2014/main" val="2081271747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1212171102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3231149898"/>
                    </a:ext>
                  </a:extLst>
                </a:gridCol>
                <a:gridCol w="291753">
                  <a:extLst>
                    <a:ext uri="{9D8B030D-6E8A-4147-A177-3AD203B41FA5}">
                      <a16:colId xmlns:a16="http://schemas.microsoft.com/office/drawing/2014/main" val="378531742"/>
                    </a:ext>
                  </a:extLst>
                </a:gridCol>
                <a:gridCol w="323133">
                  <a:extLst>
                    <a:ext uri="{9D8B030D-6E8A-4147-A177-3AD203B41FA5}">
                      <a16:colId xmlns:a16="http://schemas.microsoft.com/office/drawing/2014/main" val="778026039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4138145994"/>
                    </a:ext>
                  </a:extLst>
                </a:gridCol>
                <a:gridCol w="323133">
                  <a:extLst>
                    <a:ext uri="{9D8B030D-6E8A-4147-A177-3AD203B41FA5}">
                      <a16:colId xmlns:a16="http://schemas.microsoft.com/office/drawing/2014/main" val="3500670493"/>
                    </a:ext>
                  </a:extLst>
                </a:gridCol>
                <a:gridCol w="291753">
                  <a:extLst>
                    <a:ext uri="{9D8B030D-6E8A-4147-A177-3AD203B41FA5}">
                      <a16:colId xmlns:a16="http://schemas.microsoft.com/office/drawing/2014/main" val="3053555812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2641152633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1640020593"/>
                    </a:ext>
                  </a:extLst>
                </a:gridCol>
              </a:tblGrid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111</a:t>
                      </a: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18479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56302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81454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0915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2448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18275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83929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60795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320958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091103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F750132B-12E2-4796-AB81-C448A552B687}"/>
              </a:ext>
            </a:extLst>
          </p:cNvPr>
          <p:cNvGraphicFramePr>
            <a:graphicFrameLocks noGrp="1"/>
          </p:cNvGraphicFramePr>
          <p:nvPr/>
        </p:nvGraphicFramePr>
        <p:xfrm>
          <a:off x="804110" y="2266421"/>
          <a:ext cx="3074436" cy="262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44">
                  <a:extLst>
                    <a:ext uri="{9D8B030D-6E8A-4147-A177-3AD203B41FA5}">
                      <a16:colId xmlns:a16="http://schemas.microsoft.com/office/drawing/2014/main" val="2081271747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1212171102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3231149898"/>
                    </a:ext>
                  </a:extLst>
                </a:gridCol>
                <a:gridCol w="291753">
                  <a:extLst>
                    <a:ext uri="{9D8B030D-6E8A-4147-A177-3AD203B41FA5}">
                      <a16:colId xmlns:a16="http://schemas.microsoft.com/office/drawing/2014/main" val="378531742"/>
                    </a:ext>
                  </a:extLst>
                </a:gridCol>
                <a:gridCol w="323133">
                  <a:extLst>
                    <a:ext uri="{9D8B030D-6E8A-4147-A177-3AD203B41FA5}">
                      <a16:colId xmlns:a16="http://schemas.microsoft.com/office/drawing/2014/main" val="778026039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4138145994"/>
                    </a:ext>
                  </a:extLst>
                </a:gridCol>
                <a:gridCol w="323133">
                  <a:extLst>
                    <a:ext uri="{9D8B030D-6E8A-4147-A177-3AD203B41FA5}">
                      <a16:colId xmlns:a16="http://schemas.microsoft.com/office/drawing/2014/main" val="3500670493"/>
                    </a:ext>
                  </a:extLst>
                </a:gridCol>
                <a:gridCol w="291753">
                  <a:extLst>
                    <a:ext uri="{9D8B030D-6E8A-4147-A177-3AD203B41FA5}">
                      <a16:colId xmlns:a16="http://schemas.microsoft.com/office/drawing/2014/main" val="3053555812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2641152633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1640020593"/>
                    </a:ext>
                  </a:extLst>
                </a:gridCol>
              </a:tblGrid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111</a:t>
                      </a: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18479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56302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81454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0915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2448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18275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83929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60795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320958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091103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647EB78A-30E1-4347-A886-F3432CFC5B8C}"/>
              </a:ext>
            </a:extLst>
          </p:cNvPr>
          <p:cNvGraphicFramePr>
            <a:graphicFrameLocks noGrp="1"/>
          </p:cNvGraphicFramePr>
          <p:nvPr/>
        </p:nvGraphicFramePr>
        <p:xfrm>
          <a:off x="725765" y="2340122"/>
          <a:ext cx="3074436" cy="262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44">
                  <a:extLst>
                    <a:ext uri="{9D8B030D-6E8A-4147-A177-3AD203B41FA5}">
                      <a16:colId xmlns:a16="http://schemas.microsoft.com/office/drawing/2014/main" val="2081271747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1212171102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3231149898"/>
                    </a:ext>
                  </a:extLst>
                </a:gridCol>
                <a:gridCol w="291753">
                  <a:extLst>
                    <a:ext uri="{9D8B030D-6E8A-4147-A177-3AD203B41FA5}">
                      <a16:colId xmlns:a16="http://schemas.microsoft.com/office/drawing/2014/main" val="378531742"/>
                    </a:ext>
                  </a:extLst>
                </a:gridCol>
                <a:gridCol w="323133">
                  <a:extLst>
                    <a:ext uri="{9D8B030D-6E8A-4147-A177-3AD203B41FA5}">
                      <a16:colId xmlns:a16="http://schemas.microsoft.com/office/drawing/2014/main" val="778026039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4138145994"/>
                    </a:ext>
                  </a:extLst>
                </a:gridCol>
                <a:gridCol w="323133">
                  <a:extLst>
                    <a:ext uri="{9D8B030D-6E8A-4147-A177-3AD203B41FA5}">
                      <a16:colId xmlns:a16="http://schemas.microsoft.com/office/drawing/2014/main" val="3500670493"/>
                    </a:ext>
                  </a:extLst>
                </a:gridCol>
                <a:gridCol w="291753">
                  <a:extLst>
                    <a:ext uri="{9D8B030D-6E8A-4147-A177-3AD203B41FA5}">
                      <a16:colId xmlns:a16="http://schemas.microsoft.com/office/drawing/2014/main" val="3053555812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2641152633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1640020593"/>
                    </a:ext>
                  </a:extLst>
                </a:gridCol>
              </a:tblGrid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111</a:t>
                      </a: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18479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56302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81454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0915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2448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18275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83929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60795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320958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091103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E4B58F72-E976-4B68-878E-75B88AE892A1}"/>
              </a:ext>
            </a:extLst>
          </p:cNvPr>
          <p:cNvGraphicFramePr>
            <a:graphicFrameLocks noGrp="1"/>
          </p:cNvGraphicFramePr>
          <p:nvPr/>
        </p:nvGraphicFramePr>
        <p:xfrm>
          <a:off x="640011" y="2403847"/>
          <a:ext cx="3074436" cy="2621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44">
                  <a:extLst>
                    <a:ext uri="{9D8B030D-6E8A-4147-A177-3AD203B41FA5}">
                      <a16:colId xmlns:a16="http://schemas.microsoft.com/office/drawing/2014/main" val="2081271747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1212171102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3231149898"/>
                    </a:ext>
                  </a:extLst>
                </a:gridCol>
                <a:gridCol w="291753">
                  <a:extLst>
                    <a:ext uri="{9D8B030D-6E8A-4147-A177-3AD203B41FA5}">
                      <a16:colId xmlns:a16="http://schemas.microsoft.com/office/drawing/2014/main" val="378531742"/>
                    </a:ext>
                  </a:extLst>
                </a:gridCol>
                <a:gridCol w="323133">
                  <a:extLst>
                    <a:ext uri="{9D8B030D-6E8A-4147-A177-3AD203B41FA5}">
                      <a16:colId xmlns:a16="http://schemas.microsoft.com/office/drawing/2014/main" val="778026039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4138145994"/>
                    </a:ext>
                  </a:extLst>
                </a:gridCol>
                <a:gridCol w="323133">
                  <a:extLst>
                    <a:ext uri="{9D8B030D-6E8A-4147-A177-3AD203B41FA5}">
                      <a16:colId xmlns:a16="http://schemas.microsoft.com/office/drawing/2014/main" val="3500670493"/>
                    </a:ext>
                  </a:extLst>
                </a:gridCol>
                <a:gridCol w="291753">
                  <a:extLst>
                    <a:ext uri="{9D8B030D-6E8A-4147-A177-3AD203B41FA5}">
                      <a16:colId xmlns:a16="http://schemas.microsoft.com/office/drawing/2014/main" val="3053555812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2641152633"/>
                    </a:ext>
                  </a:extLst>
                </a:gridCol>
                <a:gridCol w="307444">
                  <a:extLst>
                    <a:ext uri="{9D8B030D-6E8A-4147-A177-3AD203B41FA5}">
                      <a16:colId xmlns:a16="http://schemas.microsoft.com/office/drawing/2014/main" val="1640020593"/>
                    </a:ext>
                  </a:extLst>
                </a:gridCol>
              </a:tblGrid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" dirty="0">
                          <a:solidFill>
                            <a:schemeClr val="tx1"/>
                          </a:solidFill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111</a:t>
                      </a: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18479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56302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981454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30915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124486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18275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383929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60795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320958"/>
                  </a:ext>
                </a:extLst>
              </a:tr>
              <a:tr h="2621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" dirty="0">
                        <a:solidFill>
                          <a:schemeClr val="tx1"/>
                        </a:solidFill>
                        <a:latin typeface="배달의민족 도현" panose="020B0600000101010101" pitchFamily="50" charset="-127"/>
                        <a:ea typeface="배달의민족 도현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D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091103"/>
                  </a:ext>
                </a:extLst>
              </a:tr>
            </a:tbl>
          </a:graphicData>
        </a:graphic>
      </p:graphicFrame>
      <p:sp>
        <p:nvSpPr>
          <p:cNvPr id="62" name="원호 61">
            <a:extLst>
              <a:ext uri="{FF2B5EF4-FFF2-40B4-BE49-F238E27FC236}">
                <a16:creationId xmlns:a16="http://schemas.microsoft.com/office/drawing/2014/main" id="{36F2AAF4-0BFC-4651-808E-BA0D49FFA484}"/>
              </a:ext>
            </a:extLst>
          </p:cNvPr>
          <p:cNvSpPr/>
          <p:nvPr/>
        </p:nvSpPr>
        <p:spPr>
          <a:xfrm rot="5623867">
            <a:off x="3602496" y="4587651"/>
            <a:ext cx="441877" cy="478986"/>
          </a:xfrm>
          <a:prstGeom prst="arc">
            <a:avLst>
              <a:gd name="adj1" fmla="val 15151115"/>
              <a:gd name="adj2" fmla="val 1176879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689630" y="2403847"/>
            <a:ext cx="565462" cy="0"/>
          </a:xfrm>
          <a:prstGeom prst="line">
            <a:avLst/>
          </a:prstGeom>
          <a:ln w="38100">
            <a:solidFill>
              <a:srgbClr val="DC67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>
            <a:cxnSpLocks/>
          </p:cNvCxnSpPr>
          <p:nvPr/>
        </p:nvCxnSpPr>
        <p:spPr>
          <a:xfrm>
            <a:off x="664839" y="2360824"/>
            <a:ext cx="0" cy="571981"/>
          </a:xfrm>
          <a:prstGeom prst="line">
            <a:avLst/>
          </a:prstGeom>
          <a:ln w="38100">
            <a:solidFill>
              <a:srgbClr val="DC67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6385514B-C17B-4420-92A6-611FBA3DF6BD}"/>
              </a:ext>
            </a:extLst>
          </p:cNvPr>
          <p:cNvCxnSpPr>
            <a:cxnSpLocks/>
          </p:cNvCxnSpPr>
          <p:nvPr/>
        </p:nvCxnSpPr>
        <p:spPr>
          <a:xfrm>
            <a:off x="664839" y="2932805"/>
            <a:ext cx="565462" cy="0"/>
          </a:xfrm>
          <a:prstGeom prst="line">
            <a:avLst/>
          </a:prstGeom>
          <a:ln w="38100">
            <a:solidFill>
              <a:srgbClr val="DC67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F290562-02C1-466A-AB43-C51BB9935069}"/>
              </a:ext>
            </a:extLst>
          </p:cNvPr>
          <p:cNvCxnSpPr>
            <a:cxnSpLocks/>
          </p:cNvCxnSpPr>
          <p:nvPr/>
        </p:nvCxnSpPr>
        <p:spPr>
          <a:xfrm>
            <a:off x="1260075" y="2392085"/>
            <a:ext cx="0" cy="571981"/>
          </a:xfrm>
          <a:prstGeom prst="line">
            <a:avLst/>
          </a:prstGeom>
          <a:ln w="38100">
            <a:solidFill>
              <a:srgbClr val="DC67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cxnSpLocks/>
          </p:cNvCxnSpPr>
          <p:nvPr/>
        </p:nvCxnSpPr>
        <p:spPr>
          <a:xfrm>
            <a:off x="1265059" y="2413385"/>
            <a:ext cx="4100126" cy="169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EA40AE5-CF47-41F3-B16F-0053B5A9DD93}"/>
              </a:ext>
            </a:extLst>
          </p:cNvPr>
          <p:cNvCxnSpPr>
            <a:cxnSpLocks/>
          </p:cNvCxnSpPr>
          <p:nvPr/>
        </p:nvCxnSpPr>
        <p:spPr>
          <a:xfrm>
            <a:off x="1226739" y="2934877"/>
            <a:ext cx="3103429" cy="502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6CB6C67-0B2A-41F6-9B12-BC95393975DE}"/>
              </a:ext>
            </a:extLst>
          </p:cNvPr>
          <p:cNvCxnSpPr>
            <a:cxnSpLocks/>
          </p:cNvCxnSpPr>
          <p:nvPr/>
        </p:nvCxnSpPr>
        <p:spPr>
          <a:xfrm flipV="1">
            <a:off x="536640" y="2392085"/>
            <a:ext cx="0" cy="571981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F615997-25A8-44E5-A9FD-5B0E7289AE21}"/>
              </a:ext>
            </a:extLst>
          </p:cNvPr>
          <p:cNvSpPr txBox="1"/>
          <p:nvPr/>
        </p:nvSpPr>
        <p:spPr>
          <a:xfrm>
            <a:off x="253872" y="2404482"/>
            <a:ext cx="5846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15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A47B72C-D738-4FC0-AADB-72B2B58302B1}"/>
              </a:ext>
            </a:extLst>
          </p:cNvPr>
          <p:cNvSpPr txBox="1"/>
          <p:nvPr/>
        </p:nvSpPr>
        <p:spPr>
          <a:xfrm>
            <a:off x="804460" y="1859753"/>
            <a:ext cx="5846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</a:t>
            </a:r>
            <a:endParaRPr lang="ko-KR" altLang="en-US" sz="15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D9023545-A702-456A-AB51-97A37A1B1F04}"/>
              </a:ext>
            </a:extLst>
          </p:cNvPr>
          <p:cNvCxnSpPr>
            <a:cxnSpLocks/>
          </p:cNvCxnSpPr>
          <p:nvPr/>
        </p:nvCxnSpPr>
        <p:spPr>
          <a:xfrm flipH="1">
            <a:off x="715799" y="2266421"/>
            <a:ext cx="53929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0386624-D2BE-4721-84E9-A08E36B64DBD}"/>
              </a:ext>
            </a:extLst>
          </p:cNvPr>
          <p:cNvSpPr txBox="1"/>
          <p:nvPr/>
        </p:nvSpPr>
        <p:spPr>
          <a:xfrm>
            <a:off x="2121171" y="1373335"/>
            <a:ext cx="5846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200</a:t>
            </a:r>
            <a:endParaRPr lang="ko-KR" altLang="en-US" sz="15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id="{6470ED15-5491-497F-93D1-F5C5FEA0DF46}"/>
              </a:ext>
            </a:extLst>
          </p:cNvPr>
          <p:cNvSpPr/>
          <p:nvPr/>
        </p:nvSpPr>
        <p:spPr>
          <a:xfrm rot="16568704">
            <a:off x="1008410" y="1073642"/>
            <a:ext cx="3068197" cy="4323016"/>
          </a:xfrm>
          <a:prstGeom prst="arc">
            <a:avLst>
              <a:gd name="adj1" fmla="val 18067861"/>
              <a:gd name="adj2" fmla="val 262944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1" name="원호 60">
            <a:extLst>
              <a:ext uri="{FF2B5EF4-FFF2-40B4-BE49-F238E27FC236}">
                <a16:creationId xmlns:a16="http://schemas.microsoft.com/office/drawing/2014/main" id="{339183D6-F3D7-4457-9D8B-9E3CD3A1789F}"/>
              </a:ext>
            </a:extLst>
          </p:cNvPr>
          <p:cNvSpPr/>
          <p:nvPr/>
        </p:nvSpPr>
        <p:spPr>
          <a:xfrm rot="20695930" flipH="1">
            <a:off x="213556" y="1705185"/>
            <a:ext cx="3652947" cy="4323016"/>
          </a:xfrm>
          <a:prstGeom prst="arc">
            <a:avLst>
              <a:gd name="adj1" fmla="val 18067861"/>
              <a:gd name="adj2" fmla="val 1421311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70FF3C-91F4-4807-8CDF-B62FEA86A402}"/>
              </a:ext>
            </a:extLst>
          </p:cNvPr>
          <p:cNvSpPr txBox="1"/>
          <p:nvPr/>
        </p:nvSpPr>
        <p:spPr>
          <a:xfrm>
            <a:off x="44570" y="3293384"/>
            <a:ext cx="58467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200</a:t>
            </a:r>
            <a:endParaRPr lang="ko-KR" altLang="en-US" sz="1500" b="1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8900160" y="4277360"/>
            <a:ext cx="2163854" cy="369774"/>
          </a:xfrm>
          <a:custGeom>
            <a:avLst/>
            <a:gdLst>
              <a:gd name="connsiteX0" fmla="*/ 0 w 2163854"/>
              <a:gd name="connsiteY0" fmla="*/ 0 h 369774"/>
              <a:gd name="connsiteX1" fmla="*/ 777240 w 2163854"/>
              <a:gd name="connsiteY1" fmla="*/ 320040 h 369774"/>
              <a:gd name="connsiteX2" fmla="*/ 1666240 w 2163854"/>
              <a:gd name="connsiteY2" fmla="*/ 340360 h 369774"/>
              <a:gd name="connsiteX3" fmla="*/ 2159000 w 2163854"/>
              <a:gd name="connsiteY3" fmla="*/ 40640 h 369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3854" h="369774">
                <a:moveTo>
                  <a:pt x="0" y="0"/>
                </a:moveTo>
                <a:cubicBezTo>
                  <a:pt x="249766" y="131656"/>
                  <a:pt x="499533" y="263313"/>
                  <a:pt x="777240" y="320040"/>
                </a:cubicBezTo>
                <a:cubicBezTo>
                  <a:pt x="1054947" y="376767"/>
                  <a:pt x="1435947" y="386927"/>
                  <a:pt x="1666240" y="340360"/>
                </a:cubicBezTo>
                <a:cubicBezTo>
                  <a:pt x="1896533" y="293793"/>
                  <a:pt x="2206413" y="65193"/>
                  <a:pt x="2159000" y="40640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8897620" y="4305300"/>
            <a:ext cx="2164110" cy="294929"/>
          </a:xfrm>
          <a:custGeom>
            <a:avLst/>
            <a:gdLst>
              <a:gd name="connsiteX0" fmla="*/ 0 w 2164110"/>
              <a:gd name="connsiteY0" fmla="*/ 0 h 294929"/>
              <a:gd name="connsiteX1" fmla="*/ 678180 w 2164110"/>
              <a:gd name="connsiteY1" fmla="*/ 243840 h 294929"/>
              <a:gd name="connsiteX2" fmla="*/ 1480820 w 2164110"/>
              <a:gd name="connsiteY2" fmla="*/ 276860 h 294929"/>
              <a:gd name="connsiteX3" fmla="*/ 2164080 w 2164110"/>
              <a:gd name="connsiteY3" fmla="*/ 22860 h 294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4110" h="294929">
                <a:moveTo>
                  <a:pt x="0" y="0"/>
                </a:moveTo>
                <a:cubicBezTo>
                  <a:pt x="215688" y="98848"/>
                  <a:pt x="431377" y="197697"/>
                  <a:pt x="678180" y="243840"/>
                </a:cubicBezTo>
                <a:cubicBezTo>
                  <a:pt x="924983" y="289983"/>
                  <a:pt x="1233170" y="313690"/>
                  <a:pt x="1480820" y="276860"/>
                </a:cubicBezTo>
                <a:cubicBezTo>
                  <a:pt x="1728470" y="240030"/>
                  <a:pt x="2168313" y="31327"/>
                  <a:pt x="2164080" y="2286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1417300" y="2359660"/>
            <a:ext cx="253508" cy="1673860"/>
          </a:xfrm>
          <a:custGeom>
            <a:avLst/>
            <a:gdLst>
              <a:gd name="connsiteX0" fmla="*/ 0 w 253508"/>
              <a:gd name="connsiteY0" fmla="*/ 1673860 h 1673860"/>
              <a:gd name="connsiteX1" fmla="*/ 213360 w 253508"/>
              <a:gd name="connsiteY1" fmla="*/ 1206500 h 1673860"/>
              <a:gd name="connsiteX2" fmla="*/ 236220 w 253508"/>
              <a:gd name="connsiteY2" fmla="*/ 469900 h 1673860"/>
              <a:gd name="connsiteX3" fmla="*/ 20320 w 253508"/>
              <a:gd name="connsiteY3" fmla="*/ 0 h 167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3508" h="1673860">
                <a:moveTo>
                  <a:pt x="0" y="1673860"/>
                </a:moveTo>
                <a:cubicBezTo>
                  <a:pt x="86995" y="1540510"/>
                  <a:pt x="173990" y="1407160"/>
                  <a:pt x="213360" y="1206500"/>
                </a:cubicBezTo>
                <a:cubicBezTo>
                  <a:pt x="252730" y="1005840"/>
                  <a:pt x="268393" y="670983"/>
                  <a:pt x="236220" y="469900"/>
                </a:cubicBezTo>
                <a:cubicBezTo>
                  <a:pt x="204047" y="268817"/>
                  <a:pt x="40640" y="41063"/>
                  <a:pt x="2032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193464" y="347347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 </a:t>
            </a:r>
            <a:r>
              <a:rPr lang="ko-KR" altLang="en-US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프로그램 동작 과정</a:t>
            </a:r>
            <a:endParaRPr lang="ko-KR" altLang="en-US" dirty="0">
              <a:solidFill>
                <a:schemeClr val="bg2">
                  <a:lumMod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3464" y="675148"/>
            <a:ext cx="1462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모델 구조</a:t>
            </a:r>
            <a:endParaRPr lang="ko-KR" altLang="en-US" sz="2400" spc="-150" dirty="0">
              <a:solidFill>
                <a:schemeClr val="bg2">
                  <a:lumMod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342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오늘의PPT색상테마046_상큼오렌지">
      <a:dk1>
        <a:srgbClr val="3A3838"/>
      </a:dk1>
      <a:lt1>
        <a:srgbClr val="FFFFFF"/>
      </a:lt1>
      <a:dk2>
        <a:srgbClr val="8A8686"/>
      </a:dk2>
      <a:lt2>
        <a:srgbClr val="F2F2F2"/>
      </a:lt2>
      <a:accent1>
        <a:srgbClr val="DC6721"/>
      </a:accent1>
      <a:accent2>
        <a:srgbClr val="F8B03A"/>
      </a:accent2>
      <a:accent3>
        <a:srgbClr val="FFD37C"/>
      </a:accent3>
      <a:accent4>
        <a:srgbClr val="FBE4C2"/>
      </a:accent4>
      <a:accent5>
        <a:srgbClr val="F6CAE2"/>
      </a:accent5>
      <a:accent6>
        <a:srgbClr val="FF77C2"/>
      </a:accent6>
      <a:hlink>
        <a:srgbClr val="2B2929"/>
      </a:hlink>
      <a:folHlink>
        <a:srgbClr val="2B2929"/>
      </a:folHlink>
    </a:clrScheme>
    <a:fontScheme name="사용자 지정 2">
      <a:majorFont>
        <a:latin typeface="Arial"/>
        <a:ea typeface="나눔바른고딕"/>
        <a:cs typeface=""/>
      </a:majorFont>
      <a:minorFont>
        <a:latin typeface="Arial"/>
        <a:ea typeface="나눔바른고딕 Ul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1878</TotalTime>
  <Words>684</Words>
  <Application>Microsoft Office PowerPoint</Application>
  <PresentationFormat>와이드스크린</PresentationFormat>
  <Paragraphs>298</Paragraphs>
  <Slides>19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배달의민족 도현</vt:lpstr>
      <vt:lpstr>배달의민족 주아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최현우</cp:lastModifiedBy>
  <cp:revision>189</cp:revision>
  <dcterms:created xsi:type="dcterms:W3CDTF">2015-04-14T11:49:33Z</dcterms:created>
  <dcterms:modified xsi:type="dcterms:W3CDTF">2020-06-23T06:01:15Z</dcterms:modified>
</cp:coreProperties>
</file>