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8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6" d="100"/>
          <a:sy n="86" d="100"/>
        </p:scale>
        <p:origin x="787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o6jrjjar4vo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전자 서명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https://www.youtube.com/watch?v=o6jrjjar4vo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84FBBE-E304-45F7-9B41-40CA8ED1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 보안수준 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BC9688-E8F2-418C-8C45-8C12ECA0F0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RSA : N</a:t>
            </a:r>
            <a:r>
              <a:rPr lang="ko-KR" altLang="en-US" dirty="0"/>
              <a:t>은 </a:t>
            </a:r>
            <a:r>
              <a:rPr lang="en-US" altLang="ko-KR" dirty="0"/>
              <a:t>1024bit~ 3072 bit </a:t>
            </a:r>
          </a:p>
          <a:p>
            <a:r>
              <a:rPr lang="en-US" altLang="ko-KR" dirty="0"/>
              <a:t>DSA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2400" dirty="0"/>
              <a:t>그 외 전자서명</a:t>
            </a:r>
            <a:endParaRPr lang="en-US" altLang="ko-KR" sz="2400" dirty="0"/>
          </a:p>
          <a:p>
            <a:pPr marL="0" indent="0">
              <a:buNone/>
            </a:pPr>
            <a:r>
              <a:rPr lang="en-US" altLang="ko-KR" sz="2400" dirty="0"/>
              <a:t>    </a:t>
            </a:r>
            <a:r>
              <a:rPr lang="en-US" altLang="ko-KR" sz="2400" dirty="0" err="1"/>
              <a:t>Elgamal</a:t>
            </a:r>
            <a:r>
              <a:rPr lang="en-US" altLang="ko-KR" sz="2400" dirty="0"/>
              <a:t> algorithm</a:t>
            </a:r>
            <a:r>
              <a:rPr lang="ko-KR" altLang="en-US" sz="2400" dirty="0"/>
              <a:t> </a:t>
            </a:r>
            <a:r>
              <a:rPr lang="en-US" altLang="ko-KR" sz="2400" dirty="0"/>
              <a:t>,</a:t>
            </a:r>
            <a:r>
              <a:rPr lang="ko-KR" altLang="en-US" sz="2400" dirty="0"/>
              <a:t> </a:t>
            </a:r>
            <a:r>
              <a:rPr lang="en-US" altLang="ko-KR" sz="2400" dirty="0"/>
              <a:t>ECDSA</a:t>
            </a:r>
            <a:r>
              <a:rPr lang="ko-KR" altLang="en-US" sz="2400" dirty="0"/>
              <a:t> </a:t>
            </a:r>
            <a:r>
              <a:rPr lang="en-US" altLang="ko-KR" sz="2400" dirty="0"/>
              <a:t>algorithm</a:t>
            </a:r>
          </a:p>
          <a:p>
            <a:r>
              <a:rPr lang="ko-KR" altLang="en-US" sz="2400" dirty="0"/>
              <a:t>메시지 인증 코드 </a:t>
            </a:r>
            <a:r>
              <a:rPr lang="en-US" altLang="ko-KR" sz="2400" dirty="0"/>
              <a:t>(Message Authentication </a:t>
            </a:r>
            <a:r>
              <a:rPr lang="en-US" altLang="ko-KR" sz="2400" dirty="0" err="1"/>
              <a:t>Code,MAC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en-US" altLang="ko-KR" sz="2400" dirty="0"/>
              <a:t>    “</a:t>
            </a:r>
            <a:r>
              <a:rPr lang="ko-KR" altLang="en-US" sz="2400" dirty="0"/>
              <a:t>부인불가</a:t>
            </a:r>
            <a:r>
              <a:rPr lang="en-US" altLang="ko-KR" sz="2400" dirty="0"/>
              <a:t>” </a:t>
            </a:r>
            <a:r>
              <a:rPr lang="ko-KR" altLang="en-US" sz="2400" dirty="0"/>
              <a:t>제공 </a:t>
            </a:r>
            <a:r>
              <a:rPr lang="en-US" altLang="ko-KR" sz="2400" dirty="0"/>
              <a:t>x </a:t>
            </a:r>
          </a:p>
          <a:p>
            <a:pPr marL="0" indent="0">
              <a:buNone/>
            </a:pP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F75B3DB-3ED5-4982-8A1A-F57B59C62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592097"/>
              </p:ext>
            </p:extLst>
          </p:nvPr>
        </p:nvGraphicFramePr>
        <p:xfrm>
          <a:off x="655962" y="2199416"/>
          <a:ext cx="4919216" cy="1481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29804">
                  <a:extLst>
                    <a:ext uri="{9D8B030D-6E8A-4147-A177-3AD203B41FA5}">
                      <a16:colId xmlns:a16="http://schemas.microsoft.com/office/drawing/2014/main" val="2184437540"/>
                    </a:ext>
                  </a:extLst>
                </a:gridCol>
                <a:gridCol w="1229804">
                  <a:extLst>
                    <a:ext uri="{9D8B030D-6E8A-4147-A177-3AD203B41FA5}">
                      <a16:colId xmlns:a16="http://schemas.microsoft.com/office/drawing/2014/main" val="3213062498"/>
                    </a:ext>
                  </a:extLst>
                </a:gridCol>
                <a:gridCol w="1229804">
                  <a:extLst>
                    <a:ext uri="{9D8B030D-6E8A-4147-A177-3AD203B41FA5}">
                      <a16:colId xmlns:a16="http://schemas.microsoft.com/office/drawing/2014/main" val="3351617840"/>
                    </a:ext>
                  </a:extLst>
                </a:gridCol>
                <a:gridCol w="1229804">
                  <a:extLst>
                    <a:ext uri="{9D8B030D-6E8A-4147-A177-3AD203B41FA5}">
                      <a16:colId xmlns:a16="http://schemas.microsoft.com/office/drawing/2014/main" val="1567822609"/>
                    </a:ext>
                  </a:extLst>
                </a:gridCol>
              </a:tblGrid>
              <a:tr h="370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해시 결과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보안 수준</a:t>
                      </a:r>
                      <a:endParaRPr lang="en-US" altLang="ko-K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3809792"/>
                  </a:ext>
                </a:extLst>
              </a:tr>
              <a:tr h="370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160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72468"/>
                  </a:ext>
                </a:extLst>
              </a:tr>
              <a:tr h="370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2048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224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940240"/>
                  </a:ext>
                </a:extLst>
              </a:tr>
              <a:tr h="3704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3072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256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128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2005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3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전자서명과 보안서비스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DSA</a:t>
            </a:r>
            <a:r>
              <a:rPr lang="ko-KR" altLang="en-US" dirty="0"/>
              <a:t> 전자서명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ko-KR" altLang="en-US" dirty="0"/>
              <a:t>전자서명 보안수준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6A5DF-8C42-41FF-8FE1-D96CEE39B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전자서명과 보안서비스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C765A-0F49-4FB6-9384-51A3F6E786E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보안 서비스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2F379C-2D14-42E3-B0D4-4ED4B6951A2C}"/>
              </a:ext>
            </a:extLst>
          </p:cNvPr>
          <p:cNvSpPr txBox="1"/>
          <p:nvPr/>
        </p:nvSpPr>
        <p:spPr>
          <a:xfrm>
            <a:off x="671744" y="1695634"/>
            <a:ext cx="542425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기밀성</a:t>
            </a:r>
            <a:r>
              <a:rPr lang="en-US" altLang="ko-KR" sz="2000" dirty="0"/>
              <a:t>(confidentiality):</a:t>
            </a:r>
            <a:r>
              <a:rPr lang="ko-KR" altLang="en-US" sz="2000" dirty="0"/>
              <a:t> 정보를 비밀로 하는 것을 보장</a:t>
            </a: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무결성</a:t>
            </a:r>
            <a:r>
              <a:rPr lang="en-US" altLang="ko-KR" sz="2000" dirty="0"/>
              <a:t>(integrity): </a:t>
            </a:r>
            <a:r>
              <a:rPr lang="ko-KR" altLang="en-US" sz="2000" dirty="0"/>
              <a:t>메시지가 전송 중 변경되지 않았음을 보장</a:t>
            </a: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메시지 인증</a:t>
            </a:r>
            <a:r>
              <a:rPr lang="en-US" altLang="ko-KR" sz="2000" dirty="0"/>
              <a:t>(message authentication): </a:t>
            </a:r>
            <a:r>
              <a:rPr lang="ko-KR" altLang="en-US" sz="2000" dirty="0"/>
              <a:t>메시지의 송신자 신원을 보장 </a:t>
            </a:r>
            <a:endParaRPr lang="en-US" altLang="ko-KR" sz="2000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sz="2000" dirty="0"/>
              <a:t>부인불가</a:t>
            </a:r>
            <a:r>
              <a:rPr lang="en-US" altLang="ko-KR" sz="2000" dirty="0"/>
              <a:t>(nonrepudiation): </a:t>
            </a:r>
            <a:r>
              <a:rPr lang="ko-KR" altLang="en-US" sz="2000" dirty="0"/>
              <a:t>메시지</a:t>
            </a:r>
            <a:r>
              <a:rPr lang="en-US" altLang="ko-KR" sz="2000" dirty="0"/>
              <a:t> </a:t>
            </a:r>
            <a:r>
              <a:rPr lang="ko-KR" altLang="en-US" sz="2000" dirty="0"/>
              <a:t>송신자는 메시지 생성을 부인할 수 없음을 보장</a:t>
            </a:r>
            <a:r>
              <a:rPr lang="en-US" altLang="ko-KR" sz="2000" dirty="0"/>
              <a:t> </a:t>
            </a:r>
            <a:endParaRPr lang="ko-KR" alt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8A4CEA-7641-4A20-88DC-C956C0E1123F}"/>
              </a:ext>
            </a:extLst>
          </p:cNvPr>
          <p:cNvSpPr txBox="1"/>
          <p:nvPr/>
        </p:nvSpPr>
        <p:spPr>
          <a:xfrm>
            <a:off x="6915705" y="1491448"/>
            <a:ext cx="377301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/>
              <a:t>전자 서명</a:t>
            </a:r>
            <a:r>
              <a:rPr lang="en-US" altLang="ko-KR" sz="2800" dirty="0"/>
              <a:t>:</a:t>
            </a:r>
          </a:p>
          <a:p>
            <a:r>
              <a:rPr lang="ko-KR" altLang="en-US" sz="2400" dirty="0"/>
              <a:t>무결성</a:t>
            </a:r>
            <a:r>
              <a:rPr lang="en-US" altLang="ko-KR" sz="2400" dirty="0"/>
              <a:t>, </a:t>
            </a:r>
            <a:r>
              <a:rPr lang="ko-KR" altLang="en-US" sz="2400" dirty="0"/>
              <a:t>메시지 인증</a:t>
            </a:r>
            <a:r>
              <a:rPr lang="en-US" altLang="ko-KR" sz="2400" dirty="0"/>
              <a:t>, </a:t>
            </a:r>
            <a:r>
              <a:rPr lang="ko-KR" altLang="en-US" sz="2400" dirty="0"/>
              <a:t>부인불가 제공</a:t>
            </a:r>
          </a:p>
        </p:txBody>
      </p:sp>
    </p:spTree>
    <p:extLst>
      <p:ext uri="{BB962C8B-B14F-4D97-AF65-F5344CB8AC3E}">
        <p14:creationId xmlns:p14="http://schemas.microsoft.com/office/powerpoint/2010/main" val="3318076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EEFE4-B44A-40D8-83C5-08D3D93F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r>
              <a:rPr lang="ko-KR" alt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5BC6087-6543-4DF2-A59F-8F0112FAE57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ko-KR" altLang="en-US" dirty="0"/>
                  <a:t>정수환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0,1,2,….</m:t>
                        </m:r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실행</a:t>
                </a:r>
                <a:endParaRPr lang="en-US" altLang="ko-KR" dirty="0"/>
              </a:p>
              <a:p>
                <a:pPr marL="0" indent="0">
                  <a:buNone/>
                </a:pPr>
                <a:r>
                  <a:rPr lang="en-US" altLang="ko-KR" dirty="0"/>
                  <a:t>   </a:t>
                </a:r>
                <a:r>
                  <a:rPr lang="ko-KR" altLang="en-US" dirty="0"/>
                  <a:t>공개키</a:t>
                </a:r>
                <a:r>
                  <a:rPr lang="en-US" altLang="ko-KR" dirty="0"/>
                  <a:t>: (</a:t>
                </a:r>
                <a:r>
                  <a:rPr lang="en-US" altLang="ko-KR" dirty="0" err="1"/>
                  <a:t>N,e</a:t>
                </a:r>
                <a:r>
                  <a:rPr lang="en-US" altLang="ko-KR" dirty="0"/>
                  <a:t>)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𝑝𝑢𝑏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0" indent="0">
                  <a:buNone/>
                </a:pPr>
                <a:r>
                  <a:rPr lang="ko-KR" altLang="en-US" dirty="0"/>
                  <a:t>   개인키</a:t>
                </a:r>
                <a:r>
                  <a:rPr lang="en-US" altLang="ko-KR" dirty="0">
                    <a:sym typeface="Wingdings" panose="05000000000000000000" pitchFamily="2" charset="2"/>
                  </a:rPr>
                  <a:t>:(</a:t>
                </a:r>
                <a:r>
                  <a:rPr lang="en-US" altLang="ko-KR" dirty="0" err="1">
                    <a:sym typeface="Wingdings" panose="05000000000000000000" pitchFamily="2" charset="2"/>
                  </a:rPr>
                  <a:t>N,d</a:t>
                </a:r>
                <a:r>
                  <a:rPr lang="en-US" altLang="ko-KR" dirty="0">
                    <a:sym typeface="Wingdings" panose="05000000000000000000" pitchFamily="2" charset="2"/>
                  </a:rPr>
                  <a:t>)    =&gt;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</a:t>
                </a:r>
                <a:r>
                  <a:rPr lang="ko-KR" altLang="en-US" dirty="0">
                    <a:sym typeface="Wingdings" panose="05000000000000000000" pitchFamily="2" charset="2"/>
                  </a:rPr>
                  <a:t>암호화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𝑝𝑢𝑏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𝑒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r>
                  <a:rPr lang="en-US" altLang="ko-KR" dirty="0">
                    <a:sym typeface="Wingdings" panose="05000000000000000000" pitchFamily="2" charset="2"/>
                  </a:rPr>
                  <a:t>   </a:t>
                </a:r>
                <a:r>
                  <a:rPr lang="ko-KR" altLang="en-US" dirty="0">
                    <a:sym typeface="Wingdings" panose="05000000000000000000" pitchFamily="2" charset="2"/>
                  </a:rPr>
                  <a:t>복호화</a:t>
                </a:r>
                <a:r>
                  <a:rPr lang="en-US" altLang="ko-KR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sub>
                        </m:sSub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𝑝𝑟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𝑦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endParaRPr lang="en-US" altLang="ko-KR" dirty="0">
                  <a:sym typeface="Wingdings" panose="05000000000000000000" pitchFamily="2" charset="2"/>
                </a:endParaRPr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C5BC6087-6543-4DF2-A59F-8F0112FAE5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51A10450-48C9-42A4-B379-D330B0EFD543}"/>
              </a:ext>
            </a:extLst>
          </p:cNvPr>
          <p:cNvSpPr/>
          <p:nvPr/>
        </p:nvSpPr>
        <p:spPr>
          <a:xfrm>
            <a:off x="523783" y="1828800"/>
            <a:ext cx="159798" cy="55929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CF99242A-DFBB-4CB8-89FE-7BD37B5CBF2C}"/>
              </a:ext>
            </a:extLst>
          </p:cNvPr>
          <p:cNvSpPr/>
          <p:nvPr/>
        </p:nvSpPr>
        <p:spPr>
          <a:xfrm>
            <a:off x="523783" y="3429000"/>
            <a:ext cx="159798" cy="6280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256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32C40-E75E-4384-AC56-018438AE0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0077AC-5183-4042-A013-47414EC1336B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ko-KR" b="0" i="1" dirty="0"/>
              </a:p>
              <a:p>
                <a:pPr marL="0" indent="0">
                  <a:buNone/>
                </a:pPr>
                <a:endParaRPr lang="en-US" altLang="ko-KR" b="0" i="1" dirty="0"/>
              </a:p>
              <a:p>
                <a:pPr marL="0" indent="0">
                  <a:buNone/>
                </a:pPr>
                <a:endParaRPr lang="en-US" altLang="ko-KR" b="0" i="1" dirty="0"/>
              </a:p>
              <a:p>
                <a:r>
                  <a:rPr lang="ko-KR" altLang="en-US" dirty="0"/>
                  <a:t>키 생성</a:t>
                </a:r>
                <a:endParaRPr lang="en-US" altLang="ko-KR" dirty="0"/>
              </a:p>
              <a:p>
                <a:pPr marL="0" indent="0">
                  <a:buNone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180077AC-5183-4042-A013-47414EC13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B63B4-08E7-404A-9645-1A618BBFC0F9}"/>
                  </a:ext>
                </a:extLst>
              </p:cNvPr>
              <p:cNvSpPr txBox="1"/>
              <p:nvPr/>
            </p:nvSpPr>
            <p:spPr>
              <a:xfrm>
                <a:off x="566523" y="3672531"/>
                <a:ext cx="7729661" cy="2299319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sz="2400" dirty="0"/>
                  <a:t>두개의 소수 </a:t>
                </a:r>
                <a:r>
                  <a:rPr lang="en-US" altLang="ko-KR" sz="2400" dirty="0"/>
                  <a:t>p &amp; q </a:t>
                </a:r>
                <a:r>
                  <a:rPr lang="ko-KR" altLang="en-US" sz="2400" dirty="0"/>
                  <a:t>선택 </a:t>
                </a:r>
                <a:endParaRPr lang="en-US" altLang="ko-KR" sz="24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ko-KR" sz="2400" b="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24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altLang="ko-KR" sz="24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2400" dirty="0"/>
                  <a:t> </a:t>
                </a:r>
                <a:r>
                  <a:rPr lang="en-US" altLang="ko-KR" sz="2400" dirty="0" err="1"/>
                  <a:t>gcd</a:t>
                </a:r>
                <a:r>
                  <a:rPr lang="en-US" altLang="ko-KR" sz="2400" dirty="0"/>
                  <a:t>(e,</a:t>
                </a:r>
                <a:r>
                  <a:rPr lang="el-GR" altLang="ko-KR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altLang="ko-KR" sz="2400" dirty="0"/>
                  <a:t>) =1    =&gt;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sz="2400" dirty="0"/>
                  <a:t>와 </a:t>
                </a:r>
                <a:r>
                  <a:rPr lang="ko-KR" altLang="en-US" sz="2400" dirty="0" err="1"/>
                  <a:t>서로소</a:t>
                </a:r>
                <a:r>
                  <a:rPr lang="ko-KR" altLang="en-US" sz="2400" dirty="0"/>
                  <a:t> 관계인 </a:t>
                </a:r>
                <a:r>
                  <a:rPr lang="en-US" altLang="ko-KR" sz="2400" dirty="0"/>
                  <a:t>e </a:t>
                </a:r>
                <a:r>
                  <a:rPr lang="ko-KR" altLang="en-US" sz="2400" dirty="0"/>
                  <a:t>선택</a:t>
                </a:r>
                <a:endParaRPr lang="en-US" altLang="ko-KR" sz="2400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sz="2400" b="0" dirty="0"/>
                  <a:t>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≡1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ko-KR" altLang="en-US" sz="2400" dirty="0"/>
                  <a:t> </a:t>
                </a:r>
                <a:endParaRPr lang="en-US" altLang="ko-KR" sz="2400" dirty="0"/>
              </a:p>
              <a:p>
                <a:r>
                  <a:rPr lang="en-US" altLang="ko-KR" sz="2400" dirty="0"/>
                  <a:t>  =&gt; </a:t>
                </a:r>
                <a:r>
                  <a:rPr lang="ko-KR" altLang="en-US" sz="2400" dirty="0"/>
                  <a:t> </a:t>
                </a:r>
                <a:r>
                  <a:rPr lang="en-US" altLang="ko-KR" sz="2400" dirty="0"/>
                  <a:t>d</a:t>
                </a:r>
                <a:r>
                  <a:rPr lang="ko-KR" altLang="en-US" sz="2400" dirty="0"/>
                  <a:t>는 </a:t>
                </a:r>
                <a:r>
                  <a:rPr lang="en-US" altLang="ko-KR" sz="2400" dirty="0"/>
                  <a:t>e</a:t>
                </a:r>
                <a:r>
                  <a:rPr lang="ko-KR" altLang="en-US" sz="2400" dirty="0"/>
                  <a:t>의 역원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6CB63B4-08E7-404A-9645-1A618BBFC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523" y="3672531"/>
                <a:ext cx="7729661" cy="2299319"/>
              </a:xfrm>
              <a:prstGeom prst="rect">
                <a:avLst/>
              </a:prstGeom>
              <a:blipFill>
                <a:blip r:embed="rId3"/>
                <a:stretch>
                  <a:fillRect l="-1417" t="-3421" b="-5263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57922CA-A89C-434F-ADD9-6AB17113C636}"/>
                  </a:ext>
                </a:extLst>
              </p:cNvPr>
              <p:cNvSpPr/>
              <p:nvPr/>
            </p:nvSpPr>
            <p:spPr>
              <a:xfrm>
                <a:off x="7892249" y="1419298"/>
                <a:ext cx="3758214" cy="1928699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bSup>
                            <m:sSub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1600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altLang="ko-KR" sz="1600" dirty="0"/>
              </a:p>
              <a:p>
                <a:pPr algn="ctr"/>
                <a:r>
                  <a:rPr lang="en-US" altLang="ko-KR" sz="1600" dirty="0"/>
                  <a:t>Ex)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240=</m:t>
                    </m:r>
                    <m:sSup>
                      <m:s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 ×5</m:t>
                    </m:r>
                  </m:oMath>
                </a14:m>
                <a:endParaRPr lang="en-US" altLang="ko-KR" sz="16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altLang="ko-KR" sz="1600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×</m:t>
                    </m:r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sSubSup>
                      <m:sSubSup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  <m:sup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sup>
                    </m:sSubSup>
                  </m:oMath>
                </a14:m>
                <a:endParaRPr lang="en-US" altLang="ko-KR" sz="16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240</m:t>
                          </m:r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sup>
                          </m:s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altLang="ko-K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ko-KR" sz="16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  <m:sup>
                              <m:r>
                                <a:rPr lang="en-US" altLang="ko-KR" sz="16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p>
                          </m:sSup>
                        </m:e>
                      </m:d>
                      <m:r>
                        <a:rPr lang="en-US" altLang="ko-KR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e>
                        <m:sup>
                          <m:r>
                            <a:rPr lang="en-US" altLang="ko-KR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ko-KR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sz="1600" dirty="0"/>
              </a:p>
            </p:txBody>
          </p:sp>
        </mc:Choice>
        <mc:Fallback>
          <p:sp>
            <p:nvSpPr>
              <p:cNvPr id="5" name="사각형: 둥근 모서리 4">
                <a:extLst>
                  <a:ext uri="{FF2B5EF4-FFF2-40B4-BE49-F238E27FC236}">
                    <a16:creationId xmlns:a16="http://schemas.microsoft.com/office/drawing/2014/main" id="{E57922CA-A89C-434F-ADD9-6AB17113C6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249" y="1419298"/>
                <a:ext cx="3758214" cy="1928699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815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324CD-1F56-46DC-AFFD-8946D5F21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E3C730-5D59-4E19-99F5-AB542E5EB08F}"/>
              </a:ext>
            </a:extLst>
          </p:cNvPr>
          <p:cNvSpPr txBox="1"/>
          <p:nvPr/>
        </p:nvSpPr>
        <p:spPr>
          <a:xfrm>
            <a:off x="411920" y="1364942"/>
            <a:ext cx="6024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</a:t>
            </a:r>
          </a:p>
          <a:p>
            <a:endParaRPr lang="en-US" altLang="ko-KR" b="0" dirty="0"/>
          </a:p>
          <a:p>
            <a:r>
              <a:rPr lang="en-US" altLang="ko-KR" dirty="0"/>
              <a:t>              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94A555F-E5F2-4D78-8D3D-C7E2F543CA6C}"/>
                  </a:ext>
                </a:extLst>
              </p:cNvPr>
              <p:cNvSpPr/>
              <p:nvPr/>
            </p:nvSpPr>
            <p:spPr>
              <a:xfrm>
                <a:off x="6096000" y="1400453"/>
                <a:ext cx="5477522" cy="9343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b="0" dirty="0">
                    <a:solidFill>
                      <a:schemeClr val="tx1"/>
                    </a:solidFill>
                  </a:rPr>
                  <a:t>   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ko-KR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sup>
                        </m:sSup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r>
                  <a:rPr lang="en-US" altLang="ko-KR" b="0" dirty="0">
                    <a:solidFill>
                      <a:schemeClr val="tx1"/>
                    </a:solidFill>
                  </a:rPr>
                  <a:t>                           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              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altLang="ko-KR" b="0" dirty="0">
                  <a:solidFill>
                    <a:schemeClr val="tx1"/>
                  </a:solidFill>
                </a:endParaRPr>
              </a:p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394A555F-E5F2-4D78-8D3D-C7E2F543C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400453"/>
                <a:ext cx="5477522" cy="93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0108E-8581-413A-A93D-CFA9EFF00EB3}"/>
                  </a:ext>
                </a:extLst>
              </p:cNvPr>
              <p:cNvSpPr txBox="1"/>
              <p:nvPr/>
            </p:nvSpPr>
            <p:spPr>
              <a:xfrm>
                <a:off x="781234" y="3237302"/>
                <a:ext cx="3870664" cy="29098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Bob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p =3 q=11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N=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e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ko-KR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𝑝𝑢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(33, 3)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7</m:t>
                    </m:r>
                  </m:oMath>
                </a14:m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C40108E-8581-413A-A93D-CFA9EFF00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34" y="3237302"/>
                <a:ext cx="3870664" cy="2909899"/>
              </a:xfrm>
              <a:prstGeom prst="rect">
                <a:avLst/>
              </a:prstGeom>
              <a:blipFill>
                <a:blip r:embed="rId3"/>
                <a:stretch>
                  <a:fillRect l="-1260" t="-1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직사각형 9">
            <a:extLst>
              <a:ext uri="{FF2B5EF4-FFF2-40B4-BE49-F238E27FC236}">
                <a16:creationId xmlns:a16="http://schemas.microsoft.com/office/drawing/2014/main" id="{8CE5015E-4EEF-4D3D-83CD-3018DF186BE2}"/>
              </a:ext>
            </a:extLst>
          </p:cNvPr>
          <p:cNvSpPr/>
          <p:nvPr/>
        </p:nvSpPr>
        <p:spPr>
          <a:xfrm>
            <a:off x="1171853" y="1400453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B69CC94-8AF6-442A-A1F4-271E6B6E8C72}"/>
              </a:ext>
            </a:extLst>
          </p:cNvPr>
          <p:cNvSpPr/>
          <p:nvPr/>
        </p:nvSpPr>
        <p:spPr>
          <a:xfrm>
            <a:off x="3415238" y="1400453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EB4B509-3E93-4609-B588-FB1DCE096FD1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1793290" y="1671222"/>
            <a:ext cx="16219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A38A6A4-749D-4625-BB63-859C0E7D2812}"/>
              </a:ext>
            </a:extLst>
          </p:cNvPr>
          <p:cNvSpPr txBox="1"/>
          <p:nvPr/>
        </p:nvSpPr>
        <p:spPr>
          <a:xfrm>
            <a:off x="2402303" y="1641941"/>
            <a:ext cx="281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y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B92AE3D-7976-4294-A174-EF7BDF6F2EBD}"/>
              </a:ext>
            </a:extLst>
          </p:cNvPr>
          <p:cNvSpPr/>
          <p:nvPr/>
        </p:nvSpPr>
        <p:spPr>
          <a:xfrm>
            <a:off x="6125592" y="3158230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3917899-58B9-48ED-888C-CEBC82300007}"/>
              </a:ext>
            </a:extLst>
          </p:cNvPr>
          <p:cNvSpPr/>
          <p:nvPr/>
        </p:nvSpPr>
        <p:spPr>
          <a:xfrm>
            <a:off x="10673920" y="3158231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A86969-CE4A-4B73-8B41-6A4D51A5B2D7}"/>
                  </a:ext>
                </a:extLst>
              </p:cNvPr>
              <p:cNvSpPr txBox="1"/>
              <p:nvPr/>
            </p:nvSpPr>
            <p:spPr>
              <a:xfrm>
                <a:off x="5188998" y="4569729"/>
                <a:ext cx="31160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전달할 메시지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= 4 </a:t>
                </a:r>
              </a:p>
              <a:p>
                <a:r>
                  <a:rPr lang="ko-KR" altLang="en-US" dirty="0"/>
                  <a:t>암호화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33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5A86969-CE4A-4B73-8B41-6A4D51A5B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8998" y="4569729"/>
                <a:ext cx="3116062" cy="646331"/>
              </a:xfrm>
              <a:prstGeom prst="rect">
                <a:avLst/>
              </a:prstGeom>
              <a:blipFill>
                <a:blip r:embed="rId4"/>
                <a:stretch>
                  <a:fillRect l="-1566" t="-5660" b="-1509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800DE3-A263-4332-9DF4-FCA9187D0802}"/>
              </a:ext>
            </a:extLst>
          </p:cNvPr>
          <p:cNvCxnSpPr>
            <a:stCxn id="17" idx="3"/>
            <a:endCxn id="18" idx="1"/>
          </p:cNvCxnSpPr>
          <p:nvPr/>
        </p:nvCxnSpPr>
        <p:spPr>
          <a:xfrm>
            <a:off x="6747029" y="3428999"/>
            <a:ext cx="39268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DAD48D-482F-494C-9E73-B97D88B6E016}"/>
                  </a:ext>
                </a:extLst>
              </p:cNvPr>
              <p:cNvSpPr txBox="1"/>
              <p:nvPr/>
            </p:nvSpPr>
            <p:spPr>
              <a:xfrm>
                <a:off x="9432524" y="4500975"/>
                <a:ext cx="26440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복호화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≡4 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33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BDAD48D-482F-494C-9E73-B97D88B6E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524" y="4500975"/>
                <a:ext cx="2644066" cy="369332"/>
              </a:xfrm>
              <a:prstGeom prst="rect">
                <a:avLst/>
              </a:prstGeom>
              <a:blipFill>
                <a:blip r:embed="rId5"/>
                <a:stretch>
                  <a:fillRect l="-1843" t="-819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499DCA2A-2597-4A6E-A40D-0EE2834D0A5B}"/>
              </a:ext>
            </a:extLst>
          </p:cNvPr>
          <p:cNvSpPr txBox="1"/>
          <p:nvPr/>
        </p:nvSpPr>
        <p:spPr>
          <a:xfrm>
            <a:off x="8453022" y="3445366"/>
            <a:ext cx="514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31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46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3B02E-0AA8-431C-B012-559D2B676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1DB6AB-6EF4-41B5-A85D-6D78CA6DF8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보내는 사람의 개인키로 서명</a:t>
            </a:r>
            <a:r>
              <a:rPr lang="en-US" altLang="ko-KR" dirty="0"/>
              <a:t>(</a:t>
            </a:r>
            <a:r>
              <a:rPr lang="ko-KR" altLang="en-US" dirty="0"/>
              <a:t>암호화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2C24DB-0F13-4B3F-8484-15496C4276C0}"/>
                  </a:ext>
                </a:extLst>
              </p:cNvPr>
              <p:cNvSpPr txBox="1"/>
              <p:nvPr/>
            </p:nvSpPr>
            <p:spPr>
              <a:xfrm>
                <a:off x="701333" y="1757779"/>
                <a:ext cx="5468647" cy="2857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b="0" dirty="0">
                    <a:latin typeface="Cambria Math" panose="02040503050406030204" pitchFamily="18" charset="0"/>
                  </a:rPr>
                  <a:t>Alice 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가</a:t>
                </a:r>
                <a:r>
                  <a:rPr lang="en-US" altLang="ko-KR" sz="2400" b="0" dirty="0">
                    <a:latin typeface="Cambria Math" panose="02040503050406030204" pitchFamily="18" charset="0"/>
                  </a:rPr>
                  <a:t>  Bob </a:t>
                </a:r>
                <a:r>
                  <a:rPr lang="ko-KR" altLang="en-US" sz="2400" b="0" dirty="0">
                    <a:latin typeface="Cambria Math" panose="02040503050406030204" pitchFamily="18" charset="0"/>
                  </a:rPr>
                  <a:t>한테 메시지를 </a:t>
                </a:r>
                <a:r>
                  <a:rPr lang="ko-KR" altLang="en-US" sz="2400" b="0" dirty="0" err="1">
                    <a:latin typeface="Cambria Math" panose="02040503050406030204" pitchFamily="18" charset="0"/>
                  </a:rPr>
                  <a:t>보내려고함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r>
                  <a:rPr lang="ko-KR" altLang="en-US" sz="2400" b="0" dirty="0">
                    <a:latin typeface="Cambria Math" panose="02040503050406030204" pitchFamily="18" charset="0"/>
                  </a:rPr>
                  <a:t>  </a:t>
                </a:r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r>
                  <a:rPr lang="en-US" altLang="ko-KR" sz="2400" dirty="0">
                    <a:latin typeface="Cambria Math" panose="02040503050406030204" pitchFamily="18" charset="0"/>
                  </a:rPr>
                  <a:t>d</a:t>
                </a:r>
                <a:r>
                  <a:rPr lang="en-US" altLang="ko-KR" sz="2400" b="0" dirty="0">
                    <a:latin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ko-KR" sz="2400" b="0" dirty="0">
                    <a:latin typeface="Cambria Math" panose="02040503050406030204" pitchFamily="18" charset="0"/>
                  </a:rPr>
                  <a:t>       e=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𝑝𝑢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</m:oMath>
                </a14:m>
                <a:endParaRPr lang="en-US" altLang="ko-KR" sz="2400" b="0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𝑠𝑖𝑔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altLang="ko-KR" sz="2400" b="0" dirty="0"/>
              </a:p>
              <a:p>
                <a:r>
                  <a:rPr lang="en-US" altLang="ko-KR" sz="2400" dirty="0"/>
                  <a:t>(</a:t>
                </a:r>
                <a:r>
                  <a:rPr lang="en-US" altLang="ko-KR" sz="2400" dirty="0" err="1"/>
                  <a:t>x,s</a:t>
                </a:r>
                <a:r>
                  <a:rPr lang="en-US" altLang="ko-KR" sz="2400" dirty="0"/>
                  <a:t>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ko-KR" sz="24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altLang="ko-KR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 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2C24DB-0F13-4B3F-8484-15496C427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33" y="1757779"/>
                <a:ext cx="5468647" cy="2857321"/>
              </a:xfrm>
              <a:prstGeom prst="rect">
                <a:avLst/>
              </a:prstGeom>
              <a:blipFill>
                <a:blip r:embed="rId2"/>
                <a:stretch>
                  <a:fillRect l="-1672" t="-1706" r="-4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4BB943-C68E-4E80-A5CD-9D976AD5C38C}"/>
                  </a:ext>
                </a:extLst>
              </p:cNvPr>
              <p:cNvSpPr txBox="1"/>
              <p:nvPr/>
            </p:nvSpPr>
            <p:spPr>
              <a:xfrm>
                <a:off x="6592004" y="1748902"/>
                <a:ext cx="4136994" cy="20789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p =3 q=11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N=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=33</m:t>
                    </m:r>
                  </m:oMath>
                </a14:m>
                <a:endParaRPr lang="en-US" altLang="ko-KR" dirty="0">
                  <a:solidFill>
                    <a:srgbClr val="FF0000"/>
                  </a:solidFill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Φ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3−1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11−1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e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ko-KR" dirty="0"/>
                  <a:t> 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d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20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𝑝𝑢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(33, 3)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7</m:t>
                    </m:r>
                  </m:oMath>
                </a14:m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04BB943-C68E-4E80-A5CD-9D976AD5C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2004" y="1748902"/>
                <a:ext cx="4136994" cy="2078902"/>
              </a:xfrm>
              <a:prstGeom prst="rect">
                <a:avLst/>
              </a:prstGeom>
              <a:blipFill>
                <a:blip r:embed="rId3"/>
                <a:stretch>
                  <a:fillRect l="-884" t="-17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직사각형 7">
            <a:extLst>
              <a:ext uri="{FF2B5EF4-FFF2-40B4-BE49-F238E27FC236}">
                <a16:creationId xmlns:a16="http://schemas.microsoft.com/office/drawing/2014/main" id="{F2D0D86D-4DC6-485F-A895-FAC642D816F8}"/>
              </a:ext>
            </a:extLst>
          </p:cNvPr>
          <p:cNvSpPr/>
          <p:nvPr/>
        </p:nvSpPr>
        <p:spPr>
          <a:xfrm>
            <a:off x="5970567" y="4150046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1F329B-A1DF-481A-B2B0-F9D30A3D5307}"/>
              </a:ext>
            </a:extLst>
          </p:cNvPr>
          <p:cNvSpPr/>
          <p:nvPr/>
        </p:nvSpPr>
        <p:spPr>
          <a:xfrm>
            <a:off x="9538891" y="4150045"/>
            <a:ext cx="621437" cy="5415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9354696-88E1-45FC-B025-44DAB0C23928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6592004" y="4420814"/>
            <a:ext cx="29468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76A7BF-2C8E-4F14-AE10-E92DB4A21E0B}"/>
                  </a:ext>
                </a:extLst>
              </p:cNvPr>
              <p:cNvSpPr txBox="1"/>
              <p:nvPr/>
            </p:nvSpPr>
            <p:spPr>
              <a:xfrm>
                <a:off x="4922750" y="5035037"/>
                <a:ext cx="3142696" cy="9282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보낼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메시지 </a:t>
                </a:r>
                <a:r>
                  <a:rPr lang="en-US" altLang="ko-KR" dirty="0"/>
                  <a:t>x=4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en-US" altLang="ko-KR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16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33</m:t>
                      </m:r>
                    </m:oMath>
                  </m:oMathPara>
                </a14:m>
                <a:endParaRPr lang="en-US" altLang="ko-KR" dirty="0"/>
              </a:p>
              <a:p>
                <a:r>
                  <a:rPr lang="en-US" altLang="ko-KR" dirty="0"/>
                  <a:t> (</a:t>
                </a:r>
                <a:r>
                  <a:rPr lang="en-US" altLang="ko-KR" dirty="0" err="1"/>
                  <a:t>x,s</a:t>
                </a:r>
                <a:r>
                  <a:rPr lang="en-US" altLang="ko-KR" dirty="0"/>
                  <a:t>)=(4,16)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C76A7BF-2C8E-4F14-AE10-E92DB4A21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2750" y="5035037"/>
                <a:ext cx="3142696" cy="928267"/>
              </a:xfrm>
              <a:prstGeom prst="rect">
                <a:avLst/>
              </a:prstGeom>
              <a:blipFill>
                <a:blip r:embed="rId4"/>
                <a:stretch>
                  <a:fillRect l="-1748" t="-3947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716959-4434-4936-A11E-0B04EBEE1DAA}"/>
                  </a:ext>
                </a:extLst>
              </p:cNvPr>
              <p:cNvSpPr txBox="1"/>
              <p:nvPr/>
            </p:nvSpPr>
            <p:spPr>
              <a:xfrm>
                <a:off x="8972659" y="5004946"/>
                <a:ext cx="2707101" cy="11387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≡4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33</m:t>
                      </m:r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r>
                  <a:rPr lang="ko-KR" altLang="en-US" dirty="0"/>
                  <a:t>         </a:t>
                </a:r>
                <a:r>
                  <a:rPr lang="en-US" altLang="ko-KR" sz="14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sz="1400" dirty="0">
                    <a:solidFill>
                      <a:srgbClr val="FF0000"/>
                    </a:solidFill>
                  </a:rPr>
                  <a:t>)</a:t>
                </a:r>
              </a:p>
              <a:p>
                <a:r>
                  <a:rPr lang="en-US" altLang="ko-KR" dirty="0">
                    <a:solidFill>
                      <a:srgbClr val="FF0000"/>
                    </a:solidFill>
                  </a:rPr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</a:rPr>
                  <a:t> =x  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확인</a:t>
                </a:r>
                <a:endParaRPr lang="en-US" altLang="ko-KR" dirty="0">
                  <a:solidFill>
                    <a:schemeClr val="tx1"/>
                  </a:solidFill>
                </a:endParaRPr>
              </a:p>
              <a:p>
                <a:endParaRPr lang="ko-KR" alt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1716959-4434-4936-A11E-0B04EBEE1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2659" y="5004946"/>
                <a:ext cx="2707101" cy="113877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3D513C3A-00A7-4085-A666-2B58E469D0A8}"/>
              </a:ext>
            </a:extLst>
          </p:cNvPr>
          <p:cNvSpPr txBox="1"/>
          <p:nvPr/>
        </p:nvSpPr>
        <p:spPr>
          <a:xfrm>
            <a:off x="7728095" y="4443232"/>
            <a:ext cx="674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</a:t>
            </a:r>
            <a:r>
              <a:rPr lang="en-US" altLang="ko-KR" dirty="0" err="1"/>
              <a:t>x,s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667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FD020-7713-4A9C-93AA-080CABD9D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DSA </a:t>
            </a:r>
            <a:r>
              <a:rPr lang="ko-KR" altLang="en-US" dirty="0"/>
              <a:t>전자서명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3C31B-E237-45F9-8FD2-C28E16A245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Elgamal</a:t>
            </a:r>
            <a:r>
              <a:rPr lang="en-US" altLang="ko-KR" dirty="0"/>
              <a:t> </a:t>
            </a:r>
            <a:r>
              <a:rPr lang="ko-KR" altLang="en-US" dirty="0"/>
              <a:t>전자서명 개량한 방식 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F4551-8E92-43BE-BA8D-83BFC879CF02}"/>
                  </a:ext>
                </a:extLst>
              </p:cNvPr>
              <p:cNvSpPr txBox="1"/>
              <p:nvPr/>
            </p:nvSpPr>
            <p:spPr>
              <a:xfrm>
                <a:off x="661573" y="1816546"/>
                <a:ext cx="3630967" cy="263309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키 생성 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dirty="0"/>
                  <a:t>소수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p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 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p-1</a:t>
                </a:r>
                <a:r>
                  <a:rPr lang="ko-KR" altLang="en-US" dirty="0"/>
                  <a:t> 의 약수 중 소수인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q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𝑜𝑟𝑑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인 원소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0&lt;d&lt;q </a:t>
                </a:r>
                <a:r>
                  <a:rPr lang="ko-KR" altLang="en-US" dirty="0"/>
                  <a:t>인 임의의 정수 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d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𝛽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ko-KR" altLang="en-US" dirty="0"/>
                  <a:t> 계산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endParaRPr lang="en-US" altLang="ko-KR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𝑝𝑢𝑏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altLang="ko-KR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𝑝𝑟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2EF4551-8E92-43BE-BA8D-83BFC879CF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573" y="1816546"/>
                <a:ext cx="3630967" cy="2633093"/>
              </a:xfrm>
              <a:prstGeom prst="rect">
                <a:avLst/>
              </a:prstGeom>
              <a:blipFill>
                <a:blip r:embed="rId2"/>
                <a:stretch>
                  <a:fillRect l="-1675" t="-115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8728F-2D87-4711-A112-A35A1109786B}"/>
                  </a:ext>
                </a:extLst>
              </p:cNvPr>
              <p:cNvSpPr txBox="1"/>
              <p:nvPr/>
            </p:nvSpPr>
            <p:spPr>
              <a:xfrm>
                <a:off x="5622084" y="1852056"/>
                <a:ext cx="4457474" cy="1208536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DSA </a:t>
                </a:r>
                <a:r>
                  <a:rPr lang="ko-KR" altLang="en-US" dirty="0"/>
                  <a:t>서명 생성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0&lt;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ko-KR" dirty="0"/>
                  <a:t>&lt; q </a:t>
                </a:r>
                <a:r>
                  <a:rPr lang="ko-KR" altLang="en-US" dirty="0" err="1"/>
                  <a:t>임시키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ko-KR" altLang="en-US" dirty="0"/>
                  <a:t> 정수 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ko-KR" altLang="en-US" dirty="0"/>
                  <a:t> 계산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𝑆𝐻𝐴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d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 계산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788728F-2D87-4711-A112-A35A110978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084" y="1852056"/>
                <a:ext cx="4457474" cy="1208536"/>
              </a:xfrm>
              <a:prstGeom prst="rect">
                <a:avLst/>
              </a:prstGeom>
              <a:blipFill>
                <a:blip r:embed="rId3"/>
                <a:stretch>
                  <a:fillRect l="-1228" t="-2500" b="-8000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5879A-17C1-413D-86CD-BD508B618157}"/>
                  </a:ext>
                </a:extLst>
              </p:cNvPr>
              <p:cNvSpPr txBox="1"/>
              <p:nvPr/>
            </p:nvSpPr>
            <p:spPr>
              <a:xfrm>
                <a:off x="5547660" y="3615259"/>
                <a:ext cx="4167283" cy="231871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DSA </a:t>
                </a:r>
                <a:r>
                  <a:rPr lang="ko-KR" altLang="en-US" dirty="0"/>
                  <a:t>서명 검증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𝑆𝐻𝐴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계산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계산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r mod q =&gt; </a:t>
                </a:r>
                <a:r>
                  <a:rPr lang="ko-KR" altLang="en-US" dirty="0"/>
                  <a:t>유효한 서명</a:t>
                </a:r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A5879A-17C1-413D-86CD-BD508B6181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7660" y="3615259"/>
                <a:ext cx="4167283" cy="2318712"/>
              </a:xfrm>
              <a:prstGeom prst="rect">
                <a:avLst/>
              </a:prstGeom>
              <a:blipFill>
                <a:blip r:embed="rId4"/>
                <a:stretch>
                  <a:fillRect l="-1020" t="-1047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49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9A59F-AA29-4575-B809-296BFA32D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DSA </a:t>
            </a:r>
            <a:r>
              <a:rPr lang="ko-KR" altLang="en-US" dirty="0"/>
              <a:t>전자서명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96380-DE01-4EC5-B2FF-65B3CA49FFFD}"/>
                  </a:ext>
                </a:extLst>
              </p:cNvPr>
              <p:cNvSpPr txBox="1"/>
              <p:nvPr/>
            </p:nvSpPr>
            <p:spPr>
              <a:xfrm>
                <a:off x="891313" y="1478166"/>
                <a:ext cx="3497801" cy="17592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p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59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q 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29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선택 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3</a:t>
                </a:r>
                <a:r>
                  <a:rPr lang="en-US" altLang="ko-KR" dirty="0"/>
                  <a:t>  </a:t>
                </a:r>
                <a:r>
                  <a:rPr lang="ko-KR" altLang="en-US" dirty="0"/>
                  <a:t>선택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:r>
                  <a:rPr lang="ko-KR" altLang="en-US" dirty="0"/>
                  <a:t>개인키 </a:t>
                </a:r>
                <a:r>
                  <a:rPr lang="en-US" altLang="ko-KR" dirty="0"/>
                  <a:t>d=</a:t>
                </a:r>
                <a:r>
                  <a:rPr lang="en-US" altLang="ko-KR" dirty="0">
                    <a:solidFill>
                      <a:srgbClr val="0070C0"/>
                    </a:solidFill>
                  </a:rPr>
                  <a:t>7 </a:t>
                </a:r>
                <a:r>
                  <a:rPr lang="ko-KR" altLang="en-US" dirty="0"/>
                  <a:t>선택 </a:t>
                </a:r>
                <a:endParaRPr lang="en-US" altLang="ko-KR" dirty="0"/>
              </a:p>
              <a:p>
                <a:pPr marL="342900" indent="-342900">
                  <a:buFont typeface="+mj-ea"/>
                  <a:buAutoNum type="circleNumDbPlain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59</m:t>
                    </m:r>
                  </m:oMath>
                </a14:m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F896380-DE01-4EC5-B2FF-65B3CA49FF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313" y="1478166"/>
                <a:ext cx="3497801" cy="1759264"/>
              </a:xfrm>
              <a:prstGeom prst="rect">
                <a:avLst/>
              </a:prstGeom>
              <a:blipFill>
                <a:blip r:embed="rId2"/>
                <a:stretch>
                  <a:fillRect l="-1742" t="-31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34D3C-C79F-416B-A6E3-18CF586DE1C1}"/>
                  </a:ext>
                </a:extLst>
              </p:cNvPr>
              <p:cNvSpPr txBox="1"/>
              <p:nvPr/>
            </p:nvSpPr>
            <p:spPr>
              <a:xfrm>
                <a:off x="1037793" y="3103673"/>
                <a:ext cx="3204839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서명 </a:t>
                </a:r>
                <a:endParaRPr lang="en-US" altLang="ko-KR" dirty="0"/>
              </a:p>
              <a:p>
                <a:r>
                  <a:rPr lang="en-US" altLang="ko-KR" dirty="0"/>
                  <a:t>h(x) =26 </a:t>
                </a:r>
              </a:p>
              <a:p>
                <a:pPr marL="342900" indent="-342900">
                  <a:buAutoNum type="arabicPeriod"/>
                </a:pPr>
                <a:r>
                  <a:rPr lang="ko-KR" altLang="en-US" dirty="0" err="1"/>
                  <a:t>임시키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= 10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i="1" smtClean="0">
                        <a:latin typeface="Cambria Math" panose="02040503050406030204" pitchFamily="18" charset="0"/>
                      </a:rPr>
                      <m:t>mo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59)</m:t>
                    </m:r>
                  </m:oMath>
                </a14:m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r>
                  <a:rPr lang="en-US" altLang="ko-KR" dirty="0"/>
                  <a:t>        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29</m:t>
                    </m:r>
                  </m:oMath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 startAt="3"/>
                </a:pPr>
                <a:r>
                  <a:rPr lang="en-US" altLang="ko-KR" b="0" dirty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26+7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3 </m:t>
                    </m:r>
                  </m:oMath>
                </a14:m>
                <a:endParaRPr lang="en-US" altLang="ko-KR" b="0" dirty="0"/>
              </a:p>
              <a:p>
                <a:r>
                  <a:rPr lang="en-US" altLang="ko-KR" b="0" dirty="0"/>
                  <a:t>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29</m:t>
                    </m:r>
                  </m:oMath>
                </a14:m>
                <a:endParaRPr lang="en-US" altLang="ko-KR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5834D3C-C79F-416B-A6E3-18CF586DE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793" y="3103673"/>
                <a:ext cx="3204839" cy="2031325"/>
              </a:xfrm>
              <a:prstGeom prst="rect">
                <a:avLst/>
              </a:prstGeom>
              <a:blipFill>
                <a:blip r:embed="rId3"/>
                <a:stretch>
                  <a:fillRect l="-1521" t="-15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3A9CB-0131-4138-BB52-89795260C4E6}"/>
                  </a:ext>
                </a:extLst>
              </p:cNvPr>
              <p:cNvSpPr txBox="1"/>
              <p:nvPr/>
            </p:nvSpPr>
            <p:spPr>
              <a:xfrm>
                <a:off x="7723571" y="4385569"/>
                <a:ext cx="4553657" cy="20365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검증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6 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29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26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11 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29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계산</a:t>
                </a:r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20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4  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29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ko-KR" altLang="en-US" dirty="0"/>
                      <m:t>계산</m:t>
                    </m:r>
                  </m:oMath>
                </a14:m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59)  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29</m:t>
                    </m:r>
                    <m:r>
                      <m:rPr>
                        <m:nor/>
                      </m:rPr>
                      <a:rPr lang="en-US" altLang="ko-KR" dirty="0"/>
                      <m:t> </m:t>
                    </m:r>
                    <m:r>
                      <m:rPr>
                        <m:nor/>
                      </m:rPr>
                      <a:rPr lang="en-US" altLang="ko-KR" b="0" i="0" dirty="0" smtClean="0"/>
                      <m:t>  </m:t>
                    </m:r>
                  </m:oMath>
                </a14:m>
                <a:endParaRPr lang="en-US" altLang="ko-KR" dirty="0"/>
              </a:p>
              <a:p>
                <a:r>
                  <a:rPr lang="en-US" altLang="ko-KR" dirty="0"/>
                  <a:t>          = 20</a:t>
                </a:r>
              </a:p>
              <a:p>
                <a:r>
                  <a:rPr lang="en-US" altLang="ko-KR" dirty="0"/>
                  <a:t>5.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𝜐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ko-KR" dirty="0"/>
                  <a:t> r mod 29 =&gt; </a:t>
                </a:r>
                <a:r>
                  <a:rPr lang="ko-KR" altLang="en-US" dirty="0"/>
                  <a:t>유효한 서명</a:t>
                </a:r>
                <a:endParaRPr lang="en-US" altLang="ko-KR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33A9CB-0131-4138-BB52-89795260C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3571" y="4385569"/>
                <a:ext cx="4553657" cy="2036520"/>
              </a:xfrm>
              <a:prstGeom prst="rect">
                <a:avLst/>
              </a:prstGeom>
              <a:blipFill>
                <a:blip r:embed="rId4"/>
                <a:stretch>
                  <a:fillRect l="-1205" t="-1497" b="-38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3088980B-9009-477A-ACB1-079AEAC97787}"/>
              </a:ext>
            </a:extLst>
          </p:cNvPr>
          <p:cNvSpPr txBox="1"/>
          <p:nvPr/>
        </p:nvSpPr>
        <p:spPr>
          <a:xfrm>
            <a:off x="1721377" y="1012372"/>
            <a:ext cx="77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Alice </a:t>
            </a:r>
            <a:endParaRPr lang="ko-KR" altLang="en-US" dirty="0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8F53F4B-5F23-4867-8EBA-F574BE0D0AB4}"/>
              </a:ext>
            </a:extLst>
          </p:cNvPr>
          <p:cNvCxnSpPr>
            <a:stCxn id="5" idx="3"/>
          </p:cNvCxnSpPr>
          <p:nvPr/>
        </p:nvCxnSpPr>
        <p:spPr>
          <a:xfrm>
            <a:off x="4389114" y="2357798"/>
            <a:ext cx="2881698" cy="3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35C3418-6A38-41F3-93EF-64EB5E272FA8}"/>
              </a:ext>
            </a:extLst>
          </p:cNvPr>
          <p:cNvSpPr txBox="1"/>
          <p:nvPr/>
        </p:nvSpPr>
        <p:spPr>
          <a:xfrm>
            <a:off x="8615779" y="1012372"/>
            <a:ext cx="772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Bob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7C0FF5-A89B-403C-AA86-B646BEAB5281}"/>
                  </a:ext>
                </a:extLst>
              </p:cNvPr>
              <p:cNvSpPr txBox="1"/>
              <p:nvPr/>
            </p:nvSpPr>
            <p:spPr>
              <a:xfrm>
                <a:off x="4640062" y="1896064"/>
                <a:ext cx="27343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(</a:t>
                </a:r>
                <a:r>
                  <a:rPr lang="en-US" altLang="ko-KR" dirty="0" err="1"/>
                  <a:t>p,q</a:t>
                </a:r>
                <a:r>
                  <a:rPr lang="en-US" altLang="ko-KR" dirty="0"/>
                  <a:t>,</a:t>
                </a:r>
                <a:r>
                  <a:rPr lang="ko-KR" altLang="en-US" b="0" dirty="0"/>
                  <a:t> 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dirty="0"/>
                  <a:t>,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ko-KR" dirty="0"/>
                  <a:t>=(59,29,3,4)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7C0FF5-A89B-403C-AA86-B646BEAB5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0062" y="1896064"/>
                <a:ext cx="2734324" cy="369332"/>
              </a:xfrm>
              <a:prstGeom prst="rect">
                <a:avLst/>
              </a:prstGeom>
              <a:blipFill>
                <a:blip r:embed="rId5"/>
                <a:stretch>
                  <a:fillRect l="-1782" t="-8197" b="-2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D8B0382-C9D0-4D87-8F97-B02165665CAF}"/>
              </a:ext>
            </a:extLst>
          </p:cNvPr>
          <p:cNvCxnSpPr>
            <a:stCxn id="6" idx="3"/>
          </p:cNvCxnSpPr>
          <p:nvPr/>
        </p:nvCxnSpPr>
        <p:spPr>
          <a:xfrm flipV="1">
            <a:off x="4242632" y="4119335"/>
            <a:ext cx="24866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0E5E2E-7600-40E6-881B-944EE63E8805}"/>
              </a:ext>
            </a:extLst>
          </p:cNvPr>
          <p:cNvSpPr txBox="1"/>
          <p:nvPr/>
        </p:nvSpPr>
        <p:spPr>
          <a:xfrm>
            <a:off x="4433501" y="3657601"/>
            <a:ext cx="2486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(x,(</a:t>
            </a:r>
            <a:r>
              <a:rPr lang="en-US" altLang="ko-KR" dirty="0" err="1"/>
              <a:t>r,s</a:t>
            </a:r>
            <a:r>
              <a:rPr lang="en-US" altLang="ko-KR" dirty="0"/>
              <a:t>)) = (x,(20,5))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84569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716</TotalTime>
  <Words>812</Words>
  <Application>Microsoft Office PowerPoint</Application>
  <PresentationFormat>와이드스크린</PresentationFormat>
  <Paragraphs>162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전자 서명</vt:lpstr>
      <vt:lpstr>PowerPoint 프레젠테이션</vt:lpstr>
      <vt:lpstr>전자서명과 보안서비스</vt:lpstr>
      <vt:lpstr>RSA </vt:lpstr>
      <vt:lpstr>RSA</vt:lpstr>
      <vt:lpstr>RSA</vt:lpstr>
      <vt:lpstr>RSA 전자서명</vt:lpstr>
      <vt:lpstr>DSA 전자서명</vt:lpstr>
      <vt:lpstr>DSA 전자서명</vt:lpstr>
      <vt:lpstr>전자서명 보안수준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43</cp:revision>
  <dcterms:created xsi:type="dcterms:W3CDTF">2019-03-05T04:29:07Z</dcterms:created>
  <dcterms:modified xsi:type="dcterms:W3CDTF">2021-12-04T05:31:40Z</dcterms:modified>
</cp:coreProperties>
</file>