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5" r:id="rId4"/>
    <p:sldId id="280" r:id="rId5"/>
    <p:sldId id="284" r:id="rId6"/>
    <p:sldId id="285" r:id="rId7"/>
    <p:sldId id="283" r:id="rId8"/>
    <p:sldId id="286" r:id="rId9"/>
    <p:sldId id="288" r:id="rId10"/>
    <p:sldId id="289" r:id="rId11"/>
    <p:sldId id="290" r:id="rId12"/>
    <p:sldId id="281" r:id="rId13"/>
    <p:sldId id="292" r:id="rId14"/>
    <p:sldId id="293" r:id="rId15"/>
    <p:sldId id="294" r:id="rId16"/>
    <p:sldId id="296" r:id="rId17"/>
    <p:sldId id="297" r:id="rId18"/>
    <p:sldId id="298" r:id="rId19"/>
    <p:sldId id="299" r:id="rId20"/>
    <p:sldId id="301" r:id="rId21"/>
    <p:sldId id="302" r:id="rId22"/>
    <p:sldId id="303" r:id="rId23"/>
    <p:sldId id="304" r:id="rId24"/>
    <p:sldId id="305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50F"/>
    <a:srgbClr val="F513B4"/>
    <a:srgbClr val="09F758"/>
    <a:srgbClr val="D62ACE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9523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3EA83-ECA6-49EF-A247-B8D37EAF2F39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13A800C-5117-4143-AFFA-F58837E5EF8B}">
      <dgm:prSet phldrT="[텍스트]"/>
      <dgm:spPr/>
      <dgm:t>
        <a:bodyPr/>
        <a:lstStyle/>
        <a:p>
          <a:pPr latinLnBrk="1"/>
          <a:r>
            <a:rPr lang="en-US" altLang="ko-KR" dirty="0" smtClean="0"/>
            <a:t>RNN</a:t>
          </a:r>
        </a:p>
        <a:p>
          <a:pPr latinLnBrk="1"/>
          <a:r>
            <a:rPr lang="en-US" altLang="ko-KR" dirty="0" smtClean="0"/>
            <a:t>(1986)</a:t>
          </a:r>
          <a:endParaRPr lang="ko-KR" altLang="en-US" dirty="0"/>
        </a:p>
      </dgm:t>
    </dgm:pt>
    <dgm:pt modelId="{2733F11F-3356-4F01-B1E4-733D6F609AB5}" type="parTrans" cxnId="{91A02237-83D3-4F84-ACE6-643898A6CFA5}">
      <dgm:prSet/>
      <dgm:spPr/>
      <dgm:t>
        <a:bodyPr/>
        <a:lstStyle/>
        <a:p>
          <a:pPr latinLnBrk="1"/>
          <a:endParaRPr lang="ko-KR" altLang="en-US"/>
        </a:p>
      </dgm:t>
    </dgm:pt>
    <dgm:pt modelId="{D87CE2D5-220D-4AB9-96D3-2021FD8B1BF5}" type="sibTrans" cxnId="{91A02237-83D3-4F84-ACE6-643898A6CFA5}">
      <dgm:prSet/>
      <dgm:spPr/>
      <dgm:t>
        <a:bodyPr/>
        <a:lstStyle/>
        <a:p>
          <a:pPr latinLnBrk="1"/>
          <a:endParaRPr lang="ko-KR" altLang="en-US"/>
        </a:p>
      </dgm:t>
    </dgm:pt>
    <dgm:pt modelId="{FD952CF9-9A9A-471A-9BBA-7A53F6580F1D}">
      <dgm:prSet phldrT="[텍스트]"/>
      <dgm:spPr/>
      <dgm:t>
        <a:bodyPr/>
        <a:lstStyle/>
        <a:p>
          <a:pPr latinLnBrk="1"/>
          <a:r>
            <a:rPr lang="en-US" altLang="ko-KR" dirty="0" smtClean="0"/>
            <a:t>LSTM</a:t>
          </a:r>
        </a:p>
        <a:p>
          <a:pPr latinLnBrk="1"/>
          <a:r>
            <a:rPr lang="en-US" altLang="ko-KR" dirty="0" smtClean="0"/>
            <a:t>(1997)</a:t>
          </a:r>
          <a:endParaRPr lang="ko-KR" altLang="en-US" dirty="0"/>
        </a:p>
      </dgm:t>
    </dgm:pt>
    <dgm:pt modelId="{56C34CE5-4823-48AB-9DA5-D590527B9FA7}" type="parTrans" cxnId="{76AA390C-3C0E-4607-918C-18C780F5D993}">
      <dgm:prSet/>
      <dgm:spPr/>
      <dgm:t>
        <a:bodyPr/>
        <a:lstStyle/>
        <a:p>
          <a:pPr latinLnBrk="1"/>
          <a:endParaRPr lang="ko-KR" altLang="en-US"/>
        </a:p>
      </dgm:t>
    </dgm:pt>
    <dgm:pt modelId="{A53511FA-7978-4547-86FA-815A0DF18A47}" type="sibTrans" cxnId="{76AA390C-3C0E-4607-918C-18C780F5D993}">
      <dgm:prSet/>
      <dgm:spPr/>
      <dgm:t>
        <a:bodyPr/>
        <a:lstStyle/>
        <a:p>
          <a:pPr latinLnBrk="1"/>
          <a:endParaRPr lang="ko-KR" altLang="en-US"/>
        </a:p>
      </dgm:t>
    </dgm:pt>
    <dgm:pt modelId="{8348AB39-42F5-44BA-889A-2D24EDEA57B7}">
      <dgm:prSet phldrT="[텍스트]"/>
      <dgm:spPr/>
      <dgm:t>
        <a:bodyPr/>
        <a:lstStyle/>
        <a:p>
          <a:pPr latinLnBrk="1"/>
          <a:r>
            <a:rPr lang="en-US" altLang="ko-KR" dirty="0" smtClean="0"/>
            <a:t>Seq2Seq</a:t>
          </a:r>
        </a:p>
        <a:p>
          <a:pPr latinLnBrk="1"/>
          <a:r>
            <a:rPr lang="en-US" altLang="ko-KR" dirty="0" smtClean="0"/>
            <a:t>(2014)</a:t>
          </a:r>
          <a:endParaRPr lang="ko-KR" altLang="en-US" dirty="0"/>
        </a:p>
      </dgm:t>
    </dgm:pt>
    <dgm:pt modelId="{83CB7E0C-F0BE-4991-B4A5-15CC1D6E42DD}" type="parTrans" cxnId="{A79BD462-4E9F-4E29-BE0C-6D6C6CE55746}">
      <dgm:prSet/>
      <dgm:spPr/>
      <dgm:t>
        <a:bodyPr/>
        <a:lstStyle/>
        <a:p>
          <a:pPr latinLnBrk="1"/>
          <a:endParaRPr lang="ko-KR" altLang="en-US"/>
        </a:p>
      </dgm:t>
    </dgm:pt>
    <dgm:pt modelId="{0BC89713-E674-4833-AEF8-BE775AE41525}" type="sibTrans" cxnId="{A79BD462-4E9F-4E29-BE0C-6D6C6CE55746}">
      <dgm:prSet/>
      <dgm:spPr/>
      <dgm:t>
        <a:bodyPr/>
        <a:lstStyle/>
        <a:p>
          <a:pPr latinLnBrk="1"/>
          <a:endParaRPr lang="ko-KR" altLang="en-US"/>
        </a:p>
      </dgm:t>
    </dgm:pt>
    <dgm:pt modelId="{F99D2604-ADA9-440B-A561-029667AAF6FC}">
      <dgm:prSet phldrT="[텍스트]"/>
      <dgm:spPr/>
      <dgm:t>
        <a:bodyPr/>
        <a:lstStyle/>
        <a:p>
          <a:pPr latinLnBrk="1"/>
          <a:r>
            <a:rPr lang="en-US" altLang="ko-KR" dirty="0" smtClean="0"/>
            <a:t>Attention</a:t>
          </a:r>
        </a:p>
        <a:p>
          <a:pPr latinLnBrk="1"/>
          <a:r>
            <a:rPr lang="en-US" altLang="ko-KR" dirty="0" smtClean="0"/>
            <a:t>(2015)</a:t>
          </a:r>
          <a:endParaRPr lang="ko-KR" altLang="en-US" dirty="0"/>
        </a:p>
      </dgm:t>
    </dgm:pt>
    <dgm:pt modelId="{CDDFBCB1-757E-4D7E-BBE5-1393B5E92BB8}" type="parTrans" cxnId="{FE6CAEB1-A4F4-4ABA-A1FB-88CC6C207001}">
      <dgm:prSet/>
      <dgm:spPr/>
      <dgm:t>
        <a:bodyPr/>
        <a:lstStyle/>
        <a:p>
          <a:pPr latinLnBrk="1"/>
          <a:endParaRPr lang="ko-KR" altLang="en-US"/>
        </a:p>
      </dgm:t>
    </dgm:pt>
    <dgm:pt modelId="{2650C32B-5714-402C-98D5-8E5F160CCF2D}" type="sibTrans" cxnId="{FE6CAEB1-A4F4-4ABA-A1FB-88CC6C207001}">
      <dgm:prSet/>
      <dgm:spPr/>
      <dgm:t>
        <a:bodyPr/>
        <a:lstStyle/>
        <a:p>
          <a:pPr latinLnBrk="1"/>
          <a:endParaRPr lang="ko-KR" altLang="en-US"/>
        </a:p>
      </dgm:t>
    </dgm:pt>
    <dgm:pt modelId="{1FDF9818-7835-4F10-9537-96E34AAE2542}">
      <dgm:prSet phldrT="[텍스트]"/>
      <dgm:spPr/>
      <dgm:t>
        <a:bodyPr/>
        <a:lstStyle/>
        <a:p>
          <a:pPr latinLnBrk="1"/>
          <a:r>
            <a:rPr lang="en-US" altLang="ko-KR" dirty="0" smtClean="0"/>
            <a:t>Transformer</a:t>
          </a:r>
        </a:p>
        <a:p>
          <a:pPr latinLnBrk="1"/>
          <a:r>
            <a:rPr lang="en-US" altLang="ko-KR" dirty="0" smtClean="0"/>
            <a:t>(2017)</a:t>
          </a:r>
          <a:endParaRPr lang="ko-KR" altLang="en-US" dirty="0"/>
        </a:p>
      </dgm:t>
    </dgm:pt>
    <dgm:pt modelId="{29229CCC-63CA-464E-A4C7-B44313F6837A}" type="parTrans" cxnId="{0E397761-99BB-4B4D-AE0C-8EFA5A085839}">
      <dgm:prSet/>
      <dgm:spPr/>
      <dgm:t>
        <a:bodyPr/>
        <a:lstStyle/>
        <a:p>
          <a:pPr latinLnBrk="1"/>
          <a:endParaRPr lang="ko-KR" altLang="en-US"/>
        </a:p>
      </dgm:t>
    </dgm:pt>
    <dgm:pt modelId="{E12176A0-52BC-421B-9148-60637E78560C}" type="sibTrans" cxnId="{0E397761-99BB-4B4D-AE0C-8EFA5A085839}">
      <dgm:prSet/>
      <dgm:spPr/>
      <dgm:t>
        <a:bodyPr/>
        <a:lstStyle/>
        <a:p>
          <a:pPr latinLnBrk="1"/>
          <a:endParaRPr lang="ko-KR" altLang="en-US"/>
        </a:p>
      </dgm:t>
    </dgm:pt>
    <dgm:pt modelId="{D368D9E9-E80A-4E6C-A2B2-6BBC0CAA63BC}">
      <dgm:prSet phldrT="[텍스트]"/>
      <dgm:spPr/>
      <dgm:t>
        <a:bodyPr/>
        <a:lstStyle/>
        <a:p>
          <a:pPr latinLnBrk="1"/>
          <a:r>
            <a:rPr lang="en-US" altLang="ko-KR" dirty="0" smtClean="0"/>
            <a:t>GPT-1</a:t>
          </a:r>
        </a:p>
        <a:p>
          <a:pPr latinLnBrk="1"/>
          <a:r>
            <a:rPr lang="en-US" altLang="ko-KR" dirty="0" smtClean="0"/>
            <a:t>(2018)</a:t>
          </a:r>
          <a:endParaRPr lang="ko-KR" altLang="en-US" dirty="0"/>
        </a:p>
      </dgm:t>
    </dgm:pt>
    <dgm:pt modelId="{556C5B62-BD65-4E79-BB32-9596C42F0CD4}" type="parTrans" cxnId="{7B5DB38A-1835-4D2B-B1B6-5CC3BF5F3A9A}">
      <dgm:prSet/>
      <dgm:spPr/>
      <dgm:t>
        <a:bodyPr/>
        <a:lstStyle/>
        <a:p>
          <a:pPr latinLnBrk="1"/>
          <a:endParaRPr lang="ko-KR" altLang="en-US"/>
        </a:p>
      </dgm:t>
    </dgm:pt>
    <dgm:pt modelId="{385720EF-15B9-4CB5-BE2E-302A3B917DA4}" type="sibTrans" cxnId="{7B5DB38A-1835-4D2B-B1B6-5CC3BF5F3A9A}">
      <dgm:prSet/>
      <dgm:spPr/>
      <dgm:t>
        <a:bodyPr/>
        <a:lstStyle/>
        <a:p>
          <a:pPr latinLnBrk="1"/>
          <a:endParaRPr lang="ko-KR" altLang="en-US"/>
        </a:p>
      </dgm:t>
    </dgm:pt>
    <dgm:pt modelId="{01E4382F-7ABD-4680-9960-445EF86F43B3}">
      <dgm:prSet phldrT="[텍스트]"/>
      <dgm:spPr/>
      <dgm:t>
        <a:bodyPr/>
        <a:lstStyle/>
        <a:p>
          <a:pPr latinLnBrk="1"/>
          <a:r>
            <a:rPr lang="en-US" altLang="ko-KR" dirty="0" smtClean="0"/>
            <a:t>BERT</a:t>
          </a:r>
        </a:p>
        <a:p>
          <a:pPr latinLnBrk="1"/>
          <a:r>
            <a:rPr lang="en-US" altLang="ko-KR" dirty="0" smtClean="0"/>
            <a:t>(2019)</a:t>
          </a:r>
          <a:endParaRPr lang="ko-KR" altLang="en-US" dirty="0"/>
        </a:p>
      </dgm:t>
    </dgm:pt>
    <dgm:pt modelId="{70E2DF77-0569-4639-9C47-D3F363572D12}" type="parTrans" cxnId="{604F6E9D-A46A-42EA-9F42-C338B51FEE4E}">
      <dgm:prSet/>
      <dgm:spPr/>
      <dgm:t>
        <a:bodyPr/>
        <a:lstStyle/>
        <a:p>
          <a:pPr latinLnBrk="1"/>
          <a:endParaRPr lang="ko-KR" altLang="en-US"/>
        </a:p>
      </dgm:t>
    </dgm:pt>
    <dgm:pt modelId="{F7CC7DBC-0ECA-4081-9875-693B9E4684DD}" type="sibTrans" cxnId="{604F6E9D-A46A-42EA-9F42-C338B51FEE4E}">
      <dgm:prSet/>
      <dgm:spPr/>
      <dgm:t>
        <a:bodyPr/>
        <a:lstStyle/>
        <a:p>
          <a:pPr latinLnBrk="1"/>
          <a:endParaRPr lang="ko-KR" altLang="en-US"/>
        </a:p>
      </dgm:t>
    </dgm:pt>
    <dgm:pt modelId="{83F0279E-69E1-4366-9F8E-99BCEF65D6A9}">
      <dgm:prSet phldrT="[텍스트]"/>
      <dgm:spPr/>
      <dgm:t>
        <a:bodyPr/>
        <a:lstStyle/>
        <a:p>
          <a:pPr latinLnBrk="1"/>
          <a:r>
            <a:rPr lang="en-US" altLang="ko-KR" dirty="0" smtClean="0"/>
            <a:t>GPT-3</a:t>
          </a:r>
        </a:p>
        <a:p>
          <a:pPr latinLnBrk="1"/>
          <a:r>
            <a:rPr lang="en-US" altLang="ko-KR" dirty="0" smtClean="0"/>
            <a:t>(2020)</a:t>
          </a:r>
          <a:endParaRPr lang="ko-KR" altLang="en-US" dirty="0"/>
        </a:p>
      </dgm:t>
    </dgm:pt>
    <dgm:pt modelId="{6556C494-CAE6-41E9-A6BC-EA8BC7980168}" type="parTrans" cxnId="{254967A5-D1EC-4415-BF0B-D85EF635C507}">
      <dgm:prSet/>
      <dgm:spPr/>
      <dgm:t>
        <a:bodyPr/>
        <a:lstStyle/>
        <a:p>
          <a:pPr latinLnBrk="1"/>
          <a:endParaRPr lang="ko-KR" altLang="en-US"/>
        </a:p>
      </dgm:t>
    </dgm:pt>
    <dgm:pt modelId="{198AF157-447F-489B-84B1-AA84957A936A}" type="sibTrans" cxnId="{254967A5-D1EC-4415-BF0B-D85EF635C507}">
      <dgm:prSet/>
      <dgm:spPr/>
      <dgm:t>
        <a:bodyPr/>
        <a:lstStyle/>
        <a:p>
          <a:pPr latinLnBrk="1"/>
          <a:endParaRPr lang="ko-KR" altLang="en-US"/>
        </a:p>
      </dgm:t>
    </dgm:pt>
    <dgm:pt modelId="{8F7D3A81-67A9-435B-B013-DE67E74C8D4E}" type="pres">
      <dgm:prSet presAssocID="{C163EA83-ECA6-49EF-A247-B8D37EAF2F39}" presName="Name0" presStyleCnt="0">
        <dgm:presLayoutVars>
          <dgm:dir/>
          <dgm:animLvl val="lvl"/>
          <dgm:resizeHandles val="exact"/>
        </dgm:presLayoutVars>
      </dgm:prSet>
      <dgm:spPr/>
    </dgm:pt>
    <dgm:pt modelId="{414BD686-1089-458D-BBDB-93EBD6B6CE21}" type="pres">
      <dgm:prSet presAssocID="{713A800C-5117-4143-AFFA-F58837E5EF8B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0485A8-DD06-45EA-8B4E-AD8AC8488EB8}" type="pres">
      <dgm:prSet presAssocID="{D87CE2D5-220D-4AB9-96D3-2021FD8B1BF5}" presName="parTxOnlySpace" presStyleCnt="0"/>
      <dgm:spPr/>
    </dgm:pt>
    <dgm:pt modelId="{ED816D16-7FEC-45BF-A4B7-19210804967D}" type="pres">
      <dgm:prSet presAssocID="{FD952CF9-9A9A-471A-9BBA-7A53F6580F1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3C88D3-C03F-4000-B2BD-D57D97C599A4}" type="pres">
      <dgm:prSet presAssocID="{A53511FA-7978-4547-86FA-815A0DF18A47}" presName="parTxOnlySpace" presStyleCnt="0"/>
      <dgm:spPr/>
    </dgm:pt>
    <dgm:pt modelId="{FD6B0B40-3139-48AE-987C-E186DB12FFD1}" type="pres">
      <dgm:prSet presAssocID="{8348AB39-42F5-44BA-889A-2D24EDEA57B7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0B5B46-1DEC-4AFA-87A4-F42CD7043807}" type="pres">
      <dgm:prSet presAssocID="{0BC89713-E674-4833-AEF8-BE775AE41525}" presName="parTxOnlySpace" presStyleCnt="0"/>
      <dgm:spPr/>
    </dgm:pt>
    <dgm:pt modelId="{E96B8681-C95A-4231-B085-333A604F3314}" type="pres">
      <dgm:prSet presAssocID="{F99D2604-ADA9-440B-A561-029667AAF6F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83F8F2-7D5F-4B27-8EF9-4CE5FDB00370}" type="pres">
      <dgm:prSet presAssocID="{2650C32B-5714-402C-98D5-8E5F160CCF2D}" presName="parTxOnlySpace" presStyleCnt="0"/>
      <dgm:spPr/>
    </dgm:pt>
    <dgm:pt modelId="{7BBECA5F-5541-4EE7-AF43-F1324BF58ECE}" type="pres">
      <dgm:prSet presAssocID="{1FDF9818-7835-4F10-9537-96E34AAE2542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5B9E41-892F-4089-8A71-21D4465184DB}" type="pres">
      <dgm:prSet presAssocID="{E12176A0-52BC-421B-9148-60637E78560C}" presName="parTxOnlySpace" presStyleCnt="0"/>
      <dgm:spPr/>
    </dgm:pt>
    <dgm:pt modelId="{4FF5E7D6-29A4-4298-B128-573624F6FF85}" type="pres">
      <dgm:prSet presAssocID="{D368D9E9-E80A-4E6C-A2B2-6BBC0CAA63BC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9860DA-E7B4-4819-A904-5D0191C49F29}" type="pres">
      <dgm:prSet presAssocID="{385720EF-15B9-4CB5-BE2E-302A3B917DA4}" presName="parTxOnlySpace" presStyleCnt="0"/>
      <dgm:spPr/>
    </dgm:pt>
    <dgm:pt modelId="{1BAC8067-8B8B-4668-831E-C8BD937FE93C}" type="pres">
      <dgm:prSet presAssocID="{01E4382F-7ABD-4680-9960-445EF86F43B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8CC95E-B1FA-4D79-AB37-207581457A87}" type="pres">
      <dgm:prSet presAssocID="{F7CC7DBC-0ECA-4081-9875-693B9E4684DD}" presName="parTxOnlySpace" presStyleCnt="0"/>
      <dgm:spPr/>
    </dgm:pt>
    <dgm:pt modelId="{D967DB5F-B543-4E4A-B267-3CCE289B4462}" type="pres">
      <dgm:prSet presAssocID="{83F0279E-69E1-4366-9F8E-99BCEF65D6A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98C82E9-9227-4BF7-949D-2BC75E13ABE3}" type="presOf" srcId="{C163EA83-ECA6-49EF-A247-B8D37EAF2F39}" destId="{8F7D3A81-67A9-435B-B013-DE67E74C8D4E}" srcOrd="0" destOrd="0" presId="urn:microsoft.com/office/officeart/2005/8/layout/chevron1"/>
    <dgm:cxn modelId="{604F6E9D-A46A-42EA-9F42-C338B51FEE4E}" srcId="{C163EA83-ECA6-49EF-A247-B8D37EAF2F39}" destId="{01E4382F-7ABD-4680-9960-445EF86F43B3}" srcOrd="6" destOrd="0" parTransId="{70E2DF77-0569-4639-9C47-D3F363572D12}" sibTransId="{F7CC7DBC-0ECA-4081-9875-693B9E4684DD}"/>
    <dgm:cxn modelId="{216ADE1E-32AC-491A-8685-A2B7252D9E3D}" type="presOf" srcId="{D368D9E9-E80A-4E6C-A2B2-6BBC0CAA63BC}" destId="{4FF5E7D6-29A4-4298-B128-573624F6FF85}" srcOrd="0" destOrd="0" presId="urn:microsoft.com/office/officeart/2005/8/layout/chevron1"/>
    <dgm:cxn modelId="{76FF8143-FBA1-4DC1-822C-04558F02674E}" type="presOf" srcId="{8348AB39-42F5-44BA-889A-2D24EDEA57B7}" destId="{FD6B0B40-3139-48AE-987C-E186DB12FFD1}" srcOrd="0" destOrd="0" presId="urn:microsoft.com/office/officeart/2005/8/layout/chevron1"/>
    <dgm:cxn modelId="{7F506812-EDAF-4CF8-B621-E74E0F2C0888}" type="presOf" srcId="{F99D2604-ADA9-440B-A561-029667AAF6FC}" destId="{E96B8681-C95A-4231-B085-333A604F3314}" srcOrd="0" destOrd="0" presId="urn:microsoft.com/office/officeart/2005/8/layout/chevron1"/>
    <dgm:cxn modelId="{0E397761-99BB-4B4D-AE0C-8EFA5A085839}" srcId="{C163EA83-ECA6-49EF-A247-B8D37EAF2F39}" destId="{1FDF9818-7835-4F10-9537-96E34AAE2542}" srcOrd="4" destOrd="0" parTransId="{29229CCC-63CA-464E-A4C7-B44313F6837A}" sibTransId="{E12176A0-52BC-421B-9148-60637E78560C}"/>
    <dgm:cxn modelId="{76AA390C-3C0E-4607-918C-18C780F5D993}" srcId="{C163EA83-ECA6-49EF-A247-B8D37EAF2F39}" destId="{FD952CF9-9A9A-471A-9BBA-7A53F6580F1D}" srcOrd="1" destOrd="0" parTransId="{56C34CE5-4823-48AB-9DA5-D590527B9FA7}" sibTransId="{A53511FA-7978-4547-86FA-815A0DF18A47}"/>
    <dgm:cxn modelId="{01875A65-48B9-4B1C-9D40-BCFAF082019B}" type="presOf" srcId="{713A800C-5117-4143-AFFA-F58837E5EF8B}" destId="{414BD686-1089-458D-BBDB-93EBD6B6CE21}" srcOrd="0" destOrd="0" presId="urn:microsoft.com/office/officeart/2005/8/layout/chevron1"/>
    <dgm:cxn modelId="{91A02237-83D3-4F84-ACE6-643898A6CFA5}" srcId="{C163EA83-ECA6-49EF-A247-B8D37EAF2F39}" destId="{713A800C-5117-4143-AFFA-F58837E5EF8B}" srcOrd="0" destOrd="0" parTransId="{2733F11F-3356-4F01-B1E4-733D6F609AB5}" sibTransId="{D87CE2D5-220D-4AB9-96D3-2021FD8B1BF5}"/>
    <dgm:cxn modelId="{7B5DB38A-1835-4D2B-B1B6-5CC3BF5F3A9A}" srcId="{C163EA83-ECA6-49EF-A247-B8D37EAF2F39}" destId="{D368D9E9-E80A-4E6C-A2B2-6BBC0CAA63BC}" srcOrd="5" destOrd="0" parTransId="{556C5B62-BD65-4E79-BB32-9596C42F0CD4}" sibTransId="{385720EF-15B9-4CB5-BE2E-302A3B917DA4}"/>
    <dgm:cxn modelId="{321741D1-B086-4852-B06F-DDCC1B75C6DE}" type="presOf" srcId="{83F0279E-69E1-4366-9F8E-99BCEF65D6A9}" destId="{D967DB5F-B543-4E4A-B267-3CCE289B4462}" srcOrd="0" destOrd="0" presId="urn:microsoft.com/office/officeart/2005/8/layout/chevron1"/>
    <dgm:cxn modelId="{A79BD462-4E9F-4E29-BE0C-6D6C6CE55746}" srcId="{C163EA83-ECA6-49EF-A247-B8D37EAF2F39}" destId="{8348AB39-42F5-44BA-889A-2D24EDEA57B7}" srcOrd="2" destOrd="0" parTransId="{83CB7E0C-F0BE-4991-B4A5-15CC1D6E42DD}" sibTransId="{0BC89713-E674-4833-AEF8-BE775AE41525}"/>
    <dgm:cxn modelId="{6EE0347A-A952-4378-9FC1-ECB940B33D9E}" type="presOf" srcId="{01E4382F-7ABD-4680-9960-445EF86F43B3}" destId="{1BAC8067-8B8B-4668-831E-C8BD937FE93C}" srcOrd="0" destOrd="0" presId="urn:microsoft.com/office/officeart/2005/8/layout/chevron1"/>
    <dgm:cxn modelId="{FE6CAEB1-A4F4-4ABA-A1FB-88CC6C207001}" srcId="{C163EA83-ECA6-49EF-A247-B8D37EAF2F39}" destId="{F99D2604-ADA9-440B-A561-029667AAF6FC}" srcOrd="3" destOrd="0" parTransId="{CDDFBCB1-757E-4D7E-BBE5-1393B5E92BB8}" sibTransId="{2650C32B-5714-402C-98D5-8E5F160CCF2D}"/>
    <dgm:cxn modelId="{57161A33-6E81-4D49-B775-F573A2279FDB}" type="presOf" srcId="{FD952CF9-9A9A-471A-9BBA-7A53F6580F1D}" destId="{ED816D16-7FEC-45BF-A4B7-19210804967D}" srcOrd="0" destOrd="0" presId="urn:microsoft.com/office/officeart/2005/8/layout/chevron1"/>
    <dgm:cxn modelId="{717FF516-CF9E-4C19-BA75-26CADD05D58A}" type="presOf" srcId="{1FDF9818-7835-4F10-9537-96E34AAE2542}" destId="{7BBECA5F-5541-4EE7-AF43-F1324BF58ECE}" srcOrd="0" destOrd="0" presId="urn:microsoft.com/office/officeart/2005/8/layout/chevron1"/>
    <dgm:cxn modelId="{254967A5-D1EC-4415-BF0B-D85EF635C507}" srcId="{C163EA83-ECA6-49EF-A247-B8D37EAF2F39}" destId="{83F0279E-69E1-4366-9F8E-99BCEF65D6A9}" srcOrd="7" destOrd="0" parTransId="{6556C494-CAE6-41E9-A6BC-EA8BC7980168}" sibTransId="{198AF157-447F-489B-84B1-AA84957A936A}"/>
    <dgm:cxn modelId="{F1A16C0B-8AF8-480B-8FE6-8218F037691F}" type="presParOf" srcId="{8F7D3A81-67A9-435B-B013-DE67E74C8D4E}" destId="{414BD686-1089-458D-BBDB-93EBD6B6CE21}" srcOrd="0" destOrd="0" presId="urn:microsoft.com/office/officeart/2005/8/layout/chevron1"/>
    <dgm:cxn modelId="{66C2053A-9146-4FDE-9B56-15020389D7D4}" type="presParOf" srcId="{8F7D3A81-67A9-435B-B013-DE67E74C8D4E}" destId="{4F0485A8-DD06-45EA-8B4E-AD8AC8488EB8}" srcOrd="1" destOrd="0" presId="urn:microsoft.com/office/officeart/2005/8/layout/chevron1"/>
    <dgm:cxn modelId="{554B6AC5-3370-422D-896E-EE947C595F70}" type="presParOf" srcId="{8F7D3A81-67A9-435B-B013-DE67E74C8D4E}" destId="{ED816D16-7FEC-45BF-A4B7-19210804967D}" srcOrd="2" destOrd="0" presId="urn:microsoft.com/office/officeart/2005/8/layout/chevron1"/>
    <dgm:cxn modelId="{7E559BFD-1978-4FDA-98E5-78C11639DD6B}" type="presParOf" srcId="{8F7D3A81-67A9-435B-B013-DE67E74C8D4E}" destId="{2B3C88D3-C03F-4000-B2BD-D57D97C599A4}" srcOrd="3" destOrd="0" presId="urn:microsoft.com/office/officeart/2005/8/layout/chevron1"/>
    <dgm:cxn modelId="{7D86473A-744F-4402-A48A-E9388269BCC5}" type="presParOf" srcId="{8F7D3A81-67A9-435B-B013-DE67E74C8D4E}" destId="{FD6B0B40-3139-48AE-987C-E186DB12FFD1}" srcOrd="4" destOrd="0" presId="urn:microsoft.com/office/officeart/2005/8/layout/chevron1"/>
    <dgm:cxn modelId="{3E5524FF-40B1-4BCE-B1E4-F1068140023D}" type="presParOf" srcId="{8F7D3A81-67A9-435B-B013-DE67E74C8D4E}" destId="{F70B5B46-1DEC-4AFA-87A4-F42CD7043807}" srcOrd="5" destOrd="0" presId="urn:microsoft.com/office/officeart/2005/8/layout/chevron1"/>
    <dgm:cxn modelId="{E7B1478A-765A-43A7-AD6E-AAA3AE9ACAE5}" type="presParOf" srcId="{8F7D3A81-67A9-435B-B013-DE67E74C8D4E}" destId="{E96B8681-C95A-4231-B085-333A604F3314}" srcOrd="6" destOrd="0" presId="urn:microsoft.com/office/officeart/2005/8/layout/chevron1"/>
    <dgm:cxn modelId="{BC19EF82-71E3-4F75-AF79-BD8441AAE2B9}" type="presParOf" srcId="{8F7D3A81-67A9-435B-B013-DE67E74C8D4E}" destId="{BB83F8F2-7D5F-4B27-8EF9-4CE5FDB00370}" srcOrd="7" destOrd="0" presId="urn:microsoft.com/office/officeart/2005/8/layout/chevron1"/>
    <dgm:cxn modelId="{6015292B-86C8-4B81-A13C-221457C0A4A3}" type="presParOf" srcId="{8F7D3A81-67A9-435B-B013-DE67E74C8D4E}" destId="{7BBECA5F-5541-4EE7-AF43-F1324BF58ECE}" srcOrd="8" destOrd="0" presId="urn:microsoft.com/office/officeart/2005/8/layout/chevron1"/>
    <dgm:cxn modelId="{6B15DEA8-03FC-42CA-9738-9C8C8FF576BE}" type="presParOf" srcId="{8F7D3A81-67A9-435B-B013-DE67E74C8D4E}" destId="{185B9E41-892F-4089-8A71-21D4465184DB}" srcOrd="9" destOrd="0" presId="urn:microsoft.com/office/officeart/2005/8/layout/chevron1"/>
    <dgm:cxn modelId="{B8995B7D-7B7C-4E64-B459-D40E5F1457B3}" type="presParOf" srcId="{8F7D3A81-67A9-435B-B013-DE67E74C8D4E}" destId="{4FF5E7D6-29A4-4298-B128-573624F6FF85}" srcOrd="10" destOrd="0" presId="urn:microsoft.com/office/officeart/2005/8/layout/chevron1"/>
    <dgm:cxn modelId="{88A51AFC-4124-4B09-A193-02F4128A5A8B}" type="presParOf" srcId="{8F7D3A81-67A9-435B-B013-DE67E74C8D4E}" destId="{249860DA-E7B4-4819-A904-5D0191C49F29}" srcOrd="11" destOrd="0" presId="urn:microsoft.com/office/officeart/2005/8/layout/chevron1"/>
    <dgm:cxn modelId="{5CF70C12-91C6-459B-BD81-4F44C15869A6}" type="presParOf" srcId="{8F7D3A81-67A9-435B-B013-DE67E74C8D4E}" destId="{1BAC8067-8B8B-4668-831E-C8BD937FE93C}" srcOrd="12" destOrd="0" presId="urn:microsoft.com/office/officeart/2005/8/layout/chevron1"/>
    <dgm:cxn modelId="{9157B238-075B-4C57-B85F-4AA76664DD67}" type="presParOf" srcId="{8F7D3A81-67A9-435B-B013-DE67E74C8D4E}" destId="{6B8CC95E-B1FA-4D79-AB37-207581457A87}" srcOrd="13" destOrd="0" presId="urn:microsoft.com/office/officeart/2005/8/layout/chevron1"/>
    <dgm:cxn modelId="{C0268D13-C590-45CB-A112-B3A3F8E11C45}" type="presParOf" srcId="{8F7D3A81-67A9-435B-B013-DE67E74C8D4E}" destId="{D967DB5F-B543-4E4A-B267-3CCE289B44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BD686-1089-458D-BBDB-93EBD6B6CE21}">
      <dsp:nvSpPr>
        <dsp:cNvPr id="0" name=""/>
        <dsp:cNvSpPr/>
      </dsp:nvSpPr>
      <dsp:spPr>
        <a:xfrm>
          <a:off x="862" y="1614230"/>
          <a:ext cx="1382410" cy="55296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RNN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(1986)</a:t>
          </a:r>
          <a:endParaRPr lang="ko-KR" altLang="en-US" sz="1100" kern="1200" dirty="0"/>
        </a:p>
      </dsp:txBody>
      <dsp:txXfrm>
        <a:off x="277344" y="1614230"/>
        <a:ext cx="829446" cy="552964"/>
      </dsp:txXfrm>
    </dsp:sp>
    <dsp:sp modelId="{ED816D16-7FEC-45BF-A4B7-19210804967D}">
      <dsp:nvSpPr>
        <dsp:cNvPr id="0" name=""/>
        <dsp:cNvSpPr/>
      </dsp:nvSpPr>
      <dsp:spPr>
        <a:xfrm>
          <a:off x="1245032" y="1614230"/>
          <a:ext cx="1382410" cy="552964"/>
        </a:xfrm>
        <a:prstGeom prst="chevron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LSTM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(1997)</a:t>
          </a:r>
          <a:endParaRPr lang="ko-KR" altLang="en-US" sz="1100" kern="1200" dirty="0"/>
        </a:p>
      </dsp:txBody>
      <dsp:txXfrm>
        <a:off x="1521514" y="1614230"/>
        <a:ext cx="829446" cy="552964"/>
      </dsp:txXfrm>
    </dsp:sp>
    <dsp:sp modelId="{FD6B0B40-3139-48AE-987C-E186DB12FFD1}">
      <dsp:nvSpPr>
        <dsp:cNvPr id="0" name=""/>
        <dsp:cNvSpPr/>
      </dsp:nvSpPr>
      <dsp:spPr>
        <a:xfrm>
          <a:off x="2489202" y="1614230"/>
          <a:ext cx="1382410" cy="552964"/>
        </a:xfrm>
        <a:prstGeom prst="chevron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Seq2Seq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(2014)</a:t>
          </a:r>
          <a:endParaRPr lang="ko-KR" altLang="en-US" sz="1100" kern="1200" dirty="0"/>
        </a:p>
      </dsp:txBody>
      <dsp:txXfrm>
        <a:off x="2765684" y="1614230"/>
        <a:ext cx="829446" cy="552964"/>
      </dsp:txXfrm>
    </dsp:sp>
    <dsp:sp modelId="{E96B8681-C95A-4231-B085-333A604F3314}">
      <dsp:nvSpPr>
        <dsp:cNvPr id="0" name=""/>
        <dsp:cNvSpPr/>
      </dsp:nvSpPr>
      <dsp:spPr>
        <a:xfrm>
          <a:off x="3733372" y="1614230"/>
          <a:ext cx="1382410" cy="552964"/>
        </a:xfrm>
        <a:prstGeom prst="chevron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Attention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(2015)</a:t>
          </a:r>
          <a:endParaRPr lang="ko-KR" altLang="en-US" sz="1100" kern="1200" dirty="0"/>
        </a:p>
      </dsp:txBody>
      <dsp:txXfrm>
        <a:off x="4009854" y="1614230"/>
        <a:ext cx="829446" cy="552964"/>
      </dsp:txXfrm>
    </dsp:sp>
    <dsp:sp modelId="{7BBECA5F-5541-4EE7-AF43-F1324BF58ECE}">
      <dsp:nvSpPr>
        <dsp:cNvPr id="0" name=""/>
        <dsp:cNvSpPr/>
      </dsp:nvSpPr>
      <dsp:spPr>
        <a:xfrm>
          <a:off x="4977541" y="1614230"/>
          <a:ext cx="1382410" cy="552964"/>
        </a:xfrm>
        <a:prstGeom prst="chevron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Transformer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(2017)</a:t>
          </a:r>
          <a:endParaRPr lang="ko-KR" altLang="en-US" sz="1100" kern="1200" dirty="0"/>
        </a:p>
      </dsp:txBody>
      <dsp:txXfrm>
        <a:off x="5254023" y="1614230"/>
        <a:ext cx="829446" cy="552964"/>
      </dsp:txXfrm>
    </dsp:sp>
    <dsp:sp modelId="{4FF5E7D6-29A4-4298-B128-573624F6FF85}">
      <dsp:nvSpPr>
        <dsp:cNvPr id="0" name=""/>
        <dsp:cNvSpPr/>
      </dsp:nvSpPr>
      <dsp:spPr>
        <a:xfrm>
          <a:off x="6221711" y="1614230"/>
          <a:ext cx="1382410" cy="552964"/>
        </a:xfrm>
        <a:prstGeom prst="chevron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GPT-1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(2018)</a:t>
          </a:r>
          <a:endParaRPr lang="ko-KR" altLang="en-US" sz="1100" kern="1200" dirty="0"/>
        </a:p>
      </dsp:txBody>
      <dsp:txXfrm>
        <a:off x="6498193" y="1614230"/>
        <a:ext cx="829446" cy="552964"/>
      </dsp:txXfrm>
    </dsp:sp>
    <dsp:sp modelId="{1BAC8067-8B8B-4668-831E-C8BD937FE93C}">
      <dsp:nvSpPr>
        <dsp:cNvPr id="0" name=""/>
        <dsp:cNvSpPr/>
      </dsp:nvSpPr>
      <dsp:spPr>
        <a:xfrm>
          <a:off x="7465881" y="1614230"/>
          <a:ext cx="1382410" cy="552964"/>
        </a:xfrm>
        <a:prstGeom prst="chevron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BERT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(2019)</a:t>
          </a:r>
          <a:endParaRPr lang="ko-KR" altLang="en-US" sz="1100" kern="1200" dirty="0"/>
        </a:p>
      </dsp:txBody>
      <dsp:txXfrm>
        <a:off x="7742363" y="1614230"/>
        <a:ext cx="829446" cy="552964"/>
      </dsp:txXfrm>
    </dsp:sp>
    <dsp:sp modelId="{D967DB5F-B543-4E4A-B267-3CCE289B4462}">
      <dsp:nvSpPr>
        <dsp:cNvPr id="0" name=""/>
        <dsp:cNvSpPr/>
      </dsp:nvSpPr>
      <dsp:spPr>
        <a:xfrm>
          <a:off x="8710051" y="1614230"/>
          <a:ext cx="1382410" cy="55296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GPT-3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(2020)</a:t>
          </a:r>
          <a:endParaRPr lang="ko-KR" altLang="en-US" sz="1100" kern="1200" dirty="0"/>
        </a:p>
      </dsp:txBody>
      <dsp:txXfrm>
        <a:off x="8986533" y="1614230"/>
        <a:ext cx="829446" cy="55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8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행렬곱을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QKV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한방에 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8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</a:t>
            </a:r>
            <a:r>
              <a:rPr lang="en-US" altLang="ko-KR" baseline="0" dirty="0" smtClean="0"/>
              <a:t> K V </a:t>
            </a:r>
            <a:r>
              <a:rPr lang="ko-KR" altLang="en-US" baseline="0" dirty="0" smtClean="0"/>
              <a:t>는 벡터의 형태임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RNN</a:t>
            </a:r>
            <a:r>
              <a:rPr lang="ko-KR" altLang="en-US" dirty="0" smtClean="0"/>
              <a:t>이었다면 순차적으로 </a:t>
            </a:r>
            <a:r>
              <a:rPr lang="ko-KR" altLang="en-US" dirty="0" err="1" smtClean="0"/>
              <a:t>했어야함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1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병렬처리 적극 활용</a:t>
            </a:r>
            <a:r>
              <a:rPr lang="en-US" altLang="ko-KR" dirty="0" smtClean="0"/>
              <a:t>,,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55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attention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animal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포커싱</a:t>
            </a:r>
            <a:endParaRPr lang="en-US" altLang="ko-KR" dirty="0" smtClean="0"/>
          </a:p>
          <a:p>
            <a:r>
              <a:rPr lang="ko-KR" altLang="en-US" dirty="0" smtClean="0"/>
              <a:t>두번째 </a:t>
            </a:r>
            <a:r>
              <a:rPr lang="en-US" altLang="ko-KR" dirty="0" smtClean="0"/>
              <a:t>~ street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포커싱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99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77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6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69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117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73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Seq2seq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복습</a:t>
            </a:r>
            <a:r>
              <a:rPr lang="en-US" altLang="ko-KR" baseline="0" dirty="0" smtClean="0"/>
              <a:t>~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가중치는 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형태에 집중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최종</a:t>
            </a:r>
            <a:r>
              <a:rPr lang="en-US" altLang="ko-KR" baseline="0" dirty="0" smtClean="0"/>
              <a:t> y</a:t>
            </a:r>
            <a:r>
              <a:rPr lang="ko-KR" altLang="en-US" baseline="0" dirty="0" smtClean="0"/>
              <a:t>값과 같아지게 </a:t>
            </a:r>
            <a:r>
              <a:rPr lang="ko-KR" altLang="en-US" baseline="0" dirty="0" err="1" smtClean="0"/>
              <a:t>하기위한</a:t>
            </a:r>
            <a:r>
              <a:rPr lang="ko-KR" altLang="en-US" baseline="0" dirty="0" smtClean="0"/>
              <a:t> 수치 조절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고정된 </a:t>
            </a:r>
            <a:r>
              <a:rPr lang="ko-KR" altLang="en-US" dirty="0" err="1" smtClean="0"/>
              <a:t>크기에다가</a:t>
            </a:r>
            <a:r>
              <a:rPr lang="ko-KR" altLang="en-US" dirty="0" smtClean="0"/>
              <a:t> 다 </a:t>
            </a:r>
            <a:r>
              <a:rPr lang="ko-KR" altLang="en-US" dirty="0" err="1" smtClean="0"/>
              <a:t>담아야하니까</a:t>
            </a:r>
            <a:r>
              <a:rPr lang="ko-KR" altLang="en-US" dirty="0" smtClean="0"/>
              <a:t> 엉터리가 됨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85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아직 출력되지 않은 미래의 단어에 </a:t>
            </a:r>
            <a:r>
              <a:rPr lang="en-US" altLang="ko-KR" dirty="0" smtClean="0"/>
              <a:t>attention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적용하면 안됨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디코더의</a:t>
            </a:r>
            <a:r>
              <a:rPr lang="ko-KR" altLang="en-US" baseline="0" dirty="0" smtClean="0"/>
              <a:t> 현재상태를 </a:t>
            </a:r>
            <a:r>
              <a:rPr lang="en-US" altLang="ko-KR" baseline="0" dirty="0" smtClean="0"/>
              <a:t>Q</a:t>
            </a:r>
            <a:r>
              <a:rPr lang="ko-KR" altLang="en-US" baseline="0" dirty="0" smtClean="0"/>
              <a:t>로 사용하여 </a:t>
            </a:r>
            <a:r>
              <a:rPr lang="ko-KR" altLang="en-US" baseline="0" dirty="0" err="1" smtClean="0"/>
              <a:t>인코더에게</a:t>
            </a:r>
            <a:r>
              <a:rPr lang="ko-KR" altLang="en-US" baseline="0" dirty="0" smtClean="0"/>
              <a:t> 질문</a:t>
            </a:r>
            <a:endParaRPr lang="en-US" altLang="ko-KR" baseline="0" dirty="0" smtClean="0"/>
          </a:p>
          <a:p>
            <a:r>
              <a:rPr lang="ko-KR" altLang="en-US" baseline="0" dirty="0" smtClean="0"/>
              <a:t>인코더의 </a:t>
            </a:r>
            <a:r>
              <a:rPr lang="ko-KR" altLang="en-US" baseline="0" dirty="0" err="1" smtClean="0"/>
              <a:t>출력값에서</a:t>
            </a:r>
            <a:r>
              <a:rPr lang="ko-KR" altLang="en-US" baseline="0" dirty="0" smtClean="0"/>
              <a:t> 중요한 정보를 </a:t>
            </a:r>
            <a:r>
              <a:rPr lang="en-US" altLang="ko-KR" baseline="0" dirty="0" smtClean="0"/>
              <a:t>K, V</a:t>
            </a:r>
            <a:r>
              <a:rPr lang="ko-KR" altLang="en-US" baseline="0" dirty="0" smtClean="0"/>
              <a:t>로 사용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디코더의</a:t>
            </a:r>
            <a:r>
              <a:rPr lang="ko-KR" altLang="en-US" baseline="0" dirty="0" smtClean="0">
                <a:sym typeface="Wingdings" panose="05000000000000000000" pitchFamily="2" charset="2"/>
              </a:rPr>
              <a:t> 다음 단어에 가장 적합한 단어 출력</a:t>
            </a:r>
            <a:endParaRPr lang="en-US" altLang="ko-KR" baseline="0" dirty="0" smtClean="0">
              <a:sym typeface="Wingdings" panose="05000000000000000000" pitchFamily="2" charset="2"/>
            </a:endParaRPr>
          </a:p>
          <a:p>
            <a:endParaRPr lang="en-US" altLang="ko-KR" baseline="0" dirty="0" smtClean="0">
              <a:sym typeface="Wingdings" panose="05000000000000000000" pitchFamily="2" charset="2"/>
            </a:endParaRPr>
          </a:p>
          <a:p>
            <a:r>
              <a:rPr lang="ko-KR" altLang="en-US" baseline="0" dirty="0" err="1" smtClean="0">
                <a:sym typeface="Wingdings" panose="05000000000000000000" pitchFamily="2" charset="2"/>
              </a:rPr>
              <a:t>최종값을</a:t>
            </a:r>
            <a:r>
              <a:rPr lang="ko-KR" altLang="en-US" baseline="0" dirty="0" smtClean="0">
                <a:sym typeface="Wingdings" panose="05000000000000000000" pitchFamily="2" charset="2"/>
              </a:rPr>
              <a:t> 벡터로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5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벡터를 실제 단어로 출력하려고</a:t>
            </a:r>
            <a:endParaRPr lang="en-US" altLang="ko-KR" dirty="0" smtClean="0"/>
          </a:p>
          <a:p>
            <a:r>
              <a:rPr lang="en-US" altLang="ko-KR" dirty="0" smtClean="0"/>
              <a:t>Linear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소프트멕스를</a:t>
            </a:r>
            <a:r>
              <a:rPr lang="ko-KR" altLang="en-US" dirty="0" smtClean="0"/>
              <a:t> 위한 </a:t>
            </a:r>
            <a:r>
              <a:rPr lang="ko-KR" altLang="en-US" dirty="0" err="1" smtClean="0"/>
              <a:t>로짓을</a:t>
            </a:r>
            <a:r>
              <a:rPr lang="ko-KR" altLang="en-US" dirty="0" smtClean="0"/>
              <a:t> 생성하려고</a:t>
            </a:r>
            <a:endParaRPr lang="en-US" altLang="ko-KR" dirty="0" smtClean="0"/>
          </a:p>
          <a:p>
            <a:r>
              <a:rPr lang="ko-KR" altLang="en-US" dirty="0" smtClean="0"/>
              <a:t>가장 높은 </a:t>
            </a:r>
            <a:r>
              <a:rPr lang="ko-KR" altLang="en-US" dirty="0" err="1" smtClean="0"/>
              <a:t>확률값이</a:t>
            </a:r>
            <a:r>
              <a:rPr lang="ko-KR" altLang="en-US" dirty="0" smtClean="0"/>
              <a:t> 다음 단어가 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4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왼쪽이 인코더 오른쪽이 </a:t>
            </a:r>
            <a:r>
              <a:rPr lang="ko-KR" altLang="en-US" dirty="0" err="1" smtClean="0"/>
              <a:t>디코더</a:t>
            </a:r>
            <a:endParaRPr lang="en-US" altLang="ko-KR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원래는 어떻게 하면 긴 거리에서 더 잘 번역을 할지 개선하는 </a:t>
            </a:r>
            <a:r>
              <a:rPr lang="ko-KR" altLang="en-US" baseline="0" dirty="0" err="1" smtClean="0"/>
              <a:t>방향이었음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25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5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한번의 연산으로 모든 중요정보를 각 단어에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67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8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한번의 연산으로 모든 중요정보를 각 단어에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80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한번의 연산으로 모든 중요정보를 각 단어에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19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자연어 처리에서 문장을 처리할 때 실제 단어의 위치와 순서 중요 </a:t>
            </a:r>
            <a:r>
              <a:rPr lang="en-US" altLang="ko-KR" dirty="0" smtClean="0">
                <a:sym typeface="Wingdings" panose="05000000000000000000" pitchFamily="2" charset="2"/>
              </a:rPr>
              <a:t> RNN</a:t>
            </a:r>
            <a:r>
              <a:rPr lang="ko-KR" altLang="en-US" dirty="0" smtClean="0">
                <a:sym typeface="Wingdings" panose="05000000000000000000" pitchFamily="2" charset="2"/>
              </a:rPr>
              <a:t>이 계속 쓰였던 것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001 010 011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7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ECWnvcrlv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</a:t>
            </a:r>
            <a:b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(Attention is all you need</a:t>
            </a:r>
            <a:r>
              <a:rPr lang="en-US" altLang="ko-KR" sz="32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://</a:t>
            </a: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youtu.be/aECWnvcrlvI</a:t>
            </a:r>
            <a:endParaRPr lang="en-US" altLang="ko-KR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5014" y="6162413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328734" y="6162413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73406" y="6162413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407792" y="105674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241938" y="4044172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8436"/>
              </p:ext>
            </p:extLst>
          </p:nvPr>
        </p:nvGraphicFramePr>
        <p:xfrm>
          <a:off x="8975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58909"/>
              </p:ext>
            </p:extLst>
          </p:nvPr>
        </p:nvGraphicFramePr>
        <p:xfrm>
          <a:off x="21294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80071"/>
              </p:ext>
            </p:extLst>
          </p:nvPr>
        </p:nvGraphicFramePr>
        <p:xfrm>
          <a:off x="3361365" y="576630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16396"/>
              </p:ext>
            </p:extLst>
          </p:nvPr>
        </p:nvGraphicFramePr>
        <p:xfrm>
          <a:off x="879073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4297"/>
              </p:ext>
            </p:extLst>
          </p:nvPr>
        </p:nvGraphicFramePr>
        <p:xfrm>
          <a:off x="2106554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62A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51743"/>
              </p:ext>
            </p:extLst>
          </p:nvPr>
        </p:nvGraphicFramePr>
        <p:xfrm>
          <a:off x="3334035" y="368660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26414" y="4060263"/>
            <a:ext cx="3149600" cy="1667691"/>
            <a:chOff x="931164" y="3965013"/>
            <a:chExt cx="3149600" cy="1667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9311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E</a:t>
              </a: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630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E</a:t>
              </a:r>
              <a:endParaRPr lang="ko-KR" altLang="en-US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3949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</a:t>
              </a:r>
              <a:endParaRPr lang="ko-KR" altLang="en-US" b="1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2740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5059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37378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0"/>
              <a:endCxn id="13" idx="2"/>
            </p:cNvCxnSpPr>
            <p:nvPr/>
          </p:nvCxnSpPr>
          <p:spPr>
            <a:xfrm flipH="1" flipV="1">
              <a:off x="1255571" y="3965013"/>
              <a:ext cx="184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7" idx="0"/>
              <a:endCxn id="14" idx="2"/>
            </p:cNvCxnSpPr>
            <p:nvPr/>
          </p:nvCxnSpPr>
          <p:spPr>
            <a:xfrm flipV="1">
              <a:off x="1274064" y="3965013"/>
              <a:ext cx="1208988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5" idx="2"/>
            </p:cNvCxnSpPr>
            <p:nvPr/>
          </p:nvCxnSpPr>
          <p:spPr>
            <a:xfrm flipV="1">
              <a:off x="1274064" y="3966636"/>
              <a:ext cx="2436469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15" idx="2"/>
            </p:cNvCxnSpPr>
            <p:nvPr/>
          </p:nvCxnSpPr>
          <p:spPr>
            <a:xfrm flipH="1" flipV="1">
              <a:off x="3710533" y="3966636"/>
              <a:ext cx="27331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0"/>
              <a:endCxn id="14" idx="2"/>
            </p:cNvCxnSpPr>
            <p:nvPr/>
          </p:nvCxnSpPr>
          <p:spPr>
            <a:xfrm flipH="1" flipV="1">
              <a:off x="2483052" y="3965013"/>
              <a:ext cx="1254812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0"/>
              <a:endCxn id="13" idx="2"/>
            </p:cNvCxnSpPr>
            <p:nvPr/>
          </p:nvCxnSpPr>
          <p:spPr>
            <a:xfrm flipH="1" flipV="1">
              <a:off x="1255571" y="3965013"/>
              <a:ext cx="24822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8" idx="0"/>
              <a:endCxn id="14" idx="2"/>
            </p:cNvCxnSpPr>
            <p:nvPr/>
          </p:nvCxnSpPr>
          <p:spPr>
            <a:xfrm flipH="1" flipV="1">
              <a:off x="2483052" y="3965013"/>
              <a:ext cx="22912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8" idx="0"/>
              <a:endCxn id="15" idx="2"/>
            </p:cNvCxnSpPr>
            <p:nvPr/>
          </p:nvCxnSpPr>
          <p:spPr>
            <a:xfrm flipV="1">
              <a:off x="2505964" y="3966636"/>
              <a:ext cx="1204569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8" idx="0"/>
              <a:endCxn id="13" idx="2"/>
            </p:cNvCxnSpPr>
            <p:nvPr/>
          </p:nvCxnSpPr>
          <p:spPr>
            <a:xfrm flipH="1" flipV="1">
              <a:off x="1255571" y="3965013"/>
              <a:ext cx="12503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53835"/>
              </p:ext>
            </p:extLst>
          </p:nvPr>
        </p:nvGraphicFramePr>
        <p:xfrm>
          <a:off x="5240310" y="368325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9F7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513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3E5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32" idx="0"/>
            <a:endCxn id="34" idx="2"/>
          </p:cNvCxnSpPr>
          <p:nvPr/>
        </p:nvCxnSpPr>
        <p:spPr>
          <a:xfrm flipV="1">
            <a:off x="5712058" y="2664335"/>
            <a:ext cx="3645269" cy="1018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9014427" y="2105535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9357327" y="1817561"/>
            <a:ext cx="0" cy="287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43969"/>
              </p:ext>
            </p:extLst>
          </p:nvPr>
        </p:nvGraphicFramePr>
        <p:xfrm>
          <a:off x="5233522" y="142061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>
            <a:stCxn id="13" idx="0"/>
            <a:endCxn id="34" idx="1"/>
          </p:cNvCxnSpPr>
          <p:nvPr/>
        </p:nvCxnSpPr>
        <p:spPr>
          <a:xfrm flipV="1">
            <a:off x="1350821" y="2384935"/>
            <a:ext cx="7663606" cy="1300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0"/>
            <a:endCxn id="34" idx="1"/>
          </p:cNvCxnSpPr>
          <p:nvPr/>
        </p:nvCxnSpPr>
        <p:spPr>
          <a:xfrm flipV="1">
            <a:off x="2578302" y="2384935"/>
            <a:ext cx="6436125" cy="1300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0"/>
            <a:endCxn id="34" idx="1"/>
          </p:cNvCxnSpPr>
          <p:nvPr/>
        </p:nvCxnSpPr>
        <p:spPr>
          <a:xfrm flipV="1">
            <a:off x="3805783" y="2384935"/>
            <a:ext cx="5208644" cy="1301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607202" y="1047836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7690865" y="1047836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사랑해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8900127" y="1064675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&lt;end&gt;</a:t>
            </a:r>
            <a:endParaRPr lang="ko-KR" altLang="en-US" b="1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419553"/>
              </p:ext>
            </p:extLst>
          </p:nvPr>
        </p:nvGraphicFramePr>
        <p:xfrm>
          <a:off x="6446507" y="368605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6616619" y="407392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cxnSp>
        <p:nvCxnSpPr>
          <p:cNvPr id="75" name="직선 화살표 연결선 74"/>
          <p:cNvCxnSpPr>
            <a:stCxn id="73" idx="0"/>
            <a:endCxn id="34" idx="2"/>
          </p:cNvCxnSpPr>
          <p:nvPr/>
        </p:nvCxnSpPr>
        <p:spPr>
          <a:xfrm flipV="1">
            <a:off x="6918255" y="2664335"/>
            <a:ext cx="2439072" cy="1021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5886"/>
              </p:ext>
            </p:extLst>
          </p:nvPr>
        </p:nvGraphicFramePr>
        <p:xfrm>
          <a:off x="6446507" y="141485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7823415" y="4085447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998025"/>
              </p:ext>
            </p:extLst>
          </p:nvPr>
        </p:nvGraphicFramePr>
        <p:xfrm>
          <a:off x="7678407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68" name="직선 화살표 연결선 67"/>
          <p:cNvCxnSpPr>
            <a:stCxn id="101" idx="0"/>
            <a:endCxn id="34" idx="2"/>
          </p:cNvCxnSpPr>
          <p:nvPr/>
        </p:nvCxnSpPr>
        <p:spPr>
          <a:xfrm flipV="1">
            <a:off x="8150155" y="2664335"/>
            <a:ext cx="1207172" cy="10206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359363"/>
              </p:ext>
            </p:extLst>
          </p:nvPr>
        </p:nvGraphicFramePr>
        <p:xfrm>
          <a:off x="7659492" y="1414306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43509"/>
              </p:ext>
            </p:extLst>
          </p:nvPr>
        </p:nvGraphicFramePr>
        <p:xfrm>
          <a:off x="8893152" y="367841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8985852" y="4066397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사랑해</a:t>
            </a:r>
            <a:endParaRPr lang="ko-KR" altLang="en-US" b="1" dirty="0"/>
          </a:p>
        </p:txBody>
      </p:sp>
      <p:cxnSp>
        <p:nvCxnSpPr>
          <p:cNvPr id="91" name="직선 화살표 연결선 90"/>
          <p:cNvCxnSpPr>
            <a:stCxn id="55" idx="0"/>
            <a:endCxn id="34" idx="2"/>
          </p:cNvCxnSpPr>
          <p:nvPr/>
        </p:nvCxnSpPr>
        <p:spPr>
          <a:xfrm flipH="1" flipV="1">
            <a:off x="9357327" y="2664335"/>
            <a:ext cx="7573" cy="1014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96026"/>
              </p:ext>
            </p:extLst>
          </p:nvPr>
        </p:nvGraphicFramePr>
        <p:xfrm>
          <a:off x="8872477" y="1410795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94" y="3414285"/>
            <a:ext cx="5356681" cy="33576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Transformer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의의 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Encoder, Decoder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성공적으로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RNN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제거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(Encoder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Decoder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컨셉 유지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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학습시간 단축</a:t>
            </a: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실제 단어의 위치와 순서는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? 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Positional encoding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sin, cos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함수 이용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인코딩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값 범위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-1 ~ 1,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상대적으로 인코딩하기 때문에 긴 문장이 들어와도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Positional encoding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13136" y="5817831"/>
            <a:ext cx="2057400" cy="4857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422961" y="5093128"/>
            <a:ext cx="2695575" cy="43895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endCxn id="51" idx="1"/>
          </p:cNvCxnSpPr>
          <p:nvPr/>
        </p:nvCxnSpPr>
        <p:spPr>
          <a:xfrm flipV="1">
            <a:off x="3736911" y="6060719"/>
            <a:ext cx="276225" cy="4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18372" y="587605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Positional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3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2460" y="1233302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Self Attention</a:t>
            </a:r>
            <a:r>
              <a:rPr lang="ko-KR" altLang="en-US" sz="2000" dirty="0" smtClean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2000" dirty="0" smtClean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수행되는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Attention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245" y="2811084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234757" y="3782782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267475" y="4679832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33258"/>
              </p:ext>
            </p:extLst>
          </p:nvPr>
        </p:nvGraphicFramePr>
        <p:xfrm>
          <a:off x="888237" y="281108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77887"/>
              </p:ext>
            </p:extLst>
          </p:nvPr>
        </p:nvGraphicFramePr>
        <p:xfrm>
          <a:off x="888237" y="378278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97719"/>
              </p:ext>
            </p:extLst>
          </p:nvPr>
        </p:nvGraphicFramePr>
        <p:xfrm>
          <a:off x="888237" y="467983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23386"/>
              </p:ext>
            </p:extLst>
          </p:nvPr>
        </p:nvGraphicFramePr>
        <p:xfrm>
          <a:off x="2888099" y="3439345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78349"/>
              </p:ext>
            </p:extLst>
          </p:nvPr>
        </p:nvGraphicFramePr>
        <p:xfrm>
          <a:off x="2888099" y="379577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9185"/>
              </p:ext>
            </p:extLst>
          </p:nvPr>
        </p:nvGraphicFramePr>
        <p:xfrm>
          <a:off x="2888099" y="414287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18" name="직선 화살표 연결선 17"/>
          <p:cNvCxnSpPr>
            <a:stCxn id="12" idx="3"/>
            <a:endCxn id="15" idx="1"/>
          </p:cNvCxnSpPr>
          <p:nvPr/>
        </p:nvCxnSpPr>
        <p:spPr>
          <a:xfrm>
            <a:off x="1831734" y="2993964"/>
            <a:ext cx="1056365" cy="628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3"/>
            <a:endCxn id="16" idx="1"/>
          </p:cNvCxnSpPr>
          <p:nvPr/>
        </p:nvCxnSpPr>
        <p:spPr>
          <a:xfrm>
            <a:off x="1831734" y="3965662"/>
            <a:ext cx="1056365" cy="129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3"/>
            <a:endCxn id="17" idx="1"/>
          </p:cNvCxnSpPr>
          <p:nvPr/>
        </p:nvCxnSpPr>
        <p:spPr>
          <a:xfrm flipV="1">
            <a:off x="1831734" y="4325752"/>
            <a:ext cx="1056365" cy="536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6" idx="3"/>
            <a:endCxn id="35" idx="1"/>
          </p:cNvCxnSpPr>
          <p:nvPr/>
        </p:nvCxnSpPr>
        <p:spPr>
          <a:xfrm flipV="1">
            <a:off x="3831596" y="2152428"/>
            <a:ext cx="1401324" cy="18262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6" idx="3"/>
            <a:endCxn id="43" idx="1"/>
          </p:cNvCxnSpPr>
          <p:nvPr/>
        </p:nvCxnSpPr>
        <p:spPr>
          <a:xfrm>
            <a:off x="3831596" y="3978654"/>
            <a:ext cx="1412444" cy="11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6" idx="3"/>
            <a:endCxn id="46" idx="1"/>
          </p:cNvCxnSpPr>
          <p:nvPr/>
        </p:nvCxnSpPr>
        <p:spPr>
          <a:xfrm>
            <a:off x="3831596" y="3978654"/>
            <a:ext cx="1422185" cy="1755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rcRect l="4556" r="6762"/>
          <a:stretch/>
        </p:blipFill>
        <p:spPr>
          <a:xfrm>
            <a:off x="5232920" y="1566558"/>
            <a:ext cx="625152" cy="117173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rcRect l="4556" r="6762"/>
          <a:stretch/>
        </p:blipFill>
        <p:spPr>
          <a:xfrm>
            <a:off x="5244040" y="3403831"/>
            <a:ext cx="625152" cy="1171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rcRect l="4556" r="6762"/>
          <a:stretch/>
        </p:blipFill>
        <p:spPr>
          <a:xfrm>
            <a:off x="5253781" y="5147790"/>
            <a:ext cx="625152" cy="1171739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4136908" y="2880875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4377568" y="36538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3" name="직사각형 52"/>
          <p:cNvSpPr/>
          <p:nvPr/>
        </p:nvSpPr>
        <p:spPr>
          <a:xfrm>
            <a:off x="4136909" y="4567522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56" name="직사각형 55"/>
          <p:cNvSpPr/>
          <p:nvPr/>
        </p:nvSpPr>
        <p:spPr>
          <a:xfrm>
            <a:off x="5273626" y="1285853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Wq</a:t>
            </a:r>
            <a:endParaRPr lang="ko-KR" altLang="en-US" b="1" dirty="0"/>
          </a:p>
        </p:txBody>
      </p:sp>
      <p:sp>
        <p:nvSpPr>
          <p:cNvPr id="58" name="직사각형 57"/>
          <p:cNvSpPr/>
          <p:nvPr/>
        </p:nvSpPr>
        <p:spPr>
          <a:xfrm>
            <a:off x="5304780" y="3127858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Wk</a:t>
            </a:r>
            <a:endParaRPr lang="ko-KR" altLang="en-US" b="1" dirty="0"/>
          </a:p>
        </p:txBody>
      </p:sp>
      <p:sp>
        <p:nvSpPr>
          <p:cNvPr id="59" name="직사각형 58"/>
          <p:cNvSpPr/>
          <p:nvPr/>
        </p:nvSpPr>
        <p:spPr>
          <a:xfrm>
            <a:off x="5289369" y="4871817"/>
            <a:ext cx="530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Wv</a:t>
            </a:r>
            <a:endParaRPr lang="ko-KR" altLang="en-US" b="1" dirty="0"/>
          </a:p>
        </p:txBody>
      </p:sp>
      <p:cxnSp>
        <p:nvCxnSpPr>
          <p:cNvPr id="60" name="직선 연결선 59"/>
          <p:cNvCxnSpPr>
            <a:stCxn id="35" idx="3"/>
          </p:cNvCxnSpPr>
          <p:nvPr/>
        </p:nvCxnSpPr>
        <p:spPr>
          <a:xfrm>
            <a:off x="5858072" y="2152428"/>
            <a:ext cx="1433305" cy="11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424905" y="1827584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cxnSp>
        <p:nvCxnSpPr>
          <p:cNvPr id="62" name="직선 연결선 61"/>
          <p:cNvCxnSpPr/>
          <p:nvPr/>
        </p:nvCxnSpPr>
        <p:spPr>
          <a:xfrm>
            <a:off x="5869192" y="3993655"/>
            <a:ext cx="1433305" cy="11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6436025" y="3668811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5868958" y="5738343"/>
            <a:ext cx="1433305" cy="110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6435791" y="5413499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944257" y="1217803"/>
            <a:ext cx="1210043" cy="515594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238228" y="6360825"/>
            <a:ext cx="269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최적화된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Parameter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행렬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rcRect l="2982" r="1490"/>
          <a:stretch/>
        </p:blipFill>
        <p:spPr>
          <a:xfrm rot="16200000">
            <a:off x="7166040" y="1834629"/>
            <a:ext cx="1055342" cy="64983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9814" y="3444404"/>
            <a:ext cx="647790" cy="1095528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368794" y="5231706"/>
            <a:ext cx="647790" cy="1124107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7266932" y="130176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Query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7403877" y="3136090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Key</a:t>
            </a:r>
            <a:endParaRPr lang="ko-KR" altLang="en-US" b="1" dirty="0"/>
          </a:p>
        </p:txBody>
      </p:sp>
      <p:sp>
        <p:nvSpPr>
          <p:cNvPr id="75" name="직사각형 74"/>
          <p:cNvSpPr/>
          <p:nvPr/>
        </p:nvSpPr>
        <p:spPr>
          <a:xfrm>
            <a:off x="7298959" y="4908838"/>
            <a:ext cx="78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Value</a:t>
            </a:r>
            <a:endParaRPr lang="ko-KR" altLang="en-US" b="1" dirty="0"/>
          </a:p>
        </p:txBody>
      </p:sp>
      <p:cxnSp>
        <p:nvCxnSpPr>
          <p:cNvPr id="76" name="직선 연결선 75"/>
          <p:cNvCxnSpPr>
            <a:stCxn id="69" idx="2"/>
          </p:cNvCxnSpPr>
          <p:nvPr/>
        </p:nvCxnSpPr>
        <p:spPr>
          <a:xfrm flipV="1">
            <a:off x="8018628" y="1913372"/>
            <a:ext cx="976082" cy="246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8049841" y="3989700"/>
            <a:ext cx="944869" cy="9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8049841" y="5743866"/>
            <a:ext cx="1019514" cy="227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그림 8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066" y="1445134"/>
            <a:ext cx="571102" cy="33493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8"/>
          <a:srcRect t="2854" b="6418"/>
          <a:stretch/>
        </p:blipFill>
        <p:spPr>
          <a:xfrm>
            <a:off x="9142067" y="1865487"/>
            <a:ext cx="571101" cy="3179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9"/>
          <a:srcRect t="4119"/>
          <a:stretch/>
        </p:blipFill>
        <p:spPr>
          <a:xfrm>
            <a:off x="9142066" y="2273730"/>
            <a:ext cx="571102" cy="317247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>
          <a:xfrm>
            <a:off x="8976863" y="109424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Query</a:t>
            </a:r>
            <a:endParaRPr lang="ko-KR" altLang="en-US" b="1" dirty="0"/>
          </a:p>
        </p:txBody>
      </p:sp>
      <p:sp>
        <p:nvSpPr>
          <p:cNvPr id="88" name="직사각형 87"/>
          <p:cNvSpPr/>
          <p:nvPr/>
        </p:nvSpPr>
        <p:spPr>
          <a:xfrm>
            <a:off x="9762453" y="1424006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89" name="직사각형 88"/>
          <p:cNvSpPr/>
          <p:nvPr/>
        </p:nvSpPr>
        <p:spPr>
          <a:xfrm>
            <a:off x="9762453" y="1823525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90" name="직사각형 89"/>
          <p:cNvSpPr/>
          <p:nvPr/>
        </p:nvSpPr>
        <p:spPr>
          <a:xfrm>
            <a:off x="9762453" y="2223044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6791" y="3391591"/>
            <a:ext cx="638264" cy="38105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6791" y="3859799"/>
            <a:ext cx="657317" cy="35247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6791" y="4304502"/>
            <a:ext cx="657317" cy="362001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9151993" y="3049722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Key</a:t>
            </a:r>
            <a:endParaRPr lang="ko-KR" altLang="en-US" b="1" dirty="0"/>
          </a:p>
        </p:txBody>
      </p:sp>
      <p:sp>
        <p:nvSpPr>
          <p:cNvPr id="95" name="직사각형 94"/>
          <p:cNvSpPr/>
          <p:nvPr/>
        </p:nvSpPr>
        <p:spPr>
          <a:xfrm>
            <a:off x="9838730" y="3403580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96" name="직사각형 95"/>
          <p:cNvSpPr/>
          <p:nvPr/>
        </p:nvSpPr>
        <p:spPr>
          <a:xfrm>
            <a:off x="9838730" y="3868416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97" name="직사각형 96"/>
          <p:cNvSpPr/>
          <p:nvPr/>
        </p:nvSpPr>
        <p:spPr>
          <a:xfrm>
            <a:off x="9857392" y="4286597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24" y="5189896"/>
            <a:ext cx="704948" cy="362001"/>
          </a:xfrm>
          <a:prstGeom prst="rect">
            <a:avLst/>
          </a:prstGeom>
        </p:spPr>
      </p:pic>
      <p:sp>
        <p:nvSpPr>
          <p:cNvPr id="100" name="직사각형 99"/>
          <p:cNvSpPr/>
          <p:nvPr/>
        </p:nvSpPr>
        <p:spPr>
          <a:xfrm>
            <a:off x="9048759" y="4885290"/>
            <a:ext cx="78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Value</a:t>
            </a:r>
            <a:endParaRPr lang="ko-KR" altLang="en-US" b="1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12063" y="5649560"/>
            <a:ext cx="647790" cy="36200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17738" y="6115007"/>
            <a:ext cx="657317" cy="37152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9797074" y="5177788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>
          <a:xfrm>
            <a:off x="9797074" y="5642624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105" name="직사각형 104"/>
          <p:cNvSpPr/>
          <p:nvPr/>
        </p:nvSpPr>
        <p:spPr>
          <a:xfrm>
            <a:off x="9815736" y="6060805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0947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774282" y="3146985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537794" y="4118683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570512" y="5015733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888018"/>
              </p:ext>
            </p:extLst>
          </p:nvPr>
        </p:nvGraphicFramePr>
        <p:xfrm>
          <a:off x="4191274" y="3146985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78463"/>
              </p:ext>
            </p:extLst>
          </p:nvPr>
        </p:nvGraphicFramePr>
        <p:xfrm>
          <a:off x="4191274" y="411868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19023"/>
              </p:ext>
            </p:extLst>
          </p:nvPr>
        </p:nvGraphicFramePr>
        <p:xfrm>
          <a:off x="4191274" y="501573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4506568" y="2609631"/>
            <a:ext cx="312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5644337" y="258358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Query</a:t>
            </a:r>
            <a:endParaRPr lang="ko-KR" altLang="en-US" b="1" dirty="0"/>
          </a:p>
        </p:txBody>
      </p:sp>
      <p:sp>
        <p:nvSpPr>
          <p:cNvPr id="74" name="직사각형 73"/>
          <p:cNvSpPr/>
          <p:nvPr/>
        </p:nvSpPr>
        <p:spPr>
          <a:xfrm>
            <a:off x="6833863" y="2609631"/>
            <a:ext cx="607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Key</a:t>
            </a:r>
            <a:endParaRPr lang="ko-KR" altLang="en-US" b="1" dirty="0"/>
          </a:p>
        </p:txBody>
      </p:sp>
      <p:sp>
        <p:nvSpPr>
          <p:cNvPr id="75" name="직사각형 74"/>
          <p:cNvSpPr/>
          <p:nvPr/>
        </p:nvSpPr>
        <p:spPr>
          <a:xfrm>
            <a:off x="7779734" y="2609631"/>
            <a:ext cx="78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Value</a:t>
            </a:r>
            <a:endParaRPr lang="ko-KR" altLang="en-US" b="1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844" y="3129113"/>
            <a:ext cx="628503" cy="368596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/>
          <a:srcRect t="2854" b="6418"/>
          <a:stretch/>
        </p:blipFill>
        <p:spPr>
          <a:xfrm>
            <a:off x="5784543" y="4135414"/>
            <a:ext cx="571101" cy="317955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5"/>
          <a:srcRect t="4119"/>
          <a:stretch/>
        </p:blipFill>
        <p:spPr>
          <a:xfrm>
            <a:off x="5784542" y="5030658"/>
            <a:ext cx="571102" cy="317247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603" y="3124714"/>
            <a:ext cx="638264" cy="38105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201" y="4100895"/>
            <a:ext cx="657317" cy="35247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3863" y="4985904"/>
            <a:ext cx="657317" cy="36200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0877" y="4118683"/>
            <a:ext cx="647790" cy="36200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2945" y="4978344"/>
            <a:ext cx="657317" cy="37152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1009" y="3115383"/>
            <a:ext cx="704948" cy="362001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5101390" y="1536157"/>
            <a:ext cx="2508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Self Attention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528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00021" y="2876293"/>
            <a:ext cx="5458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 * I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1567544" y="3819998"/>
            <a:ext cx="9063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 * love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1581540" y="4745041"/>
            <a:ext cx="878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* you</a:t>
            </a:r>
            <a:endParaRPr lang="ko-KR" altLang="en-US" b="1" dirty="0"/>
          </a:p>
        </p:txBody>
      </p:sp>
      <p:sp>
        <p:nvSpPr>
          <p:cNvPr id="72" name="직사각형 71"/>
          <p:cNvSpPr/>
          <p:nvPr/>
        </p:nvSpPr>
        <p:spPr>
          <a:xfrm>
            <a:off x="4645484" y="2144387"/>
            <a:ext cx="968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Attention</a:t>
            </a:r>
          </a:p>
          <a:p>
            <a:pPr algn="ctr"/>
            <a:r>
              <a:rPr lang="en-US" altLang="ko-KR" sz="1400" b="1" dirty="0" smtClean="0"/>
              <a:t>Score</a:t>
            </a:r>
            <a:endParaRPr lang="ko-KR" altLang="en-US" sz="1400" b="1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388" y="2897574"/>
            <a:ext cx="628503" cy="368596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20983" y="3819354"/>
            <a:ext cx="657317" cy="35247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837966" y="4748706"/>
            <a:ext cx="657317" cy="362001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670" y="3823663"/>
            <a:ext cx="647790" cy="362001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670" y="4750851"/>
            <a:ext cx="657317" cy="37152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091" y="2846600"/>
            <a:ext cx="704948" cy="362001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29255" y="2596898"/>
            <a:ext cx="284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2"/>
                </a:solidFill>
              </a:rPr>
              <a:t>I</a:t>
            </a:r>
            <a:endParaRPr lang="ko-KR" altLang="en-US" sz="2800" b="1" dirty="0">
              <a:solidFill>
                <a:schemeClr val="tx2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683" y="3831473"/>
            <a:ext cx="628503" cy="36859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23" y="4771615"/>
            <a:ext cx="628503" cy="36859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540377" y="2919339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*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534935" y="3848364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* 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534935" y="4791631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* 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834957" y="2919192"/>
            <a:ext cx="638264" cy="38105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361921" y="284293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= 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358468" y="3830283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=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364670" y="472784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=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798012" y="2861597"/>
            <a:ext cx="1878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130	   0.92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4885538" y="3858276"/>
            <a:ext cx="1791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	  0.01</a:t>
            </a:r>
            <a:endParaRPr lang="ko-KR" altLang="en-US" b="1" dirty="0"/>
          </a:p>
        </p:txBody>
      </p:sp>
      <p:sp>
        <p:nvSpPr>
          <p:cNvPr id="35" name="직사각형 34"/>
          <p:cNvSpPr/>
          <p:nvPr/>
        </p:nvSpPr>
        <p:spPr>
          <a:xfrm>
            <a:off x="4887351" y="4745041"/>
            <a:ext cx="1789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50	  0.07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직사각형 35"/>
              <p:cNvSpPr/>
              <p:nvPr/>
            </p:nvSpPr>
            <p:spPr>
              <a:xfrm>
                <a:off x="2861623" y="2222628"/>
                <a:ext cx="1612878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b="1" dirty="0" smtClean="0"/>
                  <a:t>Query *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𝑲𝒆𝒚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ko-KR" altLang="en-US" b="1" dirty="0"/>
              </a:p>
            </p:txBody>
          </p:sp>
        </mc:Choice>
        <mc:Fallback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623" y="2222628"/>
                <a:ext cx="1612878" cy="374270"/>
              </a:xfrm>
              <a:prstGeom prst="rect">
                <a:avLst/>
              </a:prstGeom>
              <a:blipFill>
                <a:blip r:embed="rId10"/>
                <a:stretch>
                  <a:fillRect l="-3019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/>
          <p:cNvSpPr/>
          <p:nvPr/>
        </p:nvSpPr>
        <p:spPr>
          <a:xfrm>
            <a:off x="4645484" y="2080576"/>
            <a:ext cx="968534" cy="66072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0916" y="1721979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숫자↑ 연관성↑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85001" y="2222628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err="1" smtClean="0"/>
              <a:t>Softmax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6949090" y="2221043"/>
                <a:ext cx="4226910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smtClean="0"/>
                  <a:t>Value	</a:t>
                </a:r>
                <a:r>
                  <a:rPr lang="en-US" altLang="ko-KR" sz="1400" b="1" dirty="0" err="1" smtClean="0"/>
                  <a:t>Softmax</a:t>
                </a:r>
                <a:r>
                  <a:rPr lang="en-US" altLang="ko-KR" sz="1400" b="1" dirty="0" smtClean="0"/>
                  <a:t> * Value    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ko-KR" altLang="en-US" sz="1400" b="1" dirty="0" smtClean="0"/>
                  <a:t> </a:t>
                </a:r>
                <a:r>
                  <a:rPr lang="en-US" altLang="ko-KR" sz="1400" b="1" dirty="0" err="1" smtClean="0"/>
                  <a:t>Softmax</a:t>
                </a:r>
                <a:r>
                  <a:rPr lang="en-US" altLang="ko-KR" sz="1400" b="1" dirty="0" smtClean="0"/>
                  <a:t> * Value</a:t>
                </a:r>
                <a:endParaRPr lang="ko-KR" altLang="en-US" sz="1400" b="1" dirty="0"/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090" y="2221043"/>
                <a:ext cx="4226910" cy="307777"/>
              </a:xfrm>
              <a:prstGeom prst="rect">
                <a:avLst/>
              </a:prstGeom>
              <a:blipFill>
                <a:blip r:embed="rId11"/>
                <a:stretch>
                  <a:fillRect l="-433"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7171686" y="2582535"/>
            <a:ext cx="3740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sz="1400" b="1" dirty="0"/>
          </a:p>
        </p:txBody>
      </p:sp>
      <p:sp>
        <p:nvSpPr>
          <p:cNvPr id="42" name="직사각형 41"/>
          <p:cNvSpPr/>
          <p:nvPr/>
        </p:nvSpPr>
        <p:spPr>
          <a:xfrm>
            <a:off x="7030911" y="3550499"/>
            <a:ext cx="543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sz="1400" b="1" dirty="0"/>
          </a:p>
        </p:txBody>
      </p:sp>
      <p:sp>
        <p:nvSpPr>
          <p:cNvPr id="43" name="직사각형 42"/>
          <p:cNvSpPr/>
          <p:nvPr/>
        </p:nvSpPr>
        <p:spPr>
          <a:xfrm>
            <a:off x="7061451" y="4492949"/>
            <a:ext cx="5430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66920" y="1645760"/>
            <a:ext cx="2072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</a:t>
            </a:r>
            <a:r>
              <a:rPr lang="ko-KR" altLang="en-US" sz="1400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값에 해당하는 단어와 </a:t>
            </a:r>
            <a:endParaRPr lang="en-US" altLang="ko-KR" sz="1400" dirty="0" smtClean="0">
              <a:solidFill>
                <a:schemeClr val="accent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단어와의 연관성</a:t>
            </a:r>
            <a:endParaRPr lang="ko-KR" altLang="en-US" sz="1400" dirty="0">
              <a:solidFill>
                <a:schemeClr val="accent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749496" y="2190427"/>
            <a:ext cx="968534" cy="41350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7817" y="2832582"/>
            <a:ext cx="704948" cy="362001"/>
          </a:xfrm>
          <a:prstGeom prst="rect">
            <a:avLst/>
          </a:prstGeom>
        </p:spPr>
      </p:pic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21417"/>
              </p:ext>
            </p:extLst>
          </p:nvPr>
        </p:nvGraphicFramePr>
        <p:xfrm>
          <a:off x="8276180" y="3836768"/>
          <a:ext cx="628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2447660942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3573737407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>
                        <a:alpha val="1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>
                        <a:alpha val="1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547951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51431"/>
              </p:ext>
            </p:extLst>
          </p:nvPr>
        </p:nvGraphicFramePr>
        <p:xfrm>
          <a:off x="8304829" y="4743040"/>
          <a:ext cx="628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2447660942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3573737407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547951"/>
                  </a:ext>
                </a:extLst>
              </a:tr>
            </a:tbl>
          </a:graphicData>
        </a:graphic>
      </p:graphicFrame>
      <p:sp>
        <p:nvSpPr>
          <p:cNvPr id="53" name="타원 52"/>
          <p:cNvSpPr/>
          <p:nvPr/>
        </p:nvSpPr>
        <p:spPr>
          <a:xfrm>
            <a:off x="9403681" y="2178362"/>
            <a:ext cx="1744325" cy="413504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9229341" y="1821255"/>
            <a:ext cx="2130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accent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Attention layer output</a:t>
            </a:r>
            <a:endParaRPr lang="ko-KR" altLang="en-US" sz="1400" dirty="0">
              <a:solidFill>
                <a:schemeClr val="accent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9351" y="3369498"/>
            <a:ext cx="704948" cy="362001"/>
          </a:xfrm>
          <a:prstGeom prst="rect">
            <a:avLst/>
          </a:prstGeom>
        </p:spPr>
      </p:pic>
      <p:sp>
        <p:nvSpPr>
          <p:cNvPr id="6" name="오른쪽 중괄호 5"/>
          <p:cNvSpPr/>
          <p:nvPr/>
        </p:nvSpPr>
        <p:spPr>
          <a:xfrm>
            <a:off x="9229341" y="3081872"/>
            <a:ext cx="474496" cy="1830636"/>
          </a:xfrm>
          <a:prstGeom prst="rightBrace">
            <a:avLst>
              <a:gd name="adj1" fmla="val 96452"/>
              <a:gd name="adj2" fmla="val 275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301565" y="5273749"/>
            <a:ext cx="2826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연관성이 별로 없는 단어들은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희미해짐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671041" y="5895639"/>
            <a:ext cx="4849918" cy="707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모든 단어에 대한 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Attention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연산을 </a:t>
            </a:r>
            <a:r>
              <a:rPr lang="ko-KR" altLang="en-US" sz="1400" dirty="0" smtClean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행렬 곱으로 한번에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할 수 있음</a:t>
            </a:r>
            <a:endParaRPr lang="en-US" altLang="ko-KR" sz="1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(Attention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용한 병렬 처리의 장점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6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262260" y="1479007"/>
            <a:ext cx="36674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Multi Head Attention</a:t>
            </a:r>
            <a:endParaRPr lang="ko-KR" altLang="en-US" sz="2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203"/>
          <a:stretch/>
        </p:blipFill>
        <p:spPr>
          <a:xfrm>
            <a:off x="2246414" y="2179888"/>
            <a:ext cx="7307161" cy="407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077118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Multi Head Attention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병렬 처리된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Attention Layer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기계번역에서 큰 도움을 줌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모호한 문장의 경우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한 개의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Attention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정확한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인코딩이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어려움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Multi Head Attention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연관된 정보를 다른 관점에서 수집하여 보완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054" name="Picture 6" descr="https://jalammar.github.io/images/t/transformer_self-attention_visualization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889" y="1809069"/>
            <a:ext cx="4503510" cy="406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5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5284722" y="1555207"/>
            <a:ext cx="16225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Encoder</a:t>
            </a:r>
            <a:endParaRPr lang="ko-KR" altLang="en-US" sz="28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1158377" y="2078427"/>
            <a:ext cx="7307161" cy="4079601"/>
            <a:chOff x="2246414" y="2179888"/>
            <a:chExt cx="7307161" cy="40796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r="1203"/>
            <a:stretch/>
          </p:blipFill>
          <p:spPr>
            <a:xfrm>
              <a:off x="2246414" y="2179888"/>
              <a:ext cx="7307161" cy="4079601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533367" y="2863468"/>
              <a:ext cx="1020208" cy="496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V="1">
            <a:off x="8441709" y="3559811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8441709" y="4050349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441708" y="4493261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709361" y="3445511"/>
            <a:ext cx="32385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FC</a:t>
            </a:r>
            <a:endParaRPr lang="ko-KR" altLang="en-US" sz="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9361" y="3935723"/>
            <a:ext cx="32385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FC</a:t>
            </a:r>
            <a:endParaRPr lang="ko-KR" altLang="en-US" sz="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09361" y="4378961"/>
            <a:ext cx="32385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FC</a:t>
            </a:r>
            <a:endParaRPr lang="ko-KR" altLang="en-US" sz="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9041781" y="3558876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41781" y="4049414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9041780" y="4492326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873" y="3458609"/>
            <a:ext cx="610702" cy="2279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3754"/>
          <a:stretch/>
        </p:blipFill>
        <p:spPr>
          <a:xfrm>
            <a:off x="9299912" y="3928705"/>
            <a:ext cx="614363" cy="2414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733" y="4367201"/>
            <a:ext cx="604842" cy="24193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0976" y="3705028"/>
            <a:ext cx="634780" cy="700273"/>
          </a:xfrm>
          <a:prstGeom prst="rect">
            <a:avLst/>
          </a:prstGeom>
        </p:spPr>
      </p:pic>
      <p:cxnSp>
        <p:nvCxnSpPr>
          <p:cNvPr id="27" name="직선 연결선 26"/>
          <p:cNvCxnSpPr>
            <a:stCxn id="23" idx="3"/>
            <a:endCxn id="26" idx="1"/>
          </p:cNvCxnSpPr>
          <p:nvPr/>
        </p:nvCxnSpPr>
        <p:spPr>
          <a:xfrm>
            <a:off x="9901575" y="3572607"/>
            <a:ext cx="279401" cy="482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3"/>
            <a:endCxn id="26" idx="1"/>
          </p:cNvCxnSpPr>
          <p:nvPr/>
        </p:nvCxnSpPr>
        <p:spPr>
          <a:xfrm>
            <a:off x="9914275" y="4049414"/>
            <a:ext cx="266701" cy="5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3"/>
            <a:endCxn id="26" idx="1"/>
          </p:cNvCxnSpPr>
          <p:nvPr/>
        </p:nvCxnSpPr>
        <p:spPr>
          <a:xfrm flipV="1">
            <a:off x="9901575" y="4055165"/>
            <a:ext cx="279401" cy="433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1273" y="2912545"/>
            <a:ext cx="251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단어를 </a:t>
            </a:r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Word Embedding</a:t>
            </a:r>
            <a:r>
              <a:rPr lang="ko-KR" altLang="en-US" sz="1200" dirty="0" smtClean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으로 전환 </a:t>
            </a:r>
            <a:endParaRPr lang="en-US" altLang="ko-KR" sz="1200" dirty="0" smtClean="0">
              <a:solidFill>
                <a:schemeClr val="accent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</a:p>
          <a:p>
            <a:pPr algn="ctr"/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Positional Encoding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51482" y="1937982"/>
            <a:ext cx="1775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accent2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 Head Attention</a:t>
            </a:r>
            <a:endParaRPr lang="ko-KR" altLang="en-US" sz="1200" dirty="0">
              <a:solidFill>
                <a:schemeClr val="accent2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화살표 연결선 39"/>
          <p:cNvCxnSpPr/>
          <p:nvPr/>
        </p:nvCxnSpPr>
        <p:spPr>
          <a:xfrm flipH="1" flipV="1">
            <a:off x="1884784" y="4405301"/>
            <a:ext cx="6986502" cy="12583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8871286" y="4539952"/>
            <a:ext cx="1507154" cy="1123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10472" y="5697933"/>
            <a:ext cx="176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입력과 동일한 차원의 벡터</a:t>
            </a:r>
            <a:endParaRPr lang="ko-KR" altLang="en-US" sz="12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 flipV="1">
            <a:off x="8198672" y="4655830"/>
            <a:ext cx="672614" cy="9875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7784068" y="3399128"/>
            <a:ext cx="740508" cy="125670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2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266624" y="1173461"/>
            <a:ext cx="11331327" cy="1500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/>
              <a:t>Residual Connection (Encoder Layer)</a:t>
            </a:r>
          </a:p>
          <a:p>
            <a:pPr>
              <a:lnSpc>
                <a:spcPct val="150000"/>
              </a:lnSpc>
            </a:pPr>
            <a:endParaRPr lang="en-US" altLang="ko-KR" sz="500" b="1" dirty="0" smtClean="0"/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학습하다보면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역전파에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의해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Positional encoding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손실될 수도 있음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Residual Connection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입력된 값을 다시 한번 더해줘서 보완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58377" y="2771200"/>
            <a:ext cx="7307161" cy="3909350"/>
            <a:chOff x="2246414" y="2350139"/>
            <a:chExt cx="7307161" cy="39093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t="4173" r="1203"/>
            <a:stretch/>
          </p:blipFill>
          <p:spPr>
            <a:xfrm>
              <a:off x="2246414" y="2350139"/>
              <a:ext cx="7307161" cy="390935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8533367" y="2863468"/>
              <a:ext cx="1020208" cy="496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/>
          <p:cNvCxnSpPr/>
          <p:nvPr/>
        </p:nvCxnSpPr>
        <p:spPr>
          <a:xfrm flipV="1">
            <a:off x="8441709" y="4082333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8441709" y="4572871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441708" y="5015783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709361" y="3968033"/>
            <a:ext cx="32385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FC</a:t>
            </a:r>
            <a:endParaRPr lang="ko-KR" altLang="en-US" sz="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709361" y="4458245"/>
            <a:ext cx="32385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FC</a:t>
            </a:r>
            <a:endParaRPr lang="ko-KR" altLang="en-US" sz="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709361" y="4901483"/>
            <a:ext cx="323850" cy="228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FC</a:t>
            </a:r>
            <a:endParaRPr lang="ko-KR" altLang="en-US" sz="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9041781" y="4081398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9041781" y="4571936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9041780" y="5014848"/>
            <a:ext cx="267653" cy="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0873" y="3981131"/>
            <a:ext cx="610702" cy="2279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3754"/>
          <a:stretch/>
        </p:blipFill>
        <p:spPr>
          <a:xfrm>
            <a:off x="9299912" y="4451227"/>
            <a:ext cx="614363" cy="24141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733" y="4889723"/>
            <a:ext cx="604842" cy="24193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0976" y="4227550"/>
            <a:ext cx="634780" cy="700273"/>
          </a:xfrm>
          <a:prstGeom prst="rect">
            <a:avLst/>
          </a:prstGeom>
        </p:spPr>
      </p:pic>
      <p:cxnSp>
        <p:nvCxnSpPr>
          <p:cNvPr id="27" name="직선 연결선 26"/>
          <p:cNvCxnSpPr>
            <a:stCxn id="23" idx="3"/>
            <a:endCxn id="26" idx="1"/>
          </p:cNvCxnSpPr>
          <p:nvPr/>
        </p:nvCxnSpPr>
        <p:spPr>
          <a:xfrm>
            <a:off x="9901575" y="4095129"/>
            <a:ext cx="279401" cy="4825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4" idx="3"/>
            <a:endCxn id="26" idx="1"/>
          </p:cNvCxnSpPr>
          <p:nvPr/>
        </p:nvCxnSpPr>
        <p:spPr>
          <a:xfrm>
            <a:off x="9914275" y="4571936"/>
            <a:ext cx="266701" cy="5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3"/>
            <a:endCxn id="26" idx="1"/>
          </p:cNvCxnSpPr>
          <p:nvPr/>
        </p:nvCxnSpPr>
        <p:spPr>
          <a:xfrm flipV="1">
            <a:off x="9901575" y="4577687"/>
            <a:ext cx="279401" cy="4330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>
            <a:stCxn id="35" idx="0"/>
            <a:endCxn id="8" idx="0"/>
          </p:cNvCxnSpPr>
          <p:nvPr/>
        </p:nvCxnSpPr>
        <p:spPr>
          <a:xfrm rot="5400000" flipH="1" flipV="1">
            <a:off x="4883696" y="998497"/>
            <a:ext cx="184026" cy="6197743"/>
          </a:xfrm>
          <a:prstGeom prst="curvedConnector3">
            <a:avLst>
              <a:gd name="adj1" fmla="val 108616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864642" y="4005355"/>
            <a:ext cx="419877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666899" y="4189381"/>
            <a:ext cx="419877" cy="38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654704" y="2250147"/>
            <a:ext cx="33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+</a:t>
            </a:r>
            <a:endParaRPr lang="ko-KR" altLang="en-US" b="1" dirty="0"/>
          </a:p>
        </p:txBody>
      </p:sp>
      <p:cxnSp>
        <p:nvCxnSpPr>
          <p:cNvPr id="45" name="구부러진 연결선 44"/>
          <p:cNvCxnSpPr>
            <a:stCxn id="41" idx="0"/>
            <a:endCxn id="52" idx="0"/>
          </p:cNvCxnSpPr>
          <p:nvPr/>
        </p:nvCxnSpPr>
        <p:spPr>
          <a:xfrm rot="16200000" flipH="1">
            <a:off x="9171701" y="2898541"/>
            <a:ext cx="224893" cy="2419136"/>
          </a:xfrm>
          <a:prstGeom prst="curvedConnector3">
            <a:avLst>
              <a:gd name="adj1" fmla="val -72398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879101" y="3995663"/>
            <a:ext cx="390958" cy="6814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298237" y="4220556"/>
            <a:ext cx="390958" cy="6814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9880662" y="2252043"/>
            <a:ext cx="333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+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28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077118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Transformer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6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Encoder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가짐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6370" r="1635" b="-1"/>
          <a:stretch/>
        </p:blipFill>
        <p:spPr>
          <a:xfrm>
            <a:off x="802290" y="3061530"/>
            <a:ext cx="972588" cy="78941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6200000">
            <a:off x="1934898" y="3191070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6161" y="3061530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1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6200000">
            <a:off x="3956841" y="3191070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578104" y="3061530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2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5978784" y="3191069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0047" y="3061529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3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870251" y="3212142"/>
            <a:ext cx="39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…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59457" y="3061529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Encoder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6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9760137" y="3191068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400" y="3070076"/>
            <a:ext cx="634780" cy="700273"/>
          </a:xfrm>
          <a:prstGeom prst="rect">
            <a:avLst/>
          </a:prstGeom>
        </p:spPr>
      </p:pic>
      <p:sp>
        <p:nvSpPr>
          <p:cNvPr id="15" name="왼쪽 중괄호 14"/>
          <p:cNvSpPr/>
          <p:nvPr/>
        </p:nvSpPr>
        <p:spPr>
          <a:xfrm rot="16200000">
            <a:off x="5773108" y="-347774"/>
            <a:ext cx="702029" cy="9249490"/>
          </a:xfrm>
          <a:prstGeom prst="leftBrace">
            <a:avLst>
              <a:gd name="adj1" fmla="val 97161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2853" y="2111272"/>
            <a:ext cx="3377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입력과 동일한 차원의 결과 벡터를 가지기 때문</a:t>
            </a:r>
            <a:endParaRPr lang="ko-KR" altLang="en-US" sz="1400" dirty="0">
              <a:solidFill>
                <a:srgbClr val="FF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88472" y="4867546"/>
            <a:ext cx="28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가중치를 공유하지 않고 각각 따로 학습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273004" y="2920482"/>
            <a:ext cx="858416" cy="1005474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712782" y="2542063"/>
            <a:ext cx="1972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Encoder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의 최종 출력 값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8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기반의 기계 번역 흐름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개념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개념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동작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53470" y="6254234"/>
            <a:ext cx="5371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링크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https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://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hlinkClick r:id="rId2"/>
              </a:rPr>
              <a:t>arxiv.org/pdf/1706.03762.pdf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077118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Decoder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" name="아래쪽 화살표 4"/>
          <p:cNvSpPr/>
          <p:nvPr/>
        </p:nvSpPr>
        <p:spPr>
          <a:xfrm rot="16200000">
            <a:off x="1985698" y="3597470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06961" y="3467930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1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6200000">
            <a:off x="4007641" y="3597470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628904" y="3467930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</a:t>
            </a:r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6029584" y="3597469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50847" y="3467929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</a:t>
            </a:r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921051" y="3618542"/>
            <a:ext cx="39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…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410257" y="3467929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6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9810937" y="3597468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95609"/>
              </p:ext>
            </p:extLst>
          </p:nvPr>
        </p:nvGraphicFramePr>
        <p:xfrm>
          <a:off x="946866" y="362572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946866" y="3976480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6370" r="1635" b="-1"/>
          <a:stretch/>
        </p:blipFill>
        <p:spPr>
          <a:xfrm>
            <a:off x="5049376" y="2113369"/>
            <a:ext cx="972588" cy="7894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10572000" y="3987872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89409"/>
              </p:ext>
            </p:extLst>
          </p:nvPr>
        </p:nvGraphicFramePr>
        <p:xfrm>
          <a:off x="10367993" y="363556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22" idx="2"/>
            <a:endCxn id="6" idx="0"/>
          </p:cNvCxnSpPr>
          <p:nvPr/>
        </p:nvCxnSpPr>
        <p:spPr>
          <a:xfrm flipH="1">
            <a:off x="3194790" y="2902785"/>
            <a:ext cx="2340880" cy="565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2"/>
            <a:endCxn id="8" idx="0"/>
          </p:cNvCxnSpPr>
          <p:nvPr/>
        </p:nvCxnSpPr>
        <p:spPr>
          <a:xfrm flipH="1">
            <a:off x="5216733" y="2902785"/>
            <a:ext cx="318937" cy="565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2"/>
            <a:endCxn id="10" idx="0"/>
          </p:cNvCxnSpPr>
          <p:nvPr/>
        </p:nvCxnSpPr>
        <p:spPr>
          <a:xfrm>
            <a:off x="5535670" y="2902785"/>
            <a:ext cx="1703006" cy="56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12" idx="0"/>
          </p:cNvCxnSpPr>
          <p:nvPr/>
        </p:nvCxnSpPr>
        <p:spPr>
          <a:xfrm>
            <a:off x="5535670" y="2902785"/>
            <a:ext cx="3462416" cy="56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087" y="2113368"/>
            <a:ext cx="634780" cy="7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077118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Decoder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5" name="아래쪽 화살표 4"/>
          <p:cNvSpPr/>
          <p:nvPr/>
        </p:nvSpPr>
        <p:spPr>
          <a:xfrm rot="16200000">
            <a:off x="2239698" y="3470470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860961" y="3340930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1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 rot="16200000">
            <a:off x="4261641" y="3470470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4882904" y="3340930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</a:t>
            </a:r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아래쪽 화살표 8"/>
          <p:cNvSpPr/>
          <p:nvPr/>
        </p:nvSpPr>
        <p:spPr>
          <a:xfrm rot="16200000">
            <a:off x="6283584" y="3470469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904847" y="3340929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</a:t>
            </a:r>
            <a:r>
              <a:rPr lang="en-US" altLang="ko-KR" sz="17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5051" y="3491542"/>
            <a:ext cx="394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…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64257" y="3340929"/>
            <a:ext cx="1175657" cy="7173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Decoder</a:t>
            </a:r>
          </a:p>
          <a:p>
            <a:pPr algn="ctr"/>
            <a:r>
              <a:rPr lang="en-US" altLang="ko-KR" sz="17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Layer 6</a:t>
            </a:r>
            <a:endParaRPr lang="ko-KR" altLang="en-US" sz="17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아래쪽 화살표 12"/>
          <p:cNvSpPr/>
          <p:nvPr/>
        </p:nvSpPr>
        <p:spPr>
          <a:xfrm rot="16200000">
            <a:off x="10064937" y="3470468"/>
            <a:ext cx="396240" cy="41148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35819"/>
              </p:ext>
            </p:extLst>
          </p:nvPr>
        </p:nvGraphicFramePr>
        <p:xfrm>
          <a:off x="1200866" y="349872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04800" y="3491542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6370" r="1635" b="-1"/>
          <a:stretch/>
        </p:blipFill>
        <p:spPr>
          <a:xfrm>
            <a:off x="5303376" y="1986369"/>
            <a:ext cx="972588" cy="78941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99949" y="3834852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157671"/>
              </p:ext>
            </p:extLst>
          </p:nvPr>
        </p:nvGraphicFramePr>
        <p:xfrm>
          <a:off x="1206734" y="385001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25" name="직선 화살표 연결선 24"/>
          <p:cNvCxnSpPr>
            <a:stCxn id="22" idx="2"/>
            <a:endCxn id="6" idx="0"/>
          </p:cNvCxnSpPr>
          <p:nvPr/>
        </p:nvCxnSpPr>
        <p:spPr>
          <a:xfrm flipH="1">
            <a:off x="3448790" y="2775785"/>
            <a:ext cx="2340880" cy="565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2"/>
            <a:endCxn id="8" idx="0"/>
          </p:cNvCxnSpPr>
          <p:nvPr/>
        </p:nvCxnSpPr>
        <p:spPr>
          <a:xfrm flipH="1">
            <a:off x="5470733" y="2775785"/>
            <a:ext cx="318937" cy="565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2"/>
            <a:endCxn id="10" idx="0"/>
          </p:cNvCxnSpPr>
          <p:nvPr/>
        </p:nvCxnSpPr>
        <p:spPr>
          <a:xfrm>
            <a:off x="5789670" y="2775785"/>
            <a:ext cx="1703006" cy="56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2" idx="2"/>
            <a:endCxn id="12" idx="0"/>
          </p:cNvCxnSpPr>
          <p:nvPr/>
        </p:nvCxnSpPr>
        <p:spPr>
          <a:xfrm>
            <a:off x="5789670" y="2775785"/>
            <a:ext cx="3462416" cy="565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817577" y="3885405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270842"/>
              </p:ext>
            </p:extLst>
          </p:nvPr>
        </p:nvGraphicFramePr>
        <p:xfrm>
          <a:off x="10672569" y="348425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84" y="1968304"/>
            <a:ext cx="634780" cy="7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7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5283921" y="1555207"/>
            <a:ext cx="16241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 smtClean="0"/>
              <a:t>Decoder</a:t>
            </a:r>
            <a:endParaRPr lang="ko-KR" altLang="en-US" sz="2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37" y="4065524"/>
            <a:ext cx="1438476" cy="905001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stCxn id="7" idx="3"/>
            <a:endCxn id="38" idx="1"/>
          </p:cNvCxnSpPr>
          <p:nvPr/>
        </p:nvCxnSpPr>
        <p:spPr>
          <a:xfrm>
            <a:off x="1967013" y="4518025"/>
            <a:ext cx="898324" cy="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865337" y="4043406"/>
            <a:ext cx="1671738" cy="968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Masked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 head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Attention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39" name="직선 화살표 연결선 38"/>
          <p:cNvCxnSpPr>
            <a:stCxn id="38" idx="3"/>
            <a:endCxn id="41" idx="1"/>
          </p:cNvCxnSpPr>
          <p:nvPr/>
        </p:nvCxnSpPr>
        <p:spPr>
          <a:xfrm>
            <a:off x="4537075" y="4527549"/>
            <a:ext cx="898324" cy="3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5435399" y="4046474"/>
            <a:ext cx="1671738" cy="968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Multi head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Attention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3" name="직선 화살표 연결선 42"/>
          <p:cNvCxnSpPr>
            <a:endCxn id="44" idx="1"/>
          </p:cNvCxnSpPr>
          <p:nvPr/>
        </p:nvCxnSpPr>
        <p:spPr>
          <a:xfrm>
            <a:off x="7107137" y="4537074"/>
            <a:ext cx="898324" cy="3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8005461" y="4055999"/>
            <a:ext cx="1671738" cy="968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Feed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Forward</a:t>
            </a:r>
            <a:endParaRPr lang="ko-KR" altLang="en-US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9677199" y="4514956"/>
            <a:ext cx="898324" cy="3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81815"/>
              </p:ext>
            </p:extLst>
          </p:nvPr>
        </p:nvGraphicFramePr>
        <p:xfrm>
          <a:off x="10560358" y="435419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10684705" y="4719954"/>
            <a:ext cx="914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사랑해</a:t>
            </a:r>
            <a:endParaRPr lang="ko-KR" altLang="en-US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795619" y="3671098"/>
            <a:ext cx="3811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지금까지 출력된 단어에만 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Attention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적용하려고</a:t>
            </a:r>
            <a:endParaRPr lang="ko-KR" altLang="en-US" sz="1400" dirty="0">
              <a:solidFill>
                <a:srgbClr val="FFC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rcRect t="6370" r="1635" b="-1"/>
          <a:stretch/>
        </p:blipFill>
        <p:spPr>
          <a:xfrm>
            <a:off x="5787767" y="2292367"/>
            <a:ext cx="972588" cy="789416"/>
          </a:xfrm>
          <a:prstGeom prst="rect">
            <a:avLst/>
          </a:prstGeom>
        </p:spPr>
      </p:pic>
      <p:cxnSp>
        <p:nvCxnSpPr>
          <p:cNvPr id="53" name="직선 화살표 연결선 52"/>
          <p:cNvCxnSpPr>
            <a:stCxn id="52" idx="2"/>
            <a:endCxn id="41" idx="0"/>
          </p:cNvCxnSpPr>
          <p:nvPr/>
        </p:nvCxnSpPr>
        <p:spPr>
          <a:xfrm flipH="1">
            <a:off x="6271268" y="3081783"/>
            <a:ext cx="2793" cy="964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298201" y="3295723"/>
            <a:ext cx="1280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Keys, Values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61" name="구부러진 연결선 60"/>
          <p:cNvCxnSpPr/>
          <p:nvPr/>
        </p:nvCxnSpPr>
        <p:spPr>
          <a:xfrm rot="16200000" flipH="1">
            <a:off x="8828986" y="3232993"/>
            <a:ext cx="9525" cy="2570062"/>
          </a:xfrm>
          <a:prstGeom prst="curvedConnector3">
            <a:avLst>
              <a:gd name="adj1" fmla="val -134000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구부러진 연결선 67"/>
          <p:cNvCxnSpPr/>
          <p:nvPr/>
        </p:nvCxnSpPr>
        <p:spPr>
          <a:xfrm rot="16200000" flipH="1">
            <a:off x="6242794" y="3278398"/>
            <a:ext cx="9525" cy="2570062"/>
          </a:xfrm>
          <a:prstGeom prst="curvedConnector3">
            <a:avLst>
              <a:gd name="adj1" fmla="val 10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구부러진 연결선 69"/>
          <p:cNvCxnSpPr/>
          <p:nvPr/>
        </p:nvCxnSpPr>
        <p:spPr>
          <a:xfrm rot="16200000" flipH="1">
            <a:off x="3672731" y="3214206"/>
            <a:ext cx="9525" cy="2570062"/>
          </a:xfrm>
          <a:prstGeom prst="curvedConnector3">
            <a:avLst>
              <a:gd name="adj1" fmla="val -134000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48536" y="3940210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최종값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벡터로 출력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575" y="2292367"/>
            <a:ext cx="634780" cy="70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077118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Decoder</a:t>
            </a:r>
            <a:endParaRPr lang="en-US" altLang="ko-KR" sz="24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9877425" y="2667000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0.01</a:t>
            </a:r>
            <a:endParaRPr lang="ko-KR" altLang="en-US" sz="1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877425" y="3155208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0.93</a:t>
            </a:r>
            <a:endParaRPr lang="ko-KR" altLang="en-US" sz="1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877425" y="3616350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0.02</a:t>
            </a:r>
            <a:endParaRPr lang="ko-KR" altLang="en-US" sz="1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rcRect l="12632" t="23137"/>
          <a:stretch/>
        </p:blipFill>
        <p:spPr>
          <a:xfrm>
            <a:off x="10115550" y="4076700"/>
            <a:ext cx="307948" cy="26359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9877425" y="4340298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0.01</a:t>
            </a:r>
            <a:endParaRPr lang="ko-KR" altLang="en-US" sz="1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877425" y="4828506"/>
            <a:ext cx="7239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0.01</a:t>
            </a:r>
            <a:endParaRPr lang="ko-KR" altLang="en-US" sz="1000" dirty="0">
              <a:solidFill>
                <a:schemeClr val="tx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786471" y="2562225"/>
            <a:ext cx="900579" cy="274320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638087" y="2200844"/>
            <a:ext cx="1218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Target : 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너를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162755" y="2240433"/>
            <a:ext cx="9533695" cy="2398242"/>
            <a:chOff x="162755" y="2240433"/>
            <a:chExt cx="9533695" cy="2398242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/>
            <a:srcRect r="935"/>
            <a:stretch/>
          </p:blipFill>
          <p:spPr>
            <a:xfrm>
              <a:off x="162755" y="2240433"/>
              <a:ext cx="9533695" cy="2398242"/>
            </a:xfrm>
            <a:prstGeom prst="rect">
              <a:avLst/>
            </a:prstGeom>
          </p:spPr>
        </p:pic>
        <p:sp>
          <p:nvSpPr>
            <p:cNvPr id="45" name="직사각형 44"/>
            <p:cNvSpPr/>
            <p:nvPr/>
          </p:nvSpPr>
          <p:spPr>
            <a:xfrm>
              <a:off x="5353050" y="4143375"/>
              <a:ext cx="419100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04118" y="3576179"/>
              <a:ext cx="1087507" cy="767652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912" y="2454935"/>
            <a:ext cx="537599" cy="5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기반의 기계 번역 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최신 고성능 기계 번역 모델들은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구조를 기반으로 함</a:t>
            </a: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GPT : Transformer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디코더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(Decoder)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구조 활용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BERT : Transformer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인코더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(Encoder)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구조 활용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925512" y="2190749"/>
            <a:ext cx="10093325" cy="3781425"/>
            <a:chOff x="1049337" y="2895599"/>
            <a:chExt cx="10093325" cy="3781425"/>
          </a:xfrm>
        </p:grpSpPr>
        <p:graphicFrame>
          <p:nvGraphicFramePr>
            <p:cNvPr id="6" name="다이어그램 5"/>
            <p:cNvGraphicFramePr/>
            <p:nvPr>
              <p:extLst>
                <p:ext uri="{D42A27DB-BD31-4B8C-83A1-F6EECF244321}">
                  <p14:modId xmlns:p14="http://schemas.microsoft.com/office/powerpoint/2010/main" val="3015442304"/>
                </p:ext>
              </p:extLst>
            </p:nvPr>
          </p:nvGraphicFramePr>
          <p:xfrm>
            <a:off x="1049337" y="2895599"/>
            <a:ext cx="10093325" cy="37814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8" name="직선 연결선 7"/>
            <p:cNvCxnSpPr/>
            <p:nvPr/>
          </p:nvCxnSpPr>
          <p:spPr>
            <a:xfrm>
              <a:off x="4740275" y="4113211"/>
              <a:ext cx="9525" cy="1346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132758" y="4492951"/>
            <a:ext cx="1780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고정된 크기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endParaRPr lang="en-US" altLang="ko-KR" sz="1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Context vector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264149" y="4492951"/>
            <a:ext cx="5057775" cy="1317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720192" y="4653441"/>
            <a:ext cx="4145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입력 시퀀스 전체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정보를 추출하는 방향으로 발전 </a:t>
            </a:r>
            <a:r>
              <a:rPr lang="en-US" altLang="ko-KR" sz="1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ing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Attention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9039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Attention Mechanism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인간의 시각적 집중 현상을 구현하기 위한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신경망적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기법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가중치와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어텐션의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공통점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차이점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공통점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해당 값을 얼마나 가중시킬 것인가를 나타내는 역할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어텐션은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전체 또는 특정 영역의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입력값을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반영하여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그 중 어느 부분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영역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집중해야 하는지를 나타내는 것을 목표로 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어텐션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기법 적용 계기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고정된 크기의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context vector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하나의 문맥 벡터가 문장의 모든 정보를 가지고 있어야함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고정된 크기 벡터로 인한 병목현상 발생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책처럼 긴 경우 번역 △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번역 품질 저하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아이폰7 플러스 iOS 10.1 베타 포트레이트 모드 (초상화모드) 아웃포커싱 추가 및 샘플 사진들 공개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99"/>
          <a:stretch/>
        </p:blipFill>
        <p:spPr bwMode="auto">
          <a:xfrm>
            <a:off x="5953491" y="1195172"/>
            <a:ext cx="3266709" cy="18260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7252529" y="4657887"/>
            <a:ext cx="4415595" cy="1885788"/>
            <a:chOff x="6627329" y="4724271"/>
            <a:chExt cx="4623490" cy="1922329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7329" y="4724271"/>
              <a:ext cx="4623490" cy="16145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8013180" y="6338823"/>
              <a:ext cx="18517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RNN </a:t>
              </a:r>
              <a:r>
                <a:rPr lang="ko-KR" altLang="en-US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기반의</a:t>
              </a:r>
              <a:r>
                <a:rPr lang="en-US" altLang="ko-KR" sz="14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Seq2Seq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Attention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248" y="2723615"/>
            <a:ext cx="7734801" cy="27565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t="3748"/>
          <a:stretch/>
        </p:blipFill>
        <p:spPr>
          <a:xfrm>
            <a:off x="2093529" y="2542879"/>
            <a:ext cx="7734801" cy="29222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l="2256" r="1614" b="4824"/>
          <a:stretch/>
        </p:blipFill>
        <p:spPr>
          <a:xfrm>
            <a:off x="2095248" y="2543955"/>
            <a:ext cx="7733082" cy="2942446"/>
          </a:xfrm>
          <a:prstGeom prst="rect">
            <a:avLst/>
          </a:prstGeom>
        </p:spPr>
      </p:pic>
      <p:sp>
        <p:nvSpPr>
          <p:cNvPr id="1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157073"/>
            <a:ext cx="11637205" cy="535802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 + Seq2Seq</a:t>
            </a:r>
            <a:endParaRPr lang="en-US" altLang="ko-KR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Context vector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사용하지 않고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동적으로 인코더의 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모든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상태값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활용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 향상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긴 거리에서의 의존성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(Long Dependencies)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문제 해결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한계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RNN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셀을 순차적으로 계산해야해서 느림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성능을 더 높일 수 있는 가능성 존재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Attention 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만으로도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 데이터에서 중요 정보를 찾아내서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인코딩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할 수 있지 않을까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?  Transformer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42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Transformer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077118"/>
            <a:ext cx="11369675" cy="5057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구글이 </a:t>
            </a:r>
            <a:r>
              <a:rPr lang="en-US" altLang="ko-KR" sz="20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Attention Is All You Need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라는 논문을 통해 발표 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Encoder, Decoder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발전시킨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err="1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20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기반 자연어 처리 분야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핵심 기술로 사용됨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RNN</a:t>
            </a:r>
            <a:r>
              <a:rPr lang="ko-KR" altLang="en-US" sz="20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ko-KR" altLang="en-US" sz="20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사용하지 않음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(RNN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개선시키는 방식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X)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순차적으로 연산할 필요가 없어 병렬화 가능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RNN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순차적 계산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Transformer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행렬곱으로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한번에 연산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기계번역에서 기존의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RNN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기반의 모델보다 </a:t>
            </a:r>
            <a:r>
              <a:rPr lang="ko-KR" altLang="en-US" sz="2000" dirty="0" smtClean="0">
                <a:solidFill>
                  <a:srgbClr val="2E75B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 속도 및 성능 향상</a:t>
            </a:r>
            <a:endParaRPr lang="en-US" altLang="ko-KR" sz="2000" dirty="0" smtClean="0">
              <a:solidFill>
                <a:srgbClr val="2E75B6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Attention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기법을 적용한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RNN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 모델보다 성능 높음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속도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향상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RNN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사용하지 않고</a:t>
            </a:r>
            <a:r>
              <a:rPr lang="ko-KR" altLang="en-US" sz="16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병렬화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한번에 처리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22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5014" y="6162413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328734" y="6162413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73406" y="6162413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407792" y="105674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241938" y="4044172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40764"/>
              </p:ext>
            </p:extLst>
          </p:nvPr>
        </p:nvGraphicFramePr>
        <p:xfrm>
          <a:off x="8975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10495"/>
              </p:ext>
            </p:extLst>
          </p:nvPr>
        </p:nvGraphicFramePr>
        <p:xfrm>
          <a:off x="21294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87688"/>
              </p:ext>
            </p:extLst>
          </p:nvPr>
        </p:nvGraphicFramePr>
        <p:xfrm>
          <a:off x="3361365" y="576630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02154"/>
              </p:ext>
            </p:extLst>
          </p:nvPr>
        </p:nvGraphicFramePr>
        <p:xfrm>
          <a:off x="879073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84302"/>
              </p:ext>
            </p:extLst>
          </p:nvPr>
        </p:nvGraphicFramePr>
        <p:xfrm>
          <a:off x="2106554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62A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39680"/>
              </p:ext>
            </p:extLst>
          </p:nvPr>
        </p:nvGraphicFramePr>
        <p:xfrm>
          <a:off x="3334035" y="368660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26414" y="4050738"/>
            <a:ext cx="3149600" cy="1677216"/>
            <a:chOff x="931164" y="3955488"/>
            <a:chExt cx="3149600" cy="16772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9311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E</a:t>
              </a: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630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E</a:t>
              </a:r>
              <a:endParaRPr lang="ko-KR" altLang="en-US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3949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</a:t>
              </a:r>
              <a:endParaRPr lang="ko-KR" altLang="en-US" b="1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2740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5059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37378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0"/>
              <a:endCxn id="13" idx="2"/>
            </p:cNvCxnSpPr>
            <p:nvPr/>
          </p:nvCxnSpPr>
          <p:spPr>
            <a:xfrm flipH="1" flipV="1">
              <a:off x="1265096" y="3955488"/>
              <a:ext cx="8968" cy="77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7" idx="0"/>
              <a:endCxn id="14" idx="2"/>
            </p:cNvCxnSpPr>
            <p:nvPr/>
          </p:nvCxnSpPr>
          <p:spPr>
            <a:xfrm flipV="1">
              <a:off x="1274064" y="3955488"/>
              <a:ext cx="1218513" cy="77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5" idx="2"/>
            </p:cNvCxnSpPr>
            <p:nvPr/>
          </p:nvCxnSpPr>
          <p:spPr>
            <a:xfrm flipV="1">
              <a:off x="1274064" y="3957111"/>
              <a:ext cx="2445994" cy="773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15" idx="2"/>
            </p:cNvCxnSpPr>
            <p:nvPr/>
          </p:nvCxnSpPr>
          <p:spPr>
            <a:xfrm flipH="1" flipV="1">
              <a:off x="3720058" y="3957111"/>
              <a:ext cx="17806" cy="773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0"/>
              <a:endCxn id="14" idx="2"/>
            </p:cNvCxnSpPr>
            <p:nvPr/>
          </p:nvCxnSpPr>
          <p:spPr>
            <a:xfrm flipH="1" flipV="1">
              <a:off x="2492577" y="3955488"/>
              <a:ext cx="1245287" cy="77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0"/>
              <a:endCxn id="13" idx="2"/>
            </p:cNvCxnSpPr>
            <p:nvPr/>
          </p:nvCxnSpPr>
          <p:spPr>
            <a:xfrm flipH="1" flipV="1">
              <a:off x="1265096" y="3955488"/>
              <a:ext cx="2472768" cy="77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8" idx="0"/>
              <a:endCxn id="14" idx="2"/>
            </p:cNvCxnSpPr>
            <p:nvPr/>
          </p:nvCxnSpPr>
          <p:spPr>
            <a:xfrm flipH="1" flipV="1">
              <a:off x="2492577" y="3955488"/>
              <a:ext cx="13387" cy="77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8" idx="0"/>
              <a:endCxn id="15" idx="2"/>
            </p:cNvCxnSpPr>
            <p:nvPr/>
          </p:nvCxnSpPr>
          <p:spPr>
            <a:xfrm flipV="1">
              <a:off x="2505964" y="3957111"/>
              <a:ext cx="1214094" cy="7738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8" idx="0"/>
              <a:endCxn id="13" idx="2"/>
            </p:cNvCxnSpPr>
            <p:nvPr/>
          </p:nvCxnSpPr>
          <p:spPr>
            <a:xfrm flipH="1" flipV="1">
              <a:off x="1265096" y="3955488"/>
              <a:ext cx="1240868" cy="77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08074"/>
              </p:ext>
            </p:extLst>
          </p:nvPr>
        </p:nvGraphicFramePr>
        <p:xfrm>
          <a:off x="5240310" y="368325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9F7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513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3E5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32" idx="0"/>
            <a:endCxn id="34" idx="2"/>
          </p:cNvCxnSpPr>
          <p:nvPr/>
        </p:nvCxnSpPr>
        <p:spPr>
          <a:xfrm flipV="1">
            <a:off x="5712058" y="2661789"/>
            <a:ext cx="0" cy="102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5369158" y="2102989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5712058" y="1822518"/>
            <a:ext cx="0" cy="280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9010"/>
              </p:ext>
            </p:extLst>
          </p:nvPr>
        </p:nvGraphicFramePr>
        <p:xfrm>
          <a:off x="5233522" y="142061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>
            <a:stCxn id="13" idx="0"/>
            <a:endCxn id="34" idx="1"/>
          </p:cNvCxnSpPr>
          <p:nvPr/>
        </p:nvCxnSpPr>
        <p:spPr>
          <a:xfrm flipV="1">
            <a:off x="1350821" y="2382389"/>
            <a:ext cx="4018337" cy="1302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0"/>
            <a:endCxn id="34" idx="1"/>
          </p:cNvCxnSpPr>
          <p:nvPr/>
        </p:nvCxnSpPr>
        <p:spPr>
          <a:xfrm flipV="1">
            <a:off x="2578302" y="2382389"/>
            <a:ext cx="2790856" cy="1302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0"/>
            <a:endCxn id="34" idx="1"/>
          </p:cNvCxnSpPr>
          <p:nvPr/>
        </p:nvCxnSpPr>
        <p:spPr>
          <a:xfrm flipV="1">
            <a:off x="3805783" y="2382389"/>
            <a:ext cx="1563375" cy="1304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5014" y="6162413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328734" y="6162413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73406" y="6162413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407792" y="105674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241938" y="4044172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176910"/>
              </p:ext>
            </p:extLst>
          </p:nvPr>
        </p:nvGraphicFramePr>
        <p:xfrm>
          <a:off x="8975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985415"/>
              </p:ext>
            </p:extLst>
          </p:nvPr>
        </p:nvGraphicFramePr>
        <p:xfrm>
          <a:off x="21294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45782"/>
              </p:ext>
            </p:extLst>
          </p:nvPr>
        </p:nvGraphicFramePr>
        <p:xfrm>
          <a:off x="3361365" y="576630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45099"/>
              </p:ext>
            </p:extLst>
          </p:nvPr>
        </p:nvGraphicFramePr>
        <p:xfrm>
          <a:off x="879073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32525"/>
              </p:ext>
            </p:extLst>
          </p:nvPr>
        </p:nvGraphicFramePr>
        <p:xfrm>
          <a:off x="2106554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62A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075943"/>
              </p:ext>
            </p:extLst>
          </p:nvPr>
        </p:nvGraphicFramePr>
        <p:xfrm>
          <a:off x="3334035" y="368660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26414" y="4060263"/>
            <a:ext cx="3149600" cy="1667691"/>
            <a:chOff x="931164" y="3965013"/>
            <a:chExt cx="3149600" cy="1667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9311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E</a:t>
              </a: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630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E</a:t>
              </a:r>
              <a:endParaRPr lang="ko-KR" altLang="en-US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3949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</a:t>
              </a:r>
              <a:endParaRPr lang="ko-KR" altLang="en-US" b="1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2740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5059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37378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0"/>
              <a:endCxn id="13" idx="2"/>
            </p:cNvCxnSpPr>
            <p:nvPr/>
          </p:nvCxnSpPr>
          <p:spPr>
            <a:xfrm flipH="1" flipV="1">
              <a:off x="1255571" y="3965013"/>
              <a:ext cx="184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7" idx="0"/>
              <a:endCxn id="14" idx="2"/>
            </p:cNvCxnSpPr>
            <p:nvPr/>
          </p:nvCxnSpPr>
          <p:spPr>
            <a:xfrm flipV="1">
              <a:off x="1274064" y="3965013"/>
              <a:ext cx="1208988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5" idx="2"/>
            </p:cNvCxnSpPr>
            <p:nvPr/>
          </p:nvCxnSpPr>
          <p:spPr>
            <a:xfrm flipV="1">
              <a:off x="1274064" y="3966636"/>
              <a:ext cx="2436469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15" idx="2"/>
            </p:cNvCxnSpPr>
            <p:nvPr/>
          </p:nvCxnSpPr>
          <p:spPr>
            <a:xfrm flipH="1" flipV="1">
              <a:off x="3710533" y="3966636"/>
              <a:ext cx="27331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0"/>
              <a:endCxn id="14" idx="2"/>
            </p:cNvCxnSpPr>
            <p:nvPr/>
          </p:nvCxnSpPr>
          <p:spPr>
            <a:xfrm flipH="1" flipV="1">
              <a:off x="2483052" y="3965013"/>
              <a:ext cx="1254812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0"/>
              <a:endCxn id="13" idx="2"/>
            </p:cNvCxnSpPr>
            <p:nvPr/>
          </p:nvCxnSpPr>
          <p:spPr>
            <a:xfrm flipH="1" flipV="1">
              <a:off x="1255571" y="3965013"/>
              <a:ext cx="24822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8" idx="0"/>
              <a:endCxn id="14" idx="2"/>
            </p:cNvCxnSpPr>
            <p:nvPr/>
          </p:nvCxnSpPr>
          <p:spPr>
            <a:xfrm flipH="1" flipV="1">
              <a:off x="2483052" y="3965013"/>
              <a:ext cx="22912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8" idx="0"/>
              <a:endCxn id="15" idx="2"/>
            </p:cNvCxnSpPr>
            <p:nvPr/>
          </p:nvCxnSpPr>
          <p:spPr>
            <a:xfrm flipV="1">
              <a:off x="2505964" y="3966636"/>
              <a:ext cx="1204569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8" idx="0"/>
              <a:endCxn id="13" idx="2"/>
            </p:cNvCxnSpPr>
            <p:nvPr/>
          </p:nvCxnSpPr>
          <p:spPr>
            <a:xfrm flipH="1" flipV="1">
              <a:off x="1255571" y="3965013"/>
              <a:ext cx="12503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1961"/>
              </p:ext>
            </p:extLst>
          </p:nvPr>
        </p:nvGraphicFramePr>
        <p:xfrm>
          <a:off x="5240310" y="368325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9F7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513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3E5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32" idx="0"/>
            <a:endCxn id="34" idx="2"/>
          </p:cNvCxnSpPr>
          <p:nvPr/>
        </p:nvCxnSpPr>
        <p:spPr>
          <a:xfrm flipV="1">
            <a:off x="5712058" y="2649288"/>
            <a:ext cx="1189243" cy="1033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6558401" y="2090488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6901301" y="1802514"/>
            <a:ext cx="0" cy="287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92904"/>
              </p:ext>
            </p:extLst>
          </p:nvPr>
        </p:nvGraphicFramePr>
        <p:xfrm>
          <a:off x="5233522" y="142061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>
            <a:stCxn id="13" idx="0"/>
            <a:endCxn id="34" idx="1"/>
          </p:cNvCxnSpPr>
          <p:nvPr/>
        </p:nvCxnSpPr>
        <p:spPr>
          <a:xfrm flipV="1">
            <a:off x="1350821" y="2369888"/>
            <a:ext cx="5207580" cy="1315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0"/>
            <a:endCxn id="34" idx="1"/>
          </p:cNvCxnSpPr>
          <p:nvPr/>
        </p:nvCxnSpPr>
        <p:spPr>
          <a:xfrm flipV="1">
            <a:off x="2578302" y="2369888"/>
            <a:ext cx="3980099" cy="1315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0"/>
            <a:endCxn id="34" idx="1"/>
          </p:cNvCxnSpPr>
          <p:nvPr/>
        </p:nvCxnSpPr>
        <p:spPr>
          <a:xfrm flipV="1">
            <a:off x="3805783" y="2369888"/>
            <a:ext cx="2752618" cy="131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607202" y="1047836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49924"/>
              </p:ext>
            </p:extLst>
          </p:nvPr>
        </p:nvGraphicFramePr>
        <p:xfrm>
          <a:off x="6446507" y="368605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6616619" y="407392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cxnSp>
        <p:nvCxnSpPr>
          <p:cNvPr id="75" name="직선 화살표 연결선 74"/>
          <p:cNvCxnSpPr>
            <a:stCxn id="73" idx="0"/>
            <a:endCxn id="34" idx="2"/>
          </p:cNvCxnSpPr>
          <p:nvPr/>
        </p:nvCxnSpPr>
        <p:spPr>
          <a:xfrm flipH="1" flipV="1">
            <a:off x="6901301" y="2649288"/>
            <a:ext cx="16954" cy="1036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98690"/>
              </p:ext>
            </p:extLst>
          </p:nvPr>
        </p:nvGraphicFramePr>
        <p:xfrm>
          <a:off x="6446507" y="141485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8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Transformer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5014" y="6162413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2328734" y="6162413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7" name="직사각형 6"/>
          <p:cNvSpPr/>
          <p:nvPr/>
        </p:nvSpPr>
        <p:spPr>
          <a:xfrm>
            <a:off x="3573406" y="6162413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407792" y="105674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241938" y="4044172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54144"/>
              </p:ext>
            </p:extLst>
          </p:nvPr>
        </p:nvGraphicFramePr>
        <p:xfrm>
          <a:off x="8975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005952"/>
              </p:ext>
            </p:extLst>
          </p:nvPr>
        </p:nvGraphicFramePr>
        <p:xfrm>
          <a:off x="2129465" y="5762303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21376"/>
              </p:ext>
            </p:extLst>
          </p:nvPr>
        </p:nvGraphicFramePr>
        <p:xfrm>
          <a:off x="3361365" y="576630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97602"/>
              </p:ext>
            </p:extLst>
          </p:nvPr>
        </p:nvGraphicFramePr>
        <p:xfrm>
          <a:off x="879073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104113"/>
              </p:ext>
            </p:extLst>
          </p:nvPr>
        </p:nvGraphicFramePr>
        <p:xfrm>
          <a:off x="2106554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D62AC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9235"/>
              </p:ext>
            </p:extLst>
          </p:nvPr>
        </p:nvGraphicFramePr>
        <p:xfrm>
          <a:off x="3334035" y="368660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26414" y="4060263"/>
            <a:ext cx="3149600" cy="1667691"/>
            <a:chOff x="931164" y="3965013"/>
            <a:chExt cx="3149600" cy="16676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9311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/>
                <a:t>E</a:t>
              </a:r>
              <a:endParaRPr lang="ko-KR" altLang="en-US" b="1" dirty="0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1630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E</a:t>
              </a:r>
              <a:endParaRPr lang="ko-KR" altLang="en-US" b="1" dirty="0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394964" y="4731004"/>
              <a:ext cx="685800" cy="558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</a:t>
              </a:r>
              <a:endParaRPr lang="ko-KR" altLang="en-US" b="1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flipV="1">
              <a:off x="12740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V="1">
              <a:off x="25059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 flipV="1">
              <a:off x="3737864" y="5289804"/>
              <a:ext cx="0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0"/>
              <a:endCxn id="13" idx="2"/>
            </p:cNvCxnSpPr>
            <p:nvPr/>
          </p:nvCxnSpPr>
          <p:spPr>
            <a:xfrm flipH="1" flipV="1">
              <a:off x="1255571" y="3965013"/>
              <a:ext cx="184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7" idx="0"/>
              <a:endCxn id="14" idx="2"/>
            </p:cNvCxnSpPr>
            <p:nvPr/>
          </p:nvCxnSpPr>
          <p:spPr>
            <a:xfrm flipV="1">
              <a:off x="1274064" y="3965013"/>
              <a:ext cx="1208988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7" idx="0"/>
              <a:endCxn id="15" idx="2"/>
            </p:cNvCxnSpPr>
            <p:nvPr/>
          </p:nvCxnSpPr>
          <p:spPr>
            <a:xfrm flipV="1">
              <a:off x="1274064" y="3966636"/>
              <a:ext cx="2436469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9" idx="0"/>
              <a:endCxn id="15" idx="2"/>
            </p:cNvCxnSpPr>
            <p:nvPr/>
          </p:nvCxnSpPr>
          <p:spPr>
            <a:xfrm flipH="1" flipV="1">
              <a:off x="3710533" y="3966636"/>
              <a:ext cx="27331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0"/>
              <a:endCxn id="14" idx="2"/>
            </p:cNvCxnSpPr>
            <p:nvPr/>
          </p:nvCxnSpPr>
          <p:spPr>
            <a:xfrm flipH="1" flipV="1">
              <a:off x="2483052" y="3965013"/>
              <a:ext cx="1254812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9" idx="0"/>
              <a:endCxn id="13" idx="2"/>
            </p:cNvCxnSpPr>
            <p:nvPr/>
          </p:nvCxnSpPr>
          <p:spPr>
            <a:xfrm flipH="1" flipV="1">
              <a:off x="1255571" y="3965013"/>
              <a:ext cx="24822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8" idx="0"/>
              <a:endCxn id="14" idx="2"/>
            </p:cNvCxnSpPr>
            <p:nvPr/>
          </p:nvCxnSpPr>
          <p:spPr>
            <a:xfrm flipH="1" flipV="1">
              <a:off x="2483052" y="3965013"/>
              <a:ext cx="22912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8" idx="0"/>
              <a:endCxn id="15" idx="2"/>
            </p:cNvCxnSpPr>
            <p:nvPr/>
          </p:nvCxnSpPr>
          <p:spPr>
            <a:xfrm flipV="1">
              <a:off x="2505964" y="3966636"/>
              <a:ext cx="1204569" cy="764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18" idx="0"/>
              <a:endCxn id="13" idx="2"/>
            </p:cNvCxnSpPr>
            <p:nvPr/>
          </p:nvCxnSpPr>
          <p:spPr>
            <a:xfrm flipH="1" flipV="1">
              <a:off x="1255571" y="3965013"/>
              <a:ext cx="1250393" cy="7659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68119"/>
              </p:ext>
            </p:extLst>
          </p:nvPr>
        </p:nvGraphicFramePr>
        <p:xfrm>
          <a:off x="5240310" y="3683254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09F7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513B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93E50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3" name="직선 화살표 연결선 32"/>
          <p:cNvCxnSpPr>
            <a:stCxn id="32" idx="0"/>
            <a:endCxn id="34" idx="2"/>
          </p:cNvCxnSpPr>
          <p:nvPr/>
        </p:nvCxnSpPr>
        <p:spPr>
          <a:xfrm flipV="1">
            <a:off x="5712058" y="2670820"/>
            <a:ext cx="2435207" cy="1012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804365" y="2112020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</a:t>
            </a:r>
            <a:endParaRPr lang="ko-KR" altLang="en-US" b="1" dirty="0"/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8147265" y="1824046"/>
            <a:ext cx="0" cy="287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54990"/>
              </p:ext>
            </p:extLst>
          </p:nvPr>
        </p:nvGraphicFramePr>
        <p:xfrm>
          <a:off x="5233522" y="142061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37" name="직선 화살표 연결선 36"/>
          <p:cNvCxnSpPr>
            <a:stCxn id="13" idx="0"/>
            <a:endCxn id="34" idx="1"/>
          </p:cNvCxnSpPr>
          <p:nvPr/>
        </p:nvCxnSpPr>
        <p:spPr>
          <a:xfrm flipV="1">
            <a:off x="1350821" y="2391420"/>
            <a:ext cx="6453544" cy="129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4" idx="0"/>
            <a:endCxn id="34" idx="1"/>
          </p:cNvCxnSpPr>
          <p:nvPr/>
        </p:nvCxnSpPr>
        <p:spPr>
          <a:xfrm flipV="1">
            <a:off x="2578302" y="2391420"/>
            <a:ext cx="5226063" cy="1293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5" idx="0"/>
            <a:endCxn id="34" idx="1"/>
          </p:cNvCxnSpPr>
          <p:nvPr/>
        </p:nvCxnSpPr>
        <p:spPr>
          <a:xfrm flipV="1">
            <a:off x="3805783" y="2391420"/>
            <a:ext cx="3998582" cy="12951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607202" y="1047836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7690865" y="1047836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사랑해</a:t>
            </a:r>
            <a:endParaRPr lang="ko-KR" altLang="en-US" b="1" dirty="0"/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24189"/>
              </p:ext>
            </p:extLst>
          </p:nvPr>
        </p:nvGraphicFramePr>
        <p:xfrm>
          <a:off x="6446507" y="3686052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6616619" y="4073926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cxnSp>
        <p:nvCxnSpPr>
          <p:cNvPr id="75" name="직선 화살표 연결선 74"/>
          <p:cNvCxnSpPr>
            <a:stCxn id="73" idx="0"/>
            <a:endCxn id="34" idx="2"/>
          </p:cNvCxnSpPr>
          <p:nvPr/>
        </p:nvCxnSpPr>
        <p:spPr>
          <a:xfrm flipV="1">
            <a:off x="6918255" y="2670820"/>
            <a:ext cx="1229010" cy="1015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16784"/>
              </p:ext>
            </p:extLst>
          </p:nvPr>
        </p:nvGraphicFramePr>
        <p:xfrm>
          <a:off x="6446507" y="1414851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sp>
        <p:nvSpPr>
          <p:cNvPr id="100" name="직사각형 99"/>
          <p:cNvSpPr/>
          <p:nvPr/>
        </p:nvSpPr>
        <p:spPr>
          <a:xfrm>
            <a:off x="7823415" y="4085447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392755"/>
              </p:ext>
            </p:extLst>
          </p:nvPr>
        </p:nvGraphicFramePr>
        <p:xfrm>
          <a:off x="7678407" y="3684978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  <p:cxnSp>
        <p:nvCxnSpPr>
          <p:cNvPr id="68" name="직선 화살표 연결선 67"/>
          <p:cNvCxnSpPr>
            <a:stCxn id="101" idx="0"/>
            <a:endCxn id="34" idx="2"/>
          </p:cNvCxnSpPr>
          <p:nvPr/>
        </p:nvCxnSpPr>
        <p:spPr>
          <a:xfrm flipH="1" flipV="1">
            <a:off x="8147265" y="2670820"/>
            <a:ext cx="2890" cy="1014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05212"/>
              </p:ext>
            </p:extLst>
          </p:nvPr>
        </p:nvGraphicFramePr>
        <p:xfrm>
          <a:off x="7659492" y="1414306"/>
          <a:ext cx="9434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99">
                  <a:extLst>
                    <a:ext uri="{9D8B030D-6E8A-4147-A177-3AD203B41FA5}">
                      <a16:colId xmlns:a16="http://schemas.microsoft.com/office/drawing/2014/main" val="3139205789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2801147143"/>
                    </a:ext>
                  </a:extLst>
                </a:gridCol>
                <a:gridCol w="314499">
                  <a:extLst>
                    <a:ext uri="{9D8B030D-6E8A-4147-A177-3AD203B41FA5}">
                      <a16:colId xmlns:a16="http://schemas.microsoft.com/office/drawing/2014/main" val="896722263"/>
                    </a:ext>
                  </a:extLst>
                </a:gridCol>
              </a:tblGrid>
              <a:tr h="25718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31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31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1073</Words>
  <Application>Microsoft Office PowerPoint</Application>
  <PresentationFormat>와이드스크린</PresentationFormat>
  <Paragraphs>333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나눔스퀘어_ac</vt:lpstr>
      <vt:lpstr>나눔스퀘어_ac Bold</vt:lpstr>
      <vt:lpstr>나눔스퀘어_ac ExtraBold</vt:lpstr>
      <vt:lpstr>맑은 고딕</vt:lpstr>
      <vt:lpstr>함초롬돋움</vt:lpstr>
      <vt:lpstr>Arial</vt:lpstr>
      <vt:lpstr>Cambria Math</vt:lpstr>
      <vt:lpstr>Wingdings</vt:lpstr>
      <vt:lpstr>CryptoCraft 테마</vt:lpstr>
      <vt:lpstr>제목 테마</vt:lpstr>
      <vt:lpstr>Transformer (Attention is all you need)</vt:lpstr>
      <vt:lpstr>PowerPoint 프레젠테이션</vt:lpstr>
      <vt:lpstr>01. 딥러닝 기반의 기계 번역 흐름</vt:lpstr>
      <vt:lpstr>02. Attention 개념</vt:lpstr>
      <vt:lpstr>02. Attention 개념</vt:lpstr>
      <vt:lpstr>03. Transformer 개념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04. Transformer 동작 원리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349</cp:revision>
  <dcterms:created xsi:type="dcterms:W3CDTF">2019-03-05T04:29:07Z</dcterms:created>
  <dcterms:modified xsi:type="dcterms:W3CDTF">2021-12-03T08:57:28Z</dcterms:modified>
</cp:coreProperties>
</file>