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1" r:id="rId5"/>
    <p:sldId id="282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007239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00723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92308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92308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84226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84226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양자 내성 암호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600" dirty="0"/>
              <a:t>개요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b="1" dirty="0"/>
              <a:t>Hash (</a:t>
            </a:r>
            <a:r>
              <a:rPr lang="ko-KR" altLang="en-US" b="1" dirty="0"/>
              <a:t>해시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현재 사용중인 해시 기반 알고리즘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해시 함수의 충돌 발생이 어렵다는 점에 기반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안전성 증명 가능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서명 사이즈가 큼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Multivariate (</a:t>
            </a:r>
            <a:r>
              <a:rPr lang="ko-KR" altLang="en-US" b="1" dirty="0" err="1"/>
              <a:t>다변수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많은 변수를 사용한 다항식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변수를 다항 시간 내로 찾기 어려움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단순함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빠른 연산 속도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키 사이즈가 큼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Code (</a:t>
            </a:r>
            <a:r>
              <a:rPr lang="ko-KR" altLang="en-US" b="1" dirty="0"/>
              <a:t>부호</a:t>
            </a:r>
            <a:r>
              <a:rPr lang="en-US" altLang="ko-KR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행렬 연산을 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의도적인 오류 주입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오류를 모르면 풀기 어려운 유형의 문제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빠른 연산 속도 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키 사이즈가 큼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7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954635"/>
            <a:ext cx="11369675" cy="42556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이진행렬 </a:t>
            </a:r>
            <a:r>
              <a:rPr lang="en-US" altLang="ko-KR" dirty="0"/>
              <a:t>H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x: linear code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x </a:t>
            </a:r>
            <a:r>
              <a:rPr lang="ko-KR" altLang="en-US" dirty="0" err="1"/>
              <a:t>존재시</a:t>
            </a:r>
            <a:r>
              <a:rPr lang="en-US" altLang="ko-KR" dirty="0"/>
              <a:t>, H</a:t>
            </a:r>
            <a:r>
              <a:rPr lang="ko-KR" altLang="en-US" dirty="0"/>
              <a:t>는</a:t>
            </a:r>
            <a:r>
              <a:rPr lang="en-US" altLang="ko-KR" dirty="0"/>
              <a:t> parity-check matrix(</a:t>
            </a:r>
            <a:r>
              <a:rPr lang="ko-KR" altLang="en-US" dirty="0"/>
              <a:t>홀짝 검사 행렬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신호 </a:t>
            </a:r>
            <a:r>
              <a:rPr lang="ko-KR" altLang="en-US" dirty="0" err="1"/>
              <a:t>전송시</a:t>
            </a:r>
            <a:r>
              <a:rPr lang="ko-KR" altLang="en-US" dirty="0"/>
              <a:t> </a:t>
            </a:r>
            <a:r>
              <a:rPr lang="ko-KR" altLang="en-US" b="1" dirty="0"/>
              <a:t>오류가 포함</a:t>
            </a:r>
            <a:r>
              <a:rPr lang="ko-KR" altLang="en-US" dirty="0"/>
              <a:t>되면 </a:t>
            </a:r>
            <a:r>
              <a:rPr lang="ko-KR" altLang="en-US" b="1" dirty="0"/>
              <a:t>복호화가 어려움</a:t>
            </a:r>
            <a:endParaRPr lang="en-US" altLang="ko-KR" b="1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error-correcting code</a:t>
            </a:r>
            <a:r>
              <a:rPr lang="ko-KR" altLang="en-US" dirty="0"/>
              <a:t>가 필요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linear code </a:t>
            </a:r>
            <a:r>
              <a:rPr lang="ko-KR" altLang="en-US" dirty="0"/>
              <a:t>중</a:t>
            </a:r>
            <a:r>
              <a:rPr lang="en-US" altLang="ko-KR" dirty="0"/>
              <a:t>, </a:t>
            </a:r>
            <a:r>
              <a:rPr lang="en-US" altLang="ko-KR" dirty="0" err="1"/>
              <a:t>Goppa</a:t>
            </a:r>
            <a:r>
              <a:rPr lang="en-US" altLang="ko-KR" dirty="0"/>
              <a:t> code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기약 다항식</a:t>
            </a:r>
            <a:r>
              <a:rPr lang="en-US" altLang="ko-KR" dirty="0"/>
              <a:t>(irreducible polynomial)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다항식 정보가 있다면 효과적인 오류 정정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다항식 정보가 없을 때 효과적인 오류 정정 알고리즘은 아직 없음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EA1A9-FDBF-4F43-B807-A93B7C37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20" y="1386956"/>
            <a:ext cx="945160" cy="3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Isogeny (</a:t>
            </a:r>
            <a:r>
              <a:rPr lang="ko-KR" altLang="en-US" b="1" dirty="0"/>
              <a:t>타원곡선</a:t>
            </a:r>
            <a:r>
              <a:rPr lang="en-US" altLang="ko-KR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Supersingular</a:t>
            </a:r>
            <a:r>
              <a:rPr lang="en-US" altLang="ko-KR" dirty="0"/>
              <a:t> elliptic curve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두 개의 타원 곡선의 </a:t>
            </a:r>
            <a:r>
              <a:rPr lang="en-US" altLang="ko-KR" b="1" dirty="0"/>
              <a:t>isogeny </a:t>
            </a:r>
            <a:r>
              <a:rPr lang="ko-KR" altLang="en-US" b="1" dirty="0"/>
              <a:t>관계</a:t>
            </a:r>
            <a:r>
              <a:rPr lang="ko-KR" altLang="en-US" dirty="0"/>
              <a:t>를 구하는 문제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작은 키 사이즈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느린 연산 속도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양자컴퓨터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 내성 암호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양자컴퓨터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전기신호 </a:t>
            </a:r>
            <a:r>
              <a:rPr lang="en-US" altLang="ko-KR" dirty="0"/>
              <a:t>0, 1</a:t>
            </a:r>
            <a:r>
              <a:rPr lang="ko-KR" altLang="en-US" dirty="0"/>
              <a:t>을 사용하는 고전컴퓨터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양자의 </a:t>
            </a:r>
            <a:r>
              <a:rPr lang="ko-KR" altLang="en-US" b="1" dirty="0">
                <a:solidFill>
                  <a:srgbClr val="FF0000"/>
                </a:solidFill>
              </a:rPr>
              <a:t>중첩상태</a:t>
            </a:r>
            <a:r>
              <a:rPr lang="ko-KR" altLang="en-US" dirty="0"/>
              <a:t>를 사용하는 양자컴퓨터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연산속도가 매우 빠름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큐비트</a:t>
            </a:r>
            <a:r>
              <a:rPr lang="en-US" altLang="ko-KR" dirty="0"/>
              <a:t>(qubit)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2B3F-C1A5-4E72-B816-66453AFF76BE}"/>
              </a:ext>
            </a:extLst>
          </p:cNvPr>
          <p:cNvSpPr txBox="1"/>
          <p:nvPr/>
        </p:nvSpPr>
        <p:spPr>
          <a:xfrm>
            <a:off x="2642533" y="4647502"/>
            <a:ext cx="241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비트 고전컴퓨터</a:t>
            </a:r>
            <a:endParaRPr lang="en-US" altLang="ko-KR" dirty="0"/>
          </a:p>
          <a:p>
            <a:pPr algn="ctr"/>
            <a:r>
              <a:rPr lang="en-US" altLang="ko-KR" dirty="0"/>
              <a:t>00</a:t>
            </a:r>
          </a:p>
          <a:p>
            <a:pPr algn="ctr"/>
            <a:r>
              <a:rPr lang="en-US" altLang="ko-KR" dirty="0"/>
              <a:t>01</a:t>
            </a:r>
          </a:p>
          <a:p>
            <a:pPr algn="ctr"/>
            <a:r>
              <a:rPr lang="en-US" altLang="ko-KR" dirty="0"/>
              <a:t>10</a:t>
            </a:r>
          </a:p>
          <a:p>
            <a:pPr algn="ctr"/>
            <a:r>
              <a:rPr lang="en-US" altLang="ko-KR" dirty="0"/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2443-311A-4F2E-AC9B-56DECA449CBD}"/>
              </a:ext>
            </a:extLst>
          </p:cNvPr>
          <p:cNvSpPr txBox="1"/>
          <p:nvPr/>
        </p:nvSpPr>
        <p:spPr>
          <a:xfrm>
            <a:off x="6543413" y="4647502"/>
            <a:ext cx="241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비트 양자컴퓨터</a:t>
            </a:r>
            <a:endParaRPr lang="en-US" altLang="ko-KR" dirty="0"/>
          </a:p>
          <a:p>
            <a:pPr algn="ctr"/>
            <a:r>
              <a:rPr lang="en-US" altLang="ko-KR" dirty="0"/>
              <a:t>00 01 10 11</a:t>
            </a:r>
          </a:p>
          <a:p>
            <a:pPr algn="ctr"/>
            <a:r>
              <a:rPr lang="ko-KR" altLang="en-US" dirty="0"/>
              <a:t>동시표현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F705E89-D457-438E-B235-08AAC43493ED}"/>
              </a:ext>
            </a:extLst>
          </p:cNvPr>
          <p:cNvCxnSpPr>
            <a:stCxn id="4" idx="3"/>
          </p:cNvCxnSpPr>
          <p:nvPr/>
        </p:nvCxnSpPr>
        <p:spPr>
          <a:xfrm>
            <a:off x="5058562" y="5386166"/>
            <a:ext cx="1107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양자컴퓨터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현존 암호는 </a:t>
            </a:r>
            <a:r>
              <a:rPr lang="ko-KR" altLang="en-US" b="1" dirty="0">
                <a:solidFill>
                  <a:srgbClr val="FF0000"/>
                </a:solidFill>
              </a:rPr>
              <a:t>수학적 난제</a:t>
            </a:r>
            <a:r>
              <a:rPr lang="ko-KR" altLang="en-US" dirty="0"/>
              <a:t>에 기반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양자컴퓨터의 성능은 난제를 깨뜨릴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RSA: </a:t>
            </a:r>
            <a:r>
              <a:rPr lang="ko-KR" altLang="en-US" u="sng" dirty="0"/>
              <a:t>소인수분해</a:t>
            </a:r>
            <a:r>
              <a:rPr lang="ko-KR" altLang="en-US" dirty="0"/>
              <a:t>의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ECC: </a:t>
            </a:r>
            <a:r>
              <a:rPr lang="ko-KR" altLang="en-US" u="sng" dirty="0"/>
              <a:t>이산대수문제</a:t>
            </a:r>
            <a:r>
              <a:rPr lang="ko-KR" altLang="en-US" dirty="0"/>
              <a:t>의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블록암호는 키 길이를 증가시키는 것으로 안전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1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 내성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Quantum Cryptography(PQC)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후 양자 암호</a:t>
            </a:r>
            <a:r>
              <a:rPr lang="en-US" altLang="ko-KR" dirty="0"/>
              <a:t>, </a:t>
            </a:r>
            <a:r>
              <a:rPr lang="ko-KR" altLang="en-US" dirty="0"/>
              <a:t>양자 내성 암호</a:t>
            </a:r>
            <a:r>
              <a:rPr lang="en-US" altLang="ko-KR" dirty="0"/>
              <a:t>, </a:t>
            </a:r>
            <a:r>
              <a:rPr lang="ko-KR" altLang="en-US" dirty="0"/>
              <a:t>양자 암호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NIST</a:t>
            </a:r>
            <a:r>
              <a:rPr lang="ko-KR" altLang="en-US" dirty="0"/>
              <a:t>에서 양자 내성 암호 표준화를 위해 공모전 진행중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21</a:t>
            </a:r>
            <a:r>
              <a:rPr lang="ko-KR" altLang="en-US" dirty="0"/>
              <a:t>년까지 </a:t>
            </a:r>
            <a:r>
              <a:rPr lang="en-US" altLang="ko-KR" dirty="0"/>
              <a:t>Round 3</a:t>
            </a:r>
            <a:r>
              <a:rPr lang="ko-KR" altLang="en-US" dirty="0"/>
              <a:t>를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22~24</a:t>
            </a:r>
            <a:r>
              <a:rPr lang="ko-KR" altLang="en-US" dirty="0"/>
              <a:t>년 표준화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8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 내성 암호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8068849-FD1E-4DEC-B9A7-D56B0ABC0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88259"/>
              </p:ext>
            </p:extLst>
          </p:nvPr>
        </p:nvGraphicFramePr>
        <p:xfrm>
          <a:off x="513578" y="1518407"/>
          <a:ext cx="11164844" cy="305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963">
                  <a:extLst>
                    <a:ext uri="{9D8B030D-6E8A-4147-A177-3AD203B41FA5}">
                      <a16:colId xmlns:a16="http://schemas.microsoft.com/office/drawing/2014/main" val="351455165"/>
                    </a:ext>
                  </a:extLst>
                </a:gridCol>
                <a:gridCol w="8280881">
                  <a:extLst>
                    <a:ext uri="{9D8B030D-6E8A-4147-A177-3AD203B41FA5}">
                      <a16:colId xmlns:a16="http://schemas.microsoft.com/office/drawing/2014/main" val="2436065951"/>
                    </a:ext>
                  </a:extLst>
                </a:gridCol>
              </a:tblGrid>
              <a:tr h="502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보안 레벨</a:t>
                      </a:r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설명</a:t>
                      </a:r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3367229117"/>
                  </a:ext>
                </a:extLst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AES128</a:t>
                      </a:r>
                      <a:r>
                        <a:rPr lang="ko-KR" altLang="en-US" sz="2500" b="1" dirty="0">
                          <a:solidFill>
                            <a:srgbClr val="FF0000"/>
                          </a:solidFill>
                        </a:rPr>
                        <a:t>의 보안 강도</a:t>
                      </a:r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2246772457"/>
                  </a:ext>
                </a:extLst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SHA256</a:t>
                      </a:r>
                      <a:r>
                        <a:rPr lang="ko-KR" altLang="en-US" sz="2500" b="1" dirty="0">
                          <a:solidFill>
                            <a:srgbClr val="FF0000"/>
                          </a:solidFill>
                        </a:rPr>
                        <a:t>의 충돌 내성</a:t>
                      </a:r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585158793"/>
                  </a:ext>
                </a:extLst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2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b="1" dirty="0">
                          <a:solidFill>
                            <a:srgbClr val="FF0000"/>
                          </a:solidFill>
                        </a:rPr>
                        <a:t>AES192</a:t>
                      </a:r>
                      <a:r>
                        <a:rPr lang="ko-KR" altLang="en-US" sz="2500" b="1" dirty="0">
                          <a:solidFill>
                            <a:srgbClr val="FF0000"/>
                          </a:solidFill>
                        </a:rPr>
                        <a:t>의 보안 강도</a:t>
                      </a:r>
                      <a:endParaRPr lang="en-US" altLang="ko-KR" sz="2500" b="1" dirty="0">
                        <a:solidFill>
                          <a:srgbClr val="FF0000"/>
                        </a:solidFill>
                      </a:endParaRPr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1986985713"/>
                  </a:ext>
                </a:extLst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4</a:t>
                      </a:r>
                      <a:endParaRPr lang="ko-KR" altLang="en-US" sz="2500" dirty="0"/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SHA384</a:t>
                      </a:r>
                      <a:r>
                        <a:rPr lang="ko-KR" altLang="en-US" sz="2500" dirty="0"/>
                        <a:t>의 충돌 내성</a:t>
                      </a:r>
                      <a:endParaRPr lang="en-US" altLang="ko-KR" sz="2500" dirty="0"/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1518636450"/>
                  </a:ext>
                </a:extLst>
              </a:tr>
              <a:tr h="5093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5</a:t>
                      </a:r>
                      <a:endParaRPr lang="ko-KR" altLang="en-US" sz="2500" dirty="0"/>
                    </a:p>
                  </a:txBody>
                  <a:tcPr marL="125604" marR="125604" marT="62802" marB="6280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AES256</a:t>
                      </a:r>
                      <a:r>
                        <a:rPr lang="ko-KR" altLang="en-US" sz="2500" dirty="0"/>
                        <a:t>의 보안 강도</a:t>
                      </a:r>
                    </a:p>
                  </a:txBody>
                  <a:tcPr marL="125604" marR="125604" marT="62802" marB="62802" anchor="ctr"/>
                </a:tc>
                <a:extLst>
                  <a:ext uri="{0D108BD9-81ED-4DB2-BD59-A6C34878D82A}">
                    <a16:rowId xmlns:a16="http://schemas.microsoft.com/office/drawing/2014/main" val="1192165200"/>
                  </a:ext>
                </a:extLst>
              </a:tr>
            </a:tbl>
          </a:graphicData>
        </a:graphic>
      </p:graphicFrame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7DC6552-D6F3-4AA9-B6D8-E1EBC8090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186106"/>
            <a:ext cx="11369675" cy="20241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레벨까지는 필수로 만족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35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양자 내성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양자 내성 암호는 </a:t>
            </a:r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종류의 문제</a:t>
            </a:r>
            <a:r>
              <a:rPr lang="ko-KR" altLang="en-US" dirty="0"/>
              <a:t>에 기반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Lattice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Hash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Multivariate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Codes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Isogeny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각각의 방식별로 장단점 존재</a:t>
            </a:r>
            <a:r>
              <a:rPr lang="en-US" altLang="ko-KR" dirty="0"/>
              <a:t>	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어느 한 방식이 일방적으로 뛰어나다고 할 수 없음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671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기반 문제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Lattice (</a:t>
            </a:r>
            <a:r>
              <a:rPr lang="ko-KR" altLang="en-US" b="1" dirty="0"/>
              <a:t>격자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Shortest Vector Problem(SVP), Closest Vector Problem(CVP)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SVP: </a:t>
            </a:r>
            <a:r>
              <a:rPr lang="ko-KR" altLang="en-US" dirty="0"/>
              <a:t>가장 짧은 벡터 찾기의 어려움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CVP: </a:t>
            </a:r>
            <a:r>
              <a:rPr lang="ko-KR" altLang="en-US" dirty="0"/>
              <a:t>가장 가까운 벡터 찾기의 어려움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연산 속도가 빠름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보안레벨 만족을 위한 매개변수 설정의 어려움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8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기반 문제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6E282F-A5FE-4C68-A29C-1E5CEC063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817396"/>
            <a:ext cx="11369675" cy="339290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/>
              <a:t>Lattice</a:t>
            </a:r>
            <a:r>
              <a:rPr lang="ko-KR" altLang="en-US" dirty="0"/>
              <a:t>의 정의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차원 공간 </a:t>
            </a:r>
            <a:r>
              <a:rPr lang="en-US" altLang="ko-KR" dirty="0"/>
              <a:t>R</a:t>
            </a:r>
            <a:r>
              <a:rPr lang="ko-KR" altLang="en-US" dirty="0"/>
              <a:t>에서 점이 규칙성을 지니고 격자 모양으로 배치되어 있는 것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각각의 점을 </a:t>
            </a:r>
            <a:r>
              <a:rPr lang="ko-KR" altLang="en-US" b="1" dirty="0" err="1">
                <a:solidFill>
                  <a:srgbClr val="FF0000"/>
                </a:solidFill>
              </a:rPr>
              <a:t>격자점</a:t>
            </a:r>
            <a:r>
              <a:rPr lang="en-US" altLang="ko-KR" b="1" dirty="0">
                <a:solidFill>
                  <a:srgbClr val="FF0000"/>
                </a:solidFill>
              </a:rPr>
              <a:t>(Lattice Point)</a:t>
            </a:r>
            <a:r>
              <a:rPr lang="ko-KR" altLang="en-US" dirty="0"/>
              <a:t>라 칭함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격자점은 특정 패턴을 지니고 무한히 반복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/>
              <a:t>패턴은 기저벡터</a:t>
            </a:r>
            <a:r>
              <a:rPr lang="en-US" altLang="ko-KR" b="1" dirty="0"/>
              <a:t>(Basis Vector)</a:t>
            </a:r>
            <a:r>
              <a:rPr lang="ko-KR" altLang="en-US" b="1" dirty="0"/>
              <a:t>에 의해 결정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en-US" altLang="ko-KR" dirty="0"/>
              <a:t>Basis Vector</a:t>
            </a:r>
            <a:r>
              <a:rPr lang="ko-KR" altLang="en-US" dirty="0"/>
              <a:t>는 무한하므로 </a:t>
            </a:r>
            <a:r>
              <a:rPr lang="en-US" altLang="ko-KR" dirty="0"/>
              <a:t>Lattice</a:t>
            </a:r>
            <a:r>
              <a:rPr lang="ko-KR" altLang="en-US" dirty="0"/>
              <a:t>의 형태는 매우 다양해짐</a:t>
            </a:r>
          </a:p>
        </p:txBody>
      </p:sp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2F1E665D-90DA-42F0-BADE-2CCF01E7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1" y="1152525"/>
            <a:ext cx="5061358" cy="14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436</Words>
  <Application>Microsoft Office PowerPoint</Application>
  <PresentationFormat>와이드스크린</PresentationFormat>
  <Paragraphs>109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함초롬돋움</vt:lpstr>
      <vt:lpstr>Arial</vt:lpstr>
      <vt:lpstr>CryptoCraft 테마</vt:lpstr>
      <vt:lpstr>제목 테마</vt:lpstr>
      <vt:lpstr>양자 내성 암호 개요</vt:lpstr>
      <vt:lpstr>PowerPoint 프레젠테이션</vt:lpstr>
      <vt:lpstr> 양자컴퓨터</vt:lpstr>
      <vt:lpstr> 양자컴퓨터</vt:lpstr>
      <vt:lpstr> 양자 내성 암호</vt:lpstr>
      <vt:lpstr> 양자 내성 암호</vt:lpstr>
      <vt:lpstr> 양자 내성 암호</vt:lpstr>
      <vt:lpstr> 기반 문제</vt:lpstr>
      <vt:lpstr> 기반 문제</vt:lpstr>
      <vt:lpstr> 기반 문제</vt:lpstr>
      <vt:lpstr> 기반 문제</vt:lpstr>
      <vt:lpstr> 기반 문제</vt:lpstr>
      <vt:lpstr> 기반 문제</vt:lpstr>
      <vt:lpstr> 기반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50</cp:revision>
  <dcterms:created xsi:type="dcterms:W3CDTF">2019-03-05T04:29:07Z</dcterms:created>
  <dcterms:modified xsi:type="dcterms:W3CDTF">2020-02-23T10:07:47Z</dcterms:modified>
</cp:coreProperties>
</file>