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7" r:id="rId4"/>
    <p:sldId id="268" r:id="rId5"/>
    <p:sldId id="257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0" r:id="rId14"/>
    <p:sldId id="269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710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21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578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0291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8351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227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253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956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7080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623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579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221092-6EB7-48AC-9B02-C274E2AFE31C}" type="datetimeFigureOut">
              <a:rPr lang="ko-KR" altLang="en-US" smtClean="0"/>
              <a:t>2019-11-11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0BF76-F8A8-49B1-ABC1-A07215F0DF2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9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f1iar6Ab5o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안전성 증명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>
                <a:hlinkClick r:id="rId2"/>
              </a:rPr>
              <a:t>https://youtu.be/Af1iar6Ab5o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8108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Assumption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공격자 </a:t>
                </a:r>
                <a:r>
                  <a:rPr lang="en-US" altLang="ko-KR" dirty="0" smtClean="0"/>
                  <a:t>A</a:t>
                </a:r>
              </a:p>
              <a:p>
                <a:pPr lvl="1"/>
                <a:r>
                  <a:rPr lang="ko-KR" altLang="en-US" dirty="0" smtClean="0"/>
                  <a:t>숨겨진 메시지와 </a:t>
                </a:r>
                <a:r>
                  <a:rPr lang="ko-KR" altLang="en-US" dirty="0" err="1" smtClean="0"/>
                  <a:t>블록체인을</a:t>
                </a:r>
                <a:r>
                  <a:rPr lang="ko-KR" altLang="en-US" dirty="0" smtClean="0"/>
                  <a:t> 읽을 수 있는 권한 가짐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공격자가 </a:t>
                </a:r>
                <a:r>
                  <a:rPr lang="en-US" altLang="ko-KR" dirty="0" smtClean="0"/>
                  <a:t>Alice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Submit</a:t>
                </a:r>
                <a:r>
                  <a:rPr lang="ko-KR" altLang="en-US" dirty="0" smtClean="0"/>
                  <a:t>을 막거나</a:t>
                </a:r>
                <a:r>
                  <a:rPr lang="en-US" altLang="ko-KR" dirty="0"/>
                  <a:t> </a:t>
                </a:r>
                <a:r>
                  <a:rPr lang="en-US" altLang="ko-KR" dirty="0" smtClean="0"/>
                  <a:t>Bob</a:t>
                </a:r>
                <a:r>
                  <a:rPr lang="ko-KR" altLang="en-US" dirty="0" smtClean="0"/>
                  <a:t>의 </a:t>
                </a:r>
                <a:r>
                  <a:rPr lang="en-US" altLang="ko-KR" dirty="0" smtClean="0"/>
                  <a:t>Read</a:t>
                </a:r>
                <a:r>
                  <a:rPr lang="ko-KR" altLang="en-US" dirty="0" smtClean="0"/>
                  <a:t>를 막을 수 없음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Alice</a:t>
                </a:r>
                <a:r>
                  <a:rPr lang="ko-KR" altLang="en-US" dirty="0" smtClean="0"/>
                  <a:t>의 키 생성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공유에 관여할 수 없음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전자서명을 위조할 수 없음</a:t>
                </a:r>
                <a:endParaRPr lang="en-US" altLang="ko-KR" dirty="0" smtClean="0"/>
              </a:p>
              <a:p>
                <a:pPr lvl="1"/>
                <a:endParaRPr lang="en-US" altLang="ko-KR" dirty="0" smtClean="0"/>
              </a:p>
              <a:p>
                <a:pPr lvl="1"/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120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Adversary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전체 블록 접근 가능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Submit </a:t>
                </a:r>
                <a:r>
                  <a:rPr lang="ko-KR" altLang="en-US" dirty="0" smtClean="0"/>
                  <a:t>가능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메시지 </a:t>
                </a:r>
                <a:r>
                  <a:rPr lang="en-US" altLang="ko-KR" dirty="0" smtClean="0"/>
                  <a:t>m </a:t>
                </a:r>
                <a:r>
                  <a:rPr lang="ko-KR" altLang="en-US" dirty="0" smtClean="0"/>
                  <a:t>을 찾아내는 것을 목표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메시지 </a:t>
                </a:r>
                <a:r>
                  <a:rPr lang="en-US" altLang="ko-KR" dirty="0" smtClean="0"/>
                  <a:t>m </a:t>
                </a:r>
                <a:r>
                  <a:rPr lang="ko-KR" altLang="en-US" dirty="0" smtClean="0"/>
                  <a:t>이 포함된 지불을 </a:t>
                </a:r>
                <a:r>
                  <a:rPr lang="ko-KR" altLang="en-US" dirty="0" err="1" smtClean="0"/>
                  <a:t>랜덤한</a:t>
                </a:r>
                <a:r>
                  <a:rPr lang="ko-KR" altLang="en-US" dirty="0" smtClean="0"/>
                  <a:t> </a:t>
                </a:r>
                <a:r>
                  <a:rPr lang="ko-KR" altLang="en-US" dirty="0" err="1" smtClean="0"/>
                  <a:t>지불로부터</a:t>
                </a:r>
                <a:r>
                  <a:rPr lang="ko-KR" altLang="en-US" dirty="0" smtClean="0"/>
                  <a:t> 찾아내는 것을 목표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92629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685" y="518745"/>
            <a:ext cx="8145268" cy="579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8366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Success advantage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02218" y="4563207"/>
            <a:ext cx="598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Is negligible for every adversary</a:t>
            </a:r>
          </a:p>
          <a:p>
            <a:pPr algn="ctr"/>
            <a:r>
              <a:rPr lang="en-US" altLang="ko-KR" sz="2400" dirty="0" smtClean="0"/>
              <a:t>Then, SE has pseudorandom </a:t>
            </a:r>
            <a:r>
              <a:rPr lang="en-US" altLang="ko-KR" sz="2400" dirty="0" err="1" smtClean="0"/>
              <a:t>ciphertext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02218" y="2896115"/>
            <a:ext cx="598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</a:p>
        </p:txBody>
      </p:sp>
      <p:pic>
        <p:nvPicPr>
          <p:cNvPr id="8" name="내용 개체 틀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86062" y="3606006"/>
            <a:ext cx="6619875" cy="790575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3422" y="718343"/>
            <a:ext cx="2981325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07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Security proof of BLOCCE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93101"/>
            <a:ext cx="10515600" cy="181638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25" y="5656018"/>
            <a:ext cx="48291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266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proof of BLOCCE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18877" y="1825625"/>
            <a:ext cx="755424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270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proof of BLOCCE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71677"/>
            <a:ext cx="10515600" cy="3859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735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Security proof of BLOCCE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6300" y="2031603"/>
            <a:ext cx="10439400" cy="108585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212" y="3117453"/>
            <a:ext cx="5743575" cy="84772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287" y="4174941"/>
            <a:ext cx="68294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21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Cryptography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Symmetric Encryption scheme (SE = Gen, </a:t>
                </a:r>
                <a:r>
                  <a:rPr lang="en-US" altLang="ko-KR" dirty="0" err="1" smtClean="0"/>
                  <a:t>Enc</a:t>
                </a:r>
                <a:r>
                  <a:rPr lang="en-US" altLang="ko-KR" dirty="0" smtClean="0"/>
                  <a:t>, Dec)</a:t>
                </a:r>
              </a:p>
              <a:p>
                <a:pPr lvl="1"/>
                <a:r>
                  <a:rPr lang="en-US" altLang="ko-KR" dirty="0" smtClean="0"/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p>
                    </m:sSup>
                  </m:oMath>
                </a14:m>
                <a:r>
                  <a:rPr lang="en-US" altLang="ko-KR" dirty="0" smtClean="0"/>
                  <a:t>)</a:t>
                </a:r>
              </a:p>
              <a:p>
                <a:pPr lvl="1"/>
                <a:r>
                  <a:rPr lang="en-US" altLang="ko-KR" dirty="0" err="1" smtClean="0"/>
                  <a:t>Enc</a:t>
                </a:r>
                <a:r>
                  <a:rPr lang="en-US" altLang="ko-KR" dirty="0" smtClean="0"/>
                  <a:t>(k, m)</a:t>
                </a:r>
              </a:p>
              <a:p>
                <a:pPr lvl="1"/>
                <a:r>
                  <a:rPr lang="en-US" altLang="ko-KR" dirty="0" smtClean="0"/>
                  <a:t>Dec(k, c)</a:t>
                </a:r>
              </a:p>
              <a:p>
                <a:pPr lvl="1"/>
                <a:endParaRPr lang="en-US" altLang="ko-KR" dirty="0"/>
              </a:p>
              <a:p>
                <a:r>
                  <a:rPr lang="en-US" altLang="ko-KR" dirty="0" smtClean="0"/>
                  <a:t>Chosen Plaintext Attack (CPA)</a:t>
                </a:r>
              </a:p>
              <a:p>
                <a:pPr lvl="1"/>
                <a:r>
                  <a:rPr lang="en-US" altLang="ko-KR" dirty="0" smtClean="0"/>
                  <a:t>Have Oracle Enc.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150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Pseudorandom </a:t>
            </a:r>
            <a:r>
              <a:rPr lang="en-US" altLang="ko-KR" dirty="0" err="1" smtClean="0"/>
              <a:t>Ciphertext</a:t>
            </a:r>
            <a:r>
              <a:rPr lang="en-US" altLang="ko-KR" dirty="0" smtClean="0"/>
              <a:t> Experiment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48159" y="1825625"/>
            <a:ext cx="80956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256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Success advantage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8062" y="3588421"/>
            <a:ext cx="5095875" cy="790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102218" y="4563207"/>
            <a:ext cx="59875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dirty="0" smtClean="0"/>
              <a:t>Is negligible for every adversary</a:t>
            </a:r>
          </a:p>
          <a:p>
            <a:pPr algn="ctr"/>
            <a:r>
              <a:rPr lang="en-US" altLang="ko-KR" sz="2400" dirty="0" smtClean="0"/>
              <a:t>Then, SE has pseudorandom </a:t>
            </a:r>
            <a:r>
              <a:rPr lang="en-US" altLang="ko-KR" sz="2400" dirty="0" err="1" smtClean="0"/>
              <a:t>ciphertext</a:t>
            </a:r>
            <a:endParaRPr lang="en-US" altLang="ko-KR" sz="24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3102218" y="2896115"/>
            <a:ext cx="5987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40875806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Steganography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052" y="2505016"/>
            <a:ext cx="1653748" cy="1653748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505015"/>
            <a:ext cx="1653748" cy="1653748"/>
          </a:xfrm>
          <a:prstGeom prst="rect">
            <a:avLst/>
          </a:prstGeom>
        </p:spPr>
      </p:pic>
      <p:sp>
        <p:nvSpPr>
          <p:cNvPr id="5" name="오른쪽 화살표 4"/>
          <p:cNvSpPr/>
          <p:nvPr/>
        </p:nvSpPr>
        <p:spPr>
          <a:xfrm>
            <a:off x="3225311" y="3164835"/>
            <a:ext cx="5741377" cy="3341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5098072" y="2870224"/>
            <a:ext cx="1995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Hidden Text</a:t>
            </a:r>
            <a:endParaRPr lang="ko-KR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4396190"/>
              </p:ext>
            </p:extLst>
          </p:nvPr>
        </p:nvGraphicFramePr>
        <p:xfrm>
          <a:off x="2032000" y="4641036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88892461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5570034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408932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051563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t2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 smtClean="0"/>
                        <a:t>tn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024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(b1,</a:t>
                      </a:r>
                      <a:r>
                        <a:rPr lang="en-US" altLang="ko-KR" baseline="0" dirty="0" smtClean="0"/>
                        <a:t> t1)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(b2,</a:t>
                      </a:r>
                      <a:r>
                        <a:rPr lang="en-US" altLang="ko-KR" baseline="0" dirty="0" smtClean="0"/>
                        <a:t> t2)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/>
                        <a:t>…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/>
                        <a:t>(</a:t>
                      </a:r>
                      <a:r>
                        <a:rPr lang="en-US" altLang="ko-KR" dirty="0" err="1" smtClean="0"/>
                        <a:t>bn</a:t>
                      </a:r>
                      <a:r>
                        <a:rPr lang="en-US" altLang="ko-KR" dirty="0" smtClean="0"/>
                        <a:t>,</a:t>
                      </a:r>
                      <a:r>
                        <a:rPr lang="en-US" altLang="ko-KR" baseline="0" dirty="0" smtClean="0"/>
                        <a:t> </a:t>
                      </a:r>
                      <a:r>
                        <a:rPr lang="en-US" altLang="ko-KR" baseline="0" dirty="0" err="1" smtClean="0"/>
                        <a:t>tn</a:t>
                      </a:r>
                      <a:r>
                        <a:rPr lang="en-US" altLang="ko-KR" baseline="0" dirty="0" smtClean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30461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352751" y="3716291"/>
                <a:ext cx="148649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∈{0, 1}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2751" y="3716291"/>
                <a:ext cx="1486497" cy="369332"/>
              </a:xfrm>
              <a:prstGeom prst="rect">
                <a:avLst/>
              </a:prstGeom>
              <a:blipFill>
                <a:blip r:embed="rId4"/>
                <a:stretch>
                  <a:fillRect l="-3279" r="-5738" b="-3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5410267" y="4142093"/>
                <a:ext cx="137146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0267" y="4142093"/>
                <a:ext cx="1371466" cy="369332"/>
              </a:xfrm>
              <a:prstGeom prst="rect">
                <a:avLst/>
              </a:prstGeom>
              <a:blipFill>
                <a:blip r:embed="rId5"/>
                <a:stretch>
                  <a:fillRect l="-2679" r="-446" b="-180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969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 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Stegosystem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𝑒𝑚𝑏𝑒𝑑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𝑒𝑥𝑡𝑟𝑎𝑐𝑡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 smtClean="0"/>
              </a:p>
              <a:p>
                <a:r>
                  <a:rPr lang="en-US" altLang="ko-KR" dirty="0" smtClean="0"/>
                  <a:t>Security parameter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altLang="ko-KR" b="0" dirty="0" smtClean="0"/>
              </a:p>
              <a:p>
                <a:r>
                  <a:rPr lang="en-US" altLang="ko-KR" dirty="0" smtClean="0"/>
                  <a:t>Channel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with two probabilistic algorithms</a:t>
                </a:r>
              </a:p>
              <a:p>
                <a:pPr lvl="1"/>
                <a:r>
                  <a:rPr lang="en-US" altLang="ko-KR" dirty="0" smtClean="0"/>
                  <a:t>Embedding algorithm</a:t>
                </a:r>
              </a:p>
              <a:p>
                <a:pPr lvl="2"/>
                <a:r>
                  <a:rPr lang="en-US" altLang="ko-KR" dirty="0" smtClean="0"/>
                  <a:t>Input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l-GR" altLang="ko-K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Output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Extracting algorithm</a:t>
                </a:r>
              </a:p>
              <a:p>
                <a:pPr lvl="2"/>
                <a:r>
                  <a:rPr lang="en-US" altLang="ko-KR" dirty="0" smtClean="0"/>
                  <a:t>Input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Output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∈{0, 1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530911" y="5373009"/>
                <a:ext cx="28228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𝑐h𝑎𝑛𝑛𝑒𝑙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𝐻𝑖𝑠𝑡𝑜𝑟𝑦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0911" y="5373009"/>
                <a:ext cx="2822889" cy="369332"/>
              </a:xfrm>
              <a:prstGeom prst="rect">
                <a:avLst/>
              </a:prstGeom>
              <a:blipFill>
                <a:blip r:embed="rId3"/>
                <a:stretch>
                  <a:fillRect l="-1293" r="-2371" b="-360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70633" y="5807631"/>
                <a:ext cx="239065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l-GR" altLang="ko-KR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Η</m:t>
                          </m:r>
                        </m:sub>
                      </m:sSub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Distribution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0633" y="5807631"/>
                <a:ext cx="2390654" cy="369332"/>
              </a:xfrm>
              <a:prstGeom prst="rect">
                <a:avLst/>
              </a:prstGeom>
              <a:blipFill>
                <a:blip r:embed="rId4"/>
                <a:stretch>
                  <a:fillRect l="-255" r="-765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715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Reliability of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𝑤𝑖𝑡h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𝑚𝑒𝑠𝑠𝑎𝑔𝑒𝑠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altLang="ko-KR" sz="100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:r>
                  <a:rPr lang="en-US" altLang="ko-KR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𝑚𝑖𝑛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∈{0, 1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Pr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⁡[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𝐸𝑥𝑡𝑟𝑎𝑐𝑡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𝐸𝑚𝑏𝑒𝑑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l-GR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 b="0" dirty="0" smtClean="0">
                    <a:ea typeface="Cambria Math" panose="02040503050406030204" pitchFamily="18" charset="0"/>
                  </a:rPr>
                  <a:t>,</a:t>
                </a:r>
              </a:p>
              <a:p>
                <a:pPr marL="0" indent="0">
                  <a:buNone/>
                </a:pPr>
                <a:endParaRPr lang="en-US" altLang="ko-KR" sz="1000" b="0" dirty="0" smtClean="0">
                  <a:ea typeface="Cambria Math" panose="02040503050406030204" pitchFamily="18" charset="0"/>
                </a:endParaRPr>
              </a:p>
              <a:p>
                <a:r>
                  <a:rPr lang="en-US" altLang="ko-KR" dirty="0" smtClean="0">
                    <a:ea typeface="Cambria Math" panose="02040503050406030204" pitchFamily="18" charset="0"/>
                  </a:rPr>
                  <a:t>Reliability ?</a:t>
                </a:r>
              </a:p>
              <a:p>
                <a:pPr lvl="1"/>
                <a:r>
                  <a:rPr lang="en-US" altLang="ko-KR" b="0" dirty="0" smtClean="0">
                    <a:ea typeface="Cambria Math" panose="02040503050406030204" pitchFamily="18" charset="0"/>
                  </a:rPr>
                  <a:t>embedding, extracting</a:t>
                </a:r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8904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Definition 2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Security (chosen </a:t>
                </a:r>
                <a:r>
                  <a:rPr lang="en-US" altLang="ko-KR" dirty="0" err="1" smtClean="0"/>
                  <a:t>hiddentext</a:t>
                </a:r>
                <a:r>
                  <a:rPr lang="en-US" altLang="ko-KR" dirty="0" smtClean="0"/>
                  <a:t> attack)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𝐴𝑑𝑣𝑒𝑟𝑠𝑎𝑡𝑦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𝑐𝑎𝑛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𝑎𝑐𝑐𝑒𝑠𝑠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𝑡𝑜</m:t>
                    </m:r>
                  </m:oMath>
                </a14:m>
                <a:endParaRPr lang="en-US" altLang="ko-KR" b="0" dirty="0" smtClean="0">
                  <a:ea typeface="Cambria Math" panose="02040503050406030204" pitchFamily="18" charset="0"/>
                </a:endParaRPr>
              </a:p>
              <a:p>
                <a:pPr lvl="2"/>
                <a:r>
                  <a:rPr lang="en-US" altLang="ko-KR" dirty="0" smtClean="0"/>
                  <a:t>Channel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through sampling oracle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Additional 2 oracles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𝑜𝑢𝑡𝑝𝑢𝑡𝑠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𝑠𝑡𝑒𝑔𝑜𝑡𝑒𝑥𝑡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endParaRPr lang="en-US" altLang="ko-KR" b="1" dirty="0" smtClean="0"/>
              </a:p>
              <a:p>
                <a:pPr lvl="3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𝑜𝑢𝑡𝑝𝑢𝑡𝑠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𝒓𝒂𝒏𝒅𝒐𝒎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1" i="1" smtClean="0">
                        <a:latin typeface="Cambria Math" panose="02040503050406030204" pitchFamily="18" charset="0"/>
                      </a:rPr>
                      <m:t>𝒄𝒐𝒎𝒑𝒐𝒏𝒆𝒏𝒕𝒔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sub>
                    </m:sSub>
                  </m:oMath>
                </a14:m>
                <a:endParaRPr lang="en-US" altLang="ko-KR" dirty="0" smtClean="0"/>
              </a:p>
              <a:p>
                <a:pPr lvl="3"/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ko-KR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l-GR" altLang="ko-K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Π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l-GR" altLang="ko-K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Α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altLang="ko-KR" dirty="0" smtClean="0"/>
                  <a:t>,</a:t>
                </a:r>
                <a:endParaRPr lang="en-US" altLang="ko-KR" dirty="0"/>
              </a:p>
              <a:p>
                <a:pPr marL="0" indent="0" algn="ctr">
                  <a:buNone/>
                </a:pPr>
                <a:endParaRPr lang="en-US" altLang="ko-K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𝒊𝒇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𝒏𝒆𝒈𝒍𝒊𝒈𝒊𝒃𝒍𝒆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𝒂𝒏𝒚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l-GR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𝜜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𝒕𝒉𝒆𝒏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𝒔𝒆𝒄𝒖𝒓𝒆</m:t>
                      </m:r>
                    </m:oMath>
                  </m:oMathPara>
                </a14:m>
                <a:endParaRPr lang="en-US" altLang="ko-KR" b="1" dirty="0" smtClean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81456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Assumption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Indistinguishibility in </a:t>
                </a:r>
                <a:r>
                  <a:rPr lang="en-US" altLang="ko-KR" dirty="0" err="1" smtClean="0"/>
                  <a:t>blockchain</a:t>
                </a:r>
                <a:r>
                  <a:rPr lang="en-US" altLang="ko-KR" dirty="0" smtClean="0"/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altLang="ko-KR" dirty="0" smtClean="0"/>
                  <a:t> </a:t>
                </a:r>
              </a:p>
              <a:p>
                <a:pPr lvl="1"/>
                <a:r>
                  <a:rPr lang="ko-KR" altLang="en-US" dirty="0" smtClean="0"/>
                  <a:t>공격자가 </a:t>
                </a:r>
                <a:r>
                  <a:rPr lang="ko-KR" altLang="en-US" dirty="0" err="1" smtClean="0"/>
                  <a:t>랜덤한</a:t>
                </a:r>
                <a:r>
                  <a:rPr lang="ko-KR" altLang="en-US" dirty="0" smtClean="0"/>
                  <a:t> 지불들로부터 내용이 담긴 지불을 분리해내는 것</a:t>
                </a:r>
                <a:endParaRPr lang="en-US" altLang="ko-KR" dirty="0" smtClean="0"/>
              </a:p>
              <a:p>
                <a:r>
                  <a:rPr lang="en-US" altLang="ko-KR" dirty="0" smtClean="0"/>
                  <a:t>Assumption</a:t>
                </a:r>
              </a:p>
              <a:p>
                <a:pPr lvl="1"/>
                <a:r>
                  <a:rPr lang="en-US" altLang="ko-KR" dirty="0" smtClean="0"/>
                  <a:t>Alice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ko-KR" altLang="en-US" i="1">
                        <a:latin typeface="Cambria Math" panose="02040503050406030204" pitchFamily="18" charset="0"/>
                      </a:rPr>
                      <m:t>로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구분</a:t>
                </a:r>
                <a:r>
                  <a:rPr lang="en-US" altLang="ko-KR" dirty="0" smtClean="0"/>
                  <a:t>, Bob</a:t>
                </a:r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공</m:t>
                    </m:r>
                  </m:oMath>
                </a14:m>
                <a:r>
                  <a:rPr lang="ko-KR" altLang="en-US" dirty="0" smtClean="0"/>
                  <a:t>유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Η</m:t>
                        </m:r>
                      </m:sub>
                    </m:sSub>
                  </m:oMath>
                </a14:m>
                <a:r>
                  <a:rPr lang="ko-KR" altLang="en-US" dirty="0" smtClean="0"/>
                  <a:t>에 따라 샘플링 가능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Bob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ko-KR" altLang="en-US" dirty="0" smtClean="0"/>
                  <a:t>를 알고 있음</a:t>
                </a:r>
                <a:r>
                  <a:rPr lang="en-US" altLang="ko-KR" dirty="0" smtClean="0"/>
                  <a:t>, Alice</a:t>
                </a:r>
                <a:r>
                  <a:rPr lang="ko-KR" altLang="en-US" dirty="0" smtClean="0"/>
                  <a:t>과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공</m:t>
                    </m:r>
                  </m:oMath>
                </a14:m>
                <a:r>
                  <a:rPr lang="ko-KR" altLang="en-US" dirty="0" smtClean="0"/>
                  <a:t>유</a:t>
                </a:r>
                <a:endParaRPr lang="en-US" altLang="ko-KR" dirty="0" smtClean="0"/>
              </a:p>
              <a:p>
                <a:pPr lvl="1"/>
                <a:r>
                  <a:rPr lang="en-US" altLang="ko-KR" dirty="0" smtClean="0"/>
                  <a:t>Adversary</a:t>
                </a:r>
                <a:br>
                  <a:rPr lang="en-US" altLang="ko-KR" dirty="0" smtClean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ko-KR" altLang="en-US" dirty="0" smtClean="0"/>
                  <a:t>를 알고 있음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의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Read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Submit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𝑂𝑟𝑎𝑐𝑙𝑒𝑠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대한 접근 가능</a:t>
                </a:r>
                <a:r>
                  <a:rPr lang="en-US" altLang="ko-KR" dirty="0"/>
                  <a:t/>
                </a:r>
                <a:br>
                  <a:rPr lang="en-US" altLang="ko-KR" dirty="0"/>
                </a:br>
                <a:r>
                  <a:rPr lang="en-US" altLang="ko-KR" dirty="0" smtClean="0"/>
                  <a:t>Distinguish secret communication payments from regular ones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473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209</Words>
  <Application>Microsoft Office PowerPoint</Application>
  <PresentationFormat>와이드스크린</PresentationFormat>
  <Paragraphs>85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Times New Roman</vt:lpstr>
      <vt:lpstr>Office 테마</vt:lpstr>
      <vt:lpstr>안전성 증명</vt:lpstr>
      <vt:lpstr>Cryptography</vt:lpstr>
      <vt:lpstr>Pseudorandom Ciphertext Experiment</vt:lpstr>
      <vt:lpstr>Success advantage</vt:lpstr>
      <vt:lpstr>Steganography</vt:lpstr>
      <vt:lpstr>Definition 1</vt:lpstr>
      <vt:lpstr>Definition 2</vt:lpstr>
      <vt:lpstr>Definition 2</vt:lpstr>
      <vt:lpstr>Assumption</vt:lpstr>
      <vt:lpstr>Assumption</vt:lpstr>
      <vt:lpstr>Adversary (A_1,A_2)</vt:lpstr>
      <vt:lpstr>PowerPoint 프레젠테이션</vt:lpstr>
      <vt:lpstr>Success advantage</vt:lpstr>
      <vt:lpstr>Security proof of BLOCCE</vt:lpstr>
      <vt:lpstr>Security proof of BLOCCE</vt:lpstr>
      <vt:lpstr>Security proof of BLOCCE</vt:lpstr>
      <vt:lpstr>Security proof of BLOCCE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안전성 증명</dc:title>
  <dc:creator>user</dc:creator>
  <cp:lastModifiedBy>user</cp:lastModifiedBy>
  <cp:revision>17</cp:revision>
  <dcterms:created xsi:type="dcterms:W3CDTF">2019-11-07T01:20:53Z</dcterms:created>
  <dcterms:modified xsi:type="dcterms:W3CDTF">2019-11-11T04:06:06Z</dcterms:modified>
</cp:coreProperties>
</file>