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25.jpg" ContentType="image/png"/>
  <Override PartName="/ppt/media/image2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63" r:id="rId2"/>
    <p:sldId id="458" r:id="rId3"/>
    <p:sldId id="454" r:id="rId4"/>
    <p:sldId id="465" r:id="rId5"/>
    <p:sldId id="455" r:id="rId6"/>
    <p:sldId id="470" r:id="rId7"/>
    <p:sldId id="471" r:id="rId8"/>
    <p:sldId id="472" r:id="rId9"/>
    <p:sldId id="473" r:id="rId10"/>
    <p:sldId id="462" r:id="rId11"/>
    <p:sldId id="474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-윤고딕320" panose="02030504000101010101" pitchFamily="18" charset="-127"/>
      <p:regular r:id="rId15"/>
    </p:embeddedFont>
    <p:embeddedFont>
      <p:font typeface="-윤고딕330" panose="02030504000101010101" pitchFamily="18" charset="-127"/>
      <p:regular r:id="rId16"/>
    </p:embeddedFont>
    <p:embeddedFont>
      <p:font typeface="-윤고딕340" panose="02030504000101010101" pitchFamily="18" charset="-127"/>
      <p:regular r:id="rId17"/>
    </p:embeddedFont>
    <p:embeddedFont>
      <p:font typeface="-윤고딕350" panose="02030504000101010101" pitchFamily="18" charset="-127"/>
      <p:regular r:id="rId18"/>
    </p:embeddedFont>
    <p:embeddedFont>
      <p:font typeface="-윤고딕360" panose="0203050400010101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324"/>
    <a:srgbClr val="63C1C1"/>
    <a:srgbClr val="88725B"/>
    <a:srgbClr val="0D2950"/>
    <a:srgbClr val="AEB1B4"/>
    <a:srgbClr val="212934"/>
    <a:srgbClr val="F2F2F2"/>
    <a:srgbClr val="FFD8D8"/>
    <a:srgbClr val="FF9F9F"/>
    <a:srgbClr val="AAD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 custT="1"/>
      <dgm:spPr/>
      <dgm:t>
        <a:bodyPr/>
        <a:lstStyle/>
        <a:p>
          <a:pPr algn="l" latinLnBrk="1"/>
          <a:r>
            <a:rPr lang="en-US" altLang="ko-KR" sz="2000" b="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rPr>
            <a:t>1. </a:t>
          </a:r>
          <a:r>
            <a:rPr lang="ko-KR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rPr>
            <a:t>바코드 인식 기술</a:t>
          </a:r>
          <a:endParaRPr lang="en-US" altLang="ko-KR" sz="2000" b="0" dirty="0">
            <a:solidFill>
              <a:schemeClr val="tx1">
                <a:lumMod val="65000"/>
                <a:lumOff val="35000"/>
              </a:schemeClr>
            </a:solidFill>
            <a:latin typeface="-윤고딕350" panose="02030504000101010101" pitchFamily="18" charset="-127"/>
            <a:ea typeface="-윤고딕350" panose="02030504000101010101" pitchFamily="18" charset="-127"/>
          </a:endParaRP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89873" custScaleY="52282" custLinFactNeighborX="-72921" custLinFactNeighborY="5462"/>
      <dgm:spPr>
        <a:prstGeom prst="rect">
          <a:avLst/>
        </a:prstGeom>
      </dgm:spPr>
    </dgm:pt>
    <dgm:pt modelId="{CAAA867E-0FFF-4B25-9F2D-DB8E39959D6E}" type="pres">
      <dgm:prSet presAssocID="{6E1F0B0C-7180-40BA-9A37-71EDB37D3565}" presName="text_1" presStyleLbl="node1" presStyleIdx="0" presStyleCnt="0" custScaleX="285167" custScaleY="57958" custLinFactX="7969" custLinFactNeighborX="100000" custLinFactNeighborY="-76452">
        <dgm:presLayoutVars>
          <dgm:bulletEnabled val="1"/>
        </dgm:presLayoutVars>
      </dgm:prSet>
      <dgm:spPr/>
    </dgm:pt>
  </dgm:ptLst>
  <dgm:cxnLst>
    <dgm:cxn modelId="{A1F2C221-0F23-4683-BA74-4AA160F900A4}" type="presOf" srcId="{71FFC5F5-B3EF-473A-B372-99A4025E29B4}" destId="{F9BCA059-F00D-4597-9486-B165F60DC98F}" srcOrd="0" destOrd="0" presId="urn:microsoft.com/office/officeart/2008/layout/CircularPictureCallout"/>
    <dgm:cxn modelId="{A132176A-F9A5-4D09-A8C9-CB57B6B6F7B6}" type="presOf" srcId="{6E1F0B0C-7180-40BA-9A37-71EDB37D3565}" destId="{CAAA867E-0FFF-4B25-9F2D-DB8E39959D6E}" srcOrd="0" destOrd="0" presId="urn:microsoft.com/office/officeart/2008/layout/CircularPictureCallout"/>
    <dgm:cxn modelId="{B18C28E3-538B-4FA9-AE1C-621D93140C21}" type="presOf" srcId="{821FEB5E-636E-42FC-B703-E8AF8A398875}" destId="{D8CDDC13-C825-4851-853B-CC0567EFCDE1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3D7E9B2D-700C-4D09-BD18-56ED0997C6D9}" type="presParOf" srcId="{D8CDDC13-C825-4851-853B-CC0567EFCDE1}" destId="{30114658-595F-45A3-875B-1668503675CA}" srcOrd="0" destOrd="0" presId="urn:microsoft.com/office/officeart/2008/layout/CircularPictureCallout"/>
    <dgm:cxn modelId="{B654D4E5-8E23-49C5-BF72-607A64A5E440}" type="presParOf" srcId="{30114658-595F-45A3-875B-1668503675CA}" destId="{310AA89F-93D3-435C-8E33-17B67BB1D4E0}" srcOrd="0" destOrd="0" presId="urn:microsoft.com/office/officeart/2008/layout/CircularPictureCallout"/>
    <dgm:cxn modelId="{03961E98-6D18-4BEB-B934-62E4F4A74FBA}" type="presParOf" srcId="{310AA89F-93D3-435C-8E33-17B67BB1D4E0}" destId="{F9BCA059-F00D-4597-9486-B165F60DC98F}" srcOrd="0" destOrd="0" presId="urn:microsoft.com/office/officeart/2008/layout/CircularPictureCallout"/>
    <dgm:cxn modelId="{C463C6A0-5BCC-42FE-8956-C9FCB3923FEF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 custT="1"/>
      <dgm:spPr/>
      <dgm:t>
        <a:bodyPr/>
        <a:lstStyle/>
        <a:p>
          <a:pPr algn="l" latinLnBrk="1"/>
          <a:r>
            <a:rPr lang="en-US" altLang="ko-KR" sz="2000" b="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rPr>
            <a:t> 2. </a:t>
          </a:r>
          <a:r>
            <a:rPr lang="ko-KR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rPr>
            <a:t>생체 인식 기술 </a:t>
          </a:r>
          <a:endParaRPr lang="en-US" altLang="ko-KR" sz="2000" b="0" dirty="0">
            <a:solidFill>
              <a:schemeClr val="tx1">
                <a:lumMod val="65000"/>
                <a:lumOff val="35000"/>
              </a:schemeClr>
            </a:solidFill>
            <a:latin typeface="-윤고딕350" panose="02030504000101010101" pitchFamily="18" charset="-127"/>
            <a:ea typeface="-윤고딕350" panose="02030504000101010101" pitchFamily="18" charset="-127"/>
          </a:endParaRPr>
        </a:p>
        <a:p>
          <a:pPr algn="l" latinLnBrk="1"/>
          <a:r>
            <a:rPr lang="en-US" altLang="ko-KR" sz="2000" b="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rPr>
            <a:t>     </a:t>
          </a:r>
          <a:r>
            <a:rPr lang="ko-KR" altLang="en-US" sz="2000" b="0" u="sng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rPr>
            <a:t>지문 인식</a:t>
          </a:r>
          <a:endParaRPr lang="en-US" altLang="ko-KR" sz="2300" b="0" u="sng" dirty="0">
            <a:solidFill>
              <a:schemeClr val="tx1">
                <a:lumMod val="65000"/>
                <a:lumOff val="35000"/>
              </a:schemeClr>
            </a:solidFill>
            <a:latin typeface="-윤고딕350" panose="02030504000101010101" pitchFamily="18" charset="-127"/>
            <a:ea typeface="-윤고딕350" panose="02030504000101010101" pitchFamily="18" charset="-127"/>
          </a:endParaRP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74466" custScaleY="87947" custLinFactX="-88838" custLinFactNeighborX="-100000" custLinFactNeighborY="3022"/>
      <dgm:spPr/>
    </dgm:pt>
    <dgm:pt modelId="{CAAA867E-0FFF-4B25-9F2D-DB8E39959D6E}" type="pres">
      <dgm:prSet presAssocID="{6E1F0B0C-7180-40BA-9A37-71EDB37D3565}" presName="text_1" presStyleLbl="node1" presStyleIdx="0" presStyleCnt="0" custScaleX="363541" custScaleY="94463" custLinFactNeighborX="-19731" custLinFactNeighborY="-59963">
        <dgm:presLayoutVars>
          <dgm:bulletEnabled val="1"/>
        </dgm:presLayoutVars>
      </dgm:prSet>
      <dgm:spPr/>
    </dgm:pt>
  </dgm:ptLst>
  <dgm:cxnLst>
    <dgm:cxn modelId="{D3FDED96-3775-4161-95BC-7F5F463B0CC0}" type="presOf" srcId="{821FEB5E-636E-42FC-B703-E8AF8A398875}" destId="{D8CDDC13-C825-4851-853B-CC0567EFCDE1}" srcOrd="0" destOrd="0" presId="urn:microsoft.com/office/officeart/2008/layout/CircularPictureCallout"/>
    <dgm:cxn modelId="{C0DA519E-6767-434B-9A4B-EC910B459A85}" type="presOf" srcId="{6E1F0B0C-7180-40BA-9A37-71EDB37D3565}" destId="{CAAA867E-0FFF-4B25-9F2D-DB8E39959D6E}" srcOrd="0" destOrd="0" presId="urn:microsoft.com/office/officeart/2008/layout/CircularPictureCallout"/>
    <dgm:cxn modelId="{635567CF-D8FD-4481-A8D5-CDEBDC2FBF7B}" type="presOf" srcId="{71FFC5F5-B3EF-473A-B372-99A4025E29B4}" destId="{F9BCA059-F00D-4597-9486-B165F60DC98F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7F1A701C-E5AE-404C-9435-475F6FE49D9F}" type="presParOf" srcId="{D8CDDC13-C825-4851-853B-CC0567EFCDE1}" destId="{30114658-595F-45A3-875B-1668503675CA}" srcOrd="0" destOrd="0" presId="urn:microsoft.com/office/officeart/2008/layout/CircularPictureCallout"/>
    <dgm:cxn modelId="{B1CF13EA-4408-4609-BE52-369129E81CE5}" type="presParOf" srcId="{30114658-595F-45A3-875B-1668503675CA}" destId="{310AA89F-93D3-435C-8E33-17B67BB1D4E0}" srcOrd="0" destOrd="0" presId="urn:microsoft.com/office/officeart/2008/layout/CircularPictureCallout"/>
    <dgm:cxn modelId="{06071A66-9AF8-47D2-A8FC-5771A109A202}" type="presParOf" srcId="{310AA89F-93D3-435C-8E33-17B67BB1D4E0}" destId="{F9BCA059-F00D-4597-9486-B165F60DC98F}" srcOrd="0" destOrd="0" presId="urn:microsoft.com/office/officeart/2008/layout/CircularPictureCallout"/>
    <dgm:cxn modelId="{63D142BF-F9E8-46EE-9B48-B0A26511BB90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990435" y="512457"/>
          <a:ext cx="1656100" cy="96340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2753988" y="613562"/>
          <a:ext cx="3363076" cy="3524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kern="120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rPr>
            <a:t>1. </a:t>
          </a:r>
          <a:r>
            <a:rPr lang="ko-KR" altLang="en-US" sz="2000" b="0" kern="120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rPr>
            <a:t>바코드 인식 기술</a:t>
          </a:r>
          <a:endParaRPr lang="en-US" altLang="ko-KR" sz="2000" b="0" kern="1200" dirty="0">
            <a:solidFill>
              <a:schemeClr val="tx1">
                <a:lumMod val="65000"/>
                <a:lumOff val="35000"/>
              </a:schemeClr>
            </a:solidFill>
            <a:latin typeface="-윤고딕350" panose="02030504000101010101" pitchFamily="18" charset="-127"/>
            <a:ea typeface="-윤고딕350" panose="02030504000101010101" pitchFamily="18" charset="-127"/>
          </a:endParaRPr>
        </a:p>
      </dsp:txBody>
      <dsp:txXfrm>
        <a:off x="2753988" y="613562"/>
        <a:ext cx="3363076" cy="352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282591" y="155042"/>
          <a:ext cx="1275943" cy="150693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946531" y="586444"/>
          <a:ext cx="3986638" cy="5341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kern="120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rPr>
            <a:t> 2. </a:t>
          </a:r>
          <a:r>
            <a:rPr lang="ko-KR" altLang="en-US" sz="2000" b="0" kern="120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rPr>
            <a:t>생체 인식 기술 </a:t>
          </a:r>
          <a:endParaRPr lang="en-US" altLang="ko-KR" sz="2000" b="0" kern="1200" dirty="0">
            <a:solidFill>
              <a:schemeClr val="tx1">
                <a:lumMod val="65000"/>
                <a:lumOff val="35000"/>
              </a:schemeClr>
            </a:solidFill>
            <a:latin typeface="-윤고딕350" panose="02030504000101010101" pitchFamily="18" charset="-127"/>
            <a:ea typeface="-윤고딕350" panose="02030504000101010101" pitchFamily="18" charset="-127"/>
          </a:endParaRPr>
        </a:p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kern="120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rPr>
            <a:t>     </a:t>
          </a:r>
          <a:r>
            <a:rPr lang="ko-KR" altLang="en-US" sz="2000" b="0" u="sng" kern="120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rPr>
            <a:t>지문 인식</a:t>
          </a:r>
          <a:endParaRPr lang="en-US" altLang="ko-KR" sz="2300" b="0" u="sng" kern="1200" dirty="0">
            <a:solidFill>
              <a:schemeClr val="tx1">
                <a:lumMod val="65000"/>
                <a:lumOff val="35000"/>
              </a:schemeClr>
            </a:solidFill>
            <a:latin typeface="-윤고딕350" panose="02030504000101010101" pitchFamily="18" charset="-127"/>
            <a:ea typeface="-윤고딕350" panose="02030504000101010101" pitchFamily="18" charset="-127"/>
          </a:endParaRPr>
        </a:p>
      </dsp:txBody>
      <dsp:txXfrm>
        <a:off x="1946531" y="586444"/>
        <a:ext cx="3986638" cy="534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8.jpe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.pn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jpeg"/><Relationship Id="rId7" Type="http://schemas.openxmlformats.org/officeDocument/2006/relationships/image" Target="../media/image1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e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꺾인 연결선 24"/>
          <p:cNvCxnSpPr>
            <a:cxnSpLocks/>
          </p:cNvCxnSpPr>
          <p:nvPr/>
        </p:nvCxnSpPr>
        <p:spPr>
          <a:xfrm flipH="1">
            <a:off x="1012365" y="1666030"/>
            <a:ext cx="7196905" cy="5103069"/>
          </a:xfrm>
          <a:prstGeom prst="bentConnector4">
            <a:avLst>
              <a:gd name="adj1" fmla="val -40059"/>
              <a:gd name="adj2" fmla="val 41606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935621" y="864157"/>
            <a:ext cx="8015344" cy="1232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88725B"/>
                </a:solidFill>
                <a:effectLst>
                  <a:outerShdw blurRad="25400" dist="50800" dir="5400000" algn="t" rotWithShape="0">
                    <a:schemeClr val="bg1">
                      <a:lumMod val="50000"/>
                      <a:alpha val="87000"/>
                    </a:scheme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rPr>
              <a:t>Smart Belt</a:t>
            </a:r>
            <a:r>
              <a:rPr lang="ko-KR" altLang="en-US" sz="5400" dirty="0">
                <a:solidFill>
                  <a:srgbClr val="88725B"/>
                </a:solidFill>
                <a:effectLst>
                  <a:outerShdw blurRad="25400" dist="50800" dir="5400000" algn="t" rotWithShape="0">
                    <a:schemeClr val="bg1">
                      <a:lumMod val="50000"/>
                      <a:alpha val="87000"/>
                    </a:scheme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4400" dirty="0">
                <a:solidFill>
                  <a:srgbClr val="88725B"/>
                </a:solidFill>
                <a:effectLst>
                  <a:outerShdw blurRad="25400" dist="50800" dir="5400000" algn="t" rotWithShape="0">
                    <a:schemeClr val="bg1">
                      <a:lumMod val="50000"/>
                      <a:alpha val="87000"/>
                    </a:scheme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4400" dirty="0">
                <a:solidFill>
                  <a:srgbClr val="88725B"/>
                </a:solidFill>
                <a:effectLst>
                  <a:outerShdw blurRad="25400" dist="50800" dir="5400000" algn="t" rotWithShape="0">
                    <a:schemeClr val="bg1">
                      <a:lumMod val="50000"/>
                      <a:alpha val="87000"/>
                    </a:scheme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rPr>
              <a:t>스마트 벨트</a:t>
            </a:r>
            <a:r>
              <a:rPr lang="en-US" altLang="ko-KR" sz="4400" dirty="0">
                <a:solidFill>
                  <a:srgbClr val="88725B"/>
                </a:solidFill>
                <a:effectLst>
                  <a:outerShdw blurRad="25400" dist="50800" dir="5400000" algn="t" rotWithShape="0">
                    <a:schemeClr val="bg1">
                      <a:lumMod val="50000"/>
                      <a:alpha val="87000"/>
                    </a:scheme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5400" dirty="0">
              <a:solidFill>
                <a:srgbClr val="88725B"/>
              </a:solidFill>
              <a:effectLst>
                <a:outerShdw blurRad="25400" dist="50800" dir="5400000" algn="t" rotWithShape="0">
                  <a:schemeClr val="bg1">
                    <a:lumMod val="50000"/>
                    <a:alpha val="87000"/>
                  </a:scheme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17068" y="3623834"/>
            <a:ext cx="1904323" cy="362682"/>
          </a:xfrm>
          <a:prstGeom prst="roundRect">
            <a:avLst>
              <a:gd name="adj" fmla="val 50000"/>
            </a:avLst>
          </a:prstGeom>
          <a:solidFill>
            <a:srgbClr val="88725B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팀원 </a:t>
            </a:r>
            <a:r>
              <a:rPr lang="en-US" altLang="ko-KR" sz="1400" b="1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 </a:t>
            </a:r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▼</a:t>
            </a:r>
            <a:endParaRPr lang="en-US" altLang="ko-KR" sz="1400" b="1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72826" y="3623834"/>
            <a:ext cx="1904323" cy="362682"/>
          </a:xfrm>
          <a:prstGeom prst="roundRect">
            <a:avLst>
              <a:gd name="adj" fmla="val 50000"/>
            </a:avLst>
          </a:prstGeom>
          <a:solidFill>
            <a:srgbClr val="88725B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팀원 </a:t>
            </a:r>
            <a:r>
              <a:rPr lang="en-US" altLang="ko-KR" sz="1400" b="1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 </a:t>
            </a:r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▼</a:t>
            </a:r>
            <a:endParaRPr lang="en-US" altLang="ko-KR" sz="1400" b="1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667514" y="3623834"/>
            <a:ext cx="1904323" cy="362682"/>
          </a:xfrm>
          <a:prstGeom prst="roundRect">
            <a:avLst>
              <a:gd name="adj" fmla="val 50000"/>
            </a:avLst>
          </a:prstGeom>
          <a:solidFill>
            <a:srgbClr val="88725B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팀원 </a:t>
            </a:r>
            <a:r>
              <a:rPr lang="en-US" altLang="ko-KR" sz="1400" b="1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 </a:t>
            </a:r>
            <a:r>
              <a:rPr lang="ko-KR" altLang="en-US" sz="1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▼</a:t>
            </a:r>
            <a:endParaRPr lang="en-US" altLang="ko-KR" sz="1400" b="1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6931" y="676910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265780" y="4195832"/>
            <a:ext cx="1206897" cy="92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B4541"/>
                </a:solidFill>
              </a:rPr>
              <a:t>이규영</a:t>
            </a:r>
            <a:endParaRPr lang="en-US" altLang="ko-KR" sz="24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4B4541"/>
                </a:solidFill>
              </a:rPr>
              <a:t>1871180</a:t>
            </a:r>
            <a:endParaRPr lang="en-US" altLang="ko-KR" sz="1100" dirty="0">
              <a:solidFill>
                <a:srgbClr val="4B454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016226" y="4195833"/>
            <a:ext cx="1206897" cy="92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4B4541"/>
                </a:solidFill>
              </a:rPr>
              <a:t>이지수</a:t>
            </a:r>
            <a:endParaRPr lang="en-US" altLang="ko-KR" sz="24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1871213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943293" y="4195833"/>
            <a:ext cx="1763387" cy="92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4B4541"/>
                </a:solidFill>
              </a:rPr>
              <a:t>이수연</a:t>
            </a:r>
            <a:endParaRPr lang="en-US" altLang="ko-KR" sz="24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4B4541"/>
                </a:solidFill>
              </a:rPr>
              <a:t>1871189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5EF22E-864D-4756-900C-2592FC601810}"/>
              </a:ext>
            </a:extLst>
          </p:cNvPr>
          <p:cNvSpPr txBox="1"/>
          <p:nvPr/>
        </p:nvSpPr>
        <p:spPr>
          <a:xfrm>
            <a:off x="10669168" y="5810872"/>
            <a:ext cx="102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D295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</a:t>
            </a:r>
            <a:r>
              <a:rPr lang="ko-KR" altLang="en-US" sz="2800" dirty="0">
                <a:solidFill>
                  <a:srgbClr val="0D295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조</a:t>
            </a:r>
          </a:p>
        </p:txBody>
      </p:sp>
      <p:pic>
        <p:nvPicPr>
          <p:cNvPr id="17" name="그림 16" descr="앉아있는이(가) 표시된 사진&#10;&#10;자동 생성된 설명">
            <a:extLst>
              <a:ext uri="{FF2B5EF4-FFF2-40B4-BE49-F238E27FC236}">
                <a16:creationId xmlns:a16="http://schemas.microsoft.com/office/drawing/2014/main" id="{2FA364FA-B66F-4B6D-B2CA-D220A1268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48414"/>
          <a:stretch/>
        </p:blipFill>
        <p:spPr>
          <a:xfrm>
            <a:off x="7775957" y="224200"/>
            <a:ext cx="2503503" cy="28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1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 rot="2700000">
            <a:off x="6447504" y="1451163"/>
            <a:ext cx="2107267" cy="1168574"/>
            <a:chOff x="4346655" y="4425710"/>
            <a:chExt cx="3763736" cy="2087163"/>
          </a:xfrm>
          <a:solidFill>
            <a:srgbClr val="FA4324"/>
          </a:solidFill>
        </p:grpSpPr>
        <p:sp>
          <p:nvSpPr>
            <p:cNvPr id="49" name="자유형 48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50" name="이등변 삼각형 49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 rot="10800000">
            <a:off x="4563753" y="5048781"/>
            <a:ext cx="2697991" cy="1598484"/>
            <a:chOff x="4346655" y="4425710"/>
            <a:chExt cx="3763736" cy="2087163"/>
          </a:xfrm>
          <a:solidFill>
            <a:schemeClr val="tx2">
              <a:lumMod val="75000"/>
            </a:schemeClr>
          </a:solidFill>
        </p:grpSpPr>
        <p:sp>
          <p:nvSpPr>
            <p:cNvPr id="61" name="자유형 60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 rot="18900000" flipH="1">
            <a:off x="3232804" y="1462839"/>
            <a:ext cx="2107267" cy="1168574"/>
            <a:chOff x="4346655" y="4425710"/>
            <a:chExt cx="3763736" cy="208716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9" name="자유형 68"/>
            <p:cNvSpPr/>
            <p:nvPr/>
          </p:nvSpPr>
          <p:spPr>
            <a:xfrm rot="10800000">
              <a:off x="4346655" y="4425710"/>
              <a:ext cx="3763736" cy="2087163"/>
            </a:xfrm>
            <a:custGeom>
              <a:avLst/>
              <a:gdLst>
                <a:gd name="connsiteX0" fmla="*/ 2333891 w 9918700"/>
                <a:gd name="connsiteY0" fmla="*/ 0 h 5500370"/>
                <a:gd name="connsiteX1" fmla="*/ 7574648 w 9918700"/>
                <a:gd name="connsiteY1" fmla="*/ 0 h 5500370"/>
                <a:gd name="connsiteX2" fmla="*/ 7794306 w 9918700"/>
                <a:gd name="connsiteY2" fmla="*/ 145599 h 5500370"/>
                <a:gd name="connsiteX3" fmla="*/ 7795935 w 9918700"/>
                <a:gd name="connsiteY3" fmla="*/ 153670 h 5500370"/>
                <a:gd name="connsiteX4" fmla="*/ 7804775 w 9918700"/>
                <a:gd name="connsiteY4" fmla="*/ 153670 h 5500370"/>
                <a:gd name="connsiteX5" fmla="*/ 9918700 w 9918700"/>
                <a:gd name="connsiteY5" fmla="*/ 5500370 h 5500370"/>
                <a:gd name="connsiteX6" fmla="*/ 9627369 w 9918700"/>
                <a:gd name="connsiteY6" fmla="*/ 5500370 h 5500370"/>
                <a:gd name="connsiteX7" fmla="*/ 9814379 w 9918700"/>
                <a:gd name="connsiteY7" fmla="*/ 5392420 h 5500370"/>
                <a:gd name="connsiteX8" fmla="*/ 7915389 w 9918700"/>
                <a:gd name="connsiteY8" fmla="*/ 1247150 h 5500370"/>
                <a:gd name="connsiteX9" fmla="*/ 7804775 w 9918700"/>
                <a:gd name="connsiteY9" fmla="*/ 967376 h 5500370"/>
                <a:gd name="connsiteX10" fmla="*/ 7795935 w 9918700"/>
                <a:gd name="connsiteY10" fmla="*/ 967376 h 5500370"/>
                <a:gd name="connsiteX11" fmla="*/ 7794306 w 9918700"/>
                <a:gd name="connsiteY11" fmla="*/ 959305 h 5500370"/>
                <a:gd name="connsiteX12" fmla="*/ 7574648 w 9918700"/>
                <a:gd name="connsiteY12" fmla="*/ 813706 h 5500370"/>
                <a:gd name="connsiteX13" fmla="*/ 2333891 w 9918700"/>
                <a:gd name="connsiteY13" fmla="*/ 813706 h 5500370"/>
                <a:gd name="connsiteX14" fmla="*/ 2114233 w 9918700"/>
                <a:gd name="connsiteY14" fmla="*/ 959305 h 5500370"/>
                <a:gd name="connsiteX15" fmla="*/ 2111225 w 9918700"/>
                <a:gd name="connsiteY15" fmla="*/ 974205 h 5500370"/>
                <a:gd name="connsiteX16" fmla="*/ 2003311 w 9918700"/>
                <a:gd name="connsiteY16" fmla="*/ 1247149 h 5500370"/>
                <a:gd name="connsiteX17" fmla="*/ 104321 w 9918700"/>
                <a:gd name="connsiteY17" fmla="*/ 5392420 h 5500370"/>
                <a:gd name="connsiteX18" fmla="*/ 291332 w 9918700"/>
                <a:gd name="connsiteY18" fmla="*/ 5500370 h 5500370"/>
                <a:gd name="connsiteX19" fmla="*/ 0 w 9918700"/>
                <a:gd name="connsiteY19" fmla="*/ 5500370 h 5500370"/>
                <a:gd name="connsiteX20" fmla="*/ 2111225 w 9918700"/>
                <a:gd name="connsiteY20" fmla="*/ 160499 h 5500370"/>
                <a:gd name="connsiteX21" fmla="*/ 2114233 w 9918700"/>
                <a:gd name="connsiteY21" fmla="*/ 145599 h 5500370"/>
                <a:gd name="connsiteX22" fmla="*/ 2333891 w 9918700"/>
                <a:gd name="connsiteY22" fmla="*/ 0 h 550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918700" h="5500370">
                  <a:moveTo>
                    <a:pt x="2333891" y="0"/>
                  </a:moveTo>
                  <a:lnTo>
                    <a:pt x="7574648" y="0"/>
                  </a:lnTo>
                  <a:cubicBezTo>
                    <a:pt x="7673393" y="0"/>
                    <a:pt x="7758116" y="60037"/>
                    <a:pt x="7794306" y="145599"/>
                  </a:cubicBezTo>
                  <a:lnTo>
                    <a:pt x="7795935" y="153670"/>
                  </a:lnTo>
                  <a:lnTo>
                    <a:pt x="7804775" y="153670"/>
                  </a:lnTo>
                  <a:lnTo>
                    <a:pt x="9918700" y="5500370"/>
                  </a:lnTo>
                  <a:lnTo>
                    <a:pt x="9627369" y="5500370"/>
                  </a:lnTo>
                  <a:lnTo>
                    <a:pt x="9814379" y="5392420"/>
                  </a:lnTo>
                  <a:lnTo>
                    <a:pt x="7915389" y="1247150"/>
                  </a:lnTo>
                  <a:lnTo>
                    <a:pt x="7804775" y="967376"/>
                  </a:lnTo>
                  <a:lnTo>
                    <a:pt x="7795935" y="967376"/>
                  </a:lnTo>
                  <a:lnTo>
                    <a:pt x="7794306" y="959305"/>
                  </a:lnTo>
                  <a:cubicBezTo>
                    <a:pt x="7758116" y="873743"/>
                    <a:pt x="7673393" y="813706"/>
                    <a:pt x="7574648" y="813706"/>
                  </a:cubicBezTo>
                  <a:lnTo>
                    <a:pt x="2333891" y="813706"/>
                  </a:lnTo>
                  <a:cubicBezTo>
                    <a:pt x="2235146" y="813706"/>
                    <a:pt x="2150423" y="873743"/>
                    <a:pt x="2114233" y="959305"/>
                  </a:cubicBezTo>
                  <a:lnTo>
                    <a:pt x="2111225" y="974205"/>
                  </a:lnTo>
                  <a:lnTo>
                    <a:pt x="2003311" y="1247149"/>
                  </a:lnTo>
                  <a:lnTo>
                    <a:pt x="104321" y="5392420"/>
                  </a:lnTo>
                  <a:lnTo>
                    <a:pt x="291332" y="5500370"/>
                  </a:lnTo>
                  <a:lnTo>
                    <a:pt x="0" y="5500370"/>
                  </a:lnTo>
                  <a:lnTo>
                    <a:pt x="2111225" y="160499"/>
                  </a:lnTo>
                  <a:lnTo>
                    <a:pt x="2114233" y="145599"/>
                  </a:lnTo>
                  <a:cubicBezTo>
                    <a:pt x="2150423" y="60037"/>
                    <a:pt x="2235146" y="0"/>
                    <a:pt x="23338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 flipV="1">
              <a:off x="5997205" y="6013769"/>
              <a:ext cx="462636" cy="197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prstClr val="white"/>
                </a:solidFill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5026387" y="5781163"/>
            <a:ext cx="289452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3. 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불안감 해소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77159" y="1471605"/>
            <a:ext cx="289452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A4324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2. </a:t>
            </a:r>
            <a:r>
              <a:rPr lang="ko-KR" altLang="en-US" sz="2000" dirty="0">
                <a:solidFill>
                  <a:srgbClr val="FA4324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이중 보안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700740" y="1454894"/>
            <a:ext cx="289452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accent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1.</a:t>
            </a:r>
            <a:r>
              <a:rPr lang="ko-KR" altLang="en-US" sz="2000" dirty="0">
                <a:solidFill>
                  <a:schemeClr val="accent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 분실</a:t>
            </a:r>
            <a:r>
              <a:rPr lang="en-US" altLang="ko-KR" sz="2000" dirty="0">
                <a:solidFill>
                  <a:schemeClr val="accent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&amp;</a:t>
            </a:r>
            <a:r>
              <a:rPr lang="ko-KR" altLang="en-US" sz="2000" dirty="0">
                <a:solidFill>
                  <a:schemeClr val="accent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도난 위험성 ↓</a:t>
            </a:r>
            <a:endParaRPr lang="ko-KR" altLang="en-US" sz="1050" dirty="0">
              <a:solidFill>
                <a:schemeClr val="accent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1E46E7-A058-466D-B9E1-943FD668235E}"/>
              </a:ext>
            </a:extLst>
          </p:cNvPr>
          <p:cNvSpPr/>
          <p:nvPr/>
        </p:nvSpPr>
        <p:spPr>
          <a:xfrm>
            <a:off x="743742" y="210735"/>
            <a:ext cx="5484781" cy="102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8872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기대효과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786E225-5C47-4A1B-A16A-A66C22EB37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28" y="1955251"/>
            <a:ext cx="2611557" cy="3190092"/>
          </a:xfrm>
          <a:prstGeom prst="rect">
            <a:avLst/>
          </a:prstGeom>
          <a:effectLst>
            <a:outerShdw blurRad="177800" dist="190500" dir="2700000" algn="tl" rotWithShape="0">
              <a:schemeClr val="bg1">
                <a:lumMod val="50000"/>
                <a:alpha val="72000"/>
              </a:schemeClr>
            </a:outerShdw>
          </a:effectLst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50D715-010B-486B-A1CB-BFFB1102F0D8}"/>
              </a:ext>
            </a:extLst>
          </p:cNvPr>
          <p:cNvCxnSpPr>
            <a:cxnSpLocks/>
          </p:cNvCxnSpPr>
          <p:nvPr/>
        </p:nvCxnSpPr>
        <p:spPr>
          <a:xfrm>
            <a:off x="5898205" y="2654944"/>
            <a:ext cx="0" cy="77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3C73686-77F2-4A92-A39C-FE72EB943AF3}"/>
              </a:ext>
            </a:extLst>
          </p:cNvPr>
          <p:cNvCxnSpPr>
            <a:cxnSpLocks/>
          </p:cNvCxnSpPr>
          <p:nvPr/>
        </p:nvCxnSpPr>
        <p:spPr>
          <a:xfrm>
            <a:off x="5131292" y="3046186"/>
            <a:ext cx="15358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7CCFBB8F-1B5A-4E1F-955E-EAA158C049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67" y="2704359"/>
            <a:ext cx="1533360" cy="762959"/>
          </a:xfrm>
          <a:prstGeom prst="rect">
            <a:avLst/>
          </a:prstGeom>
        </p:spPr>
      </p:pic>
      <p:pic>
        <p:nvPicPr>
          <p:cNvPr id="37" name="그림 36" descr="어두운이(가) 표시된 사진&#10;&#10;자동 생성된 설명">
            <a:extLst>
              <a:ext uri="{FF2B5EF4-FFF2-40B4-BE49-F238E27FC236}">
                <a16:creationId xmlns:a16="http://schemas.microsoft.com/office/drawing/2014/main" id="{619DF7B4-01FA-4370-86DD-6186C37D8D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" t="6859" r="7965"/>
          <a:stretch/>
        </p:blipFill>
        <p:spPr>
          <a:xfrm>
            <a:off x="5598874" y="3829612"/>
            <a:ext cx="587818" cy="7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33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1E46E7-A058-466D-B9E1-943FD668235E}"/>
              </a:ext>
            </a:extLst>
          </p:cNvPr>
          <p:cNvSpPr/>
          <p:nvPr/>
        </p:nvSpPr>
        <p:spPr>
          <a:xfrm>
            <a:off x="3353609" y="2137190"/>
            <a:ext cx="5484781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800" dirty="0">
                <a:solidFill>
                  <a:srgbClr val="88725B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감사합니다</a:t>
            </a:r>
            <a:r>
              <a:rPr lang="en-US" altLang="ko-KR" sz="8800" dirty="0">
                <a:solidFill>
                  <a:srgbClr val="88725B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.</a:t>
            </a:r>
            <a:endParaRPr lang="ko-KR" altLang="en-US" sz="8800" dirty="0">
              <a:solidFill>
                <a:srgbClr val="88725B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444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꺾인 연결선 2"/>
          <p:cNvCxnSpPr>
            <a:cxnSpLocks/>
          </p:cNvCxnSpPr>
          <p:nvPr/>
        </p:nvCxnSpPr>
        <p:spPr>
          <a:xfrm rot="16200000" flipH="1">
            <a:off x="2572904" y="-2421007"/>
            <a:ext cx="6730488" cy="9851566"/>
          </a:xfrm>
          <a:prstGeom prst="bentConnector3">
            <a:avLst>
              <a:gd name="adj1" fmla="val 81438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 rot="18900000">
            <a:off x="1420860" y="4018253"/>
            <a:ext cx="1252444" cy="1252444"/>
          </a:xfrm>
          <a:prstGeom prst="roundRect">
            <a:avLst/>
          </a:prstGeom>
          <a:solidFill>
            <a:srgbClr val="63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 rot="18900000">
            <a:off x="3800739" y="4152897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 rot="18900000">
            <a:off x="6342042" y="4114211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509466" y="4252797"/>
            <a:ext cx="1075231" cy="7833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  <a:ea typeface="-윤고딕360" panose="02030504000101010101" pitchFamily="18" charset="-127"/>
              </a:rPr>
              <a:t>PROCESS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  <a:ea typeface="-윤고딕360" panose="02030504000101010101" pitchFamily="18" charset="-127"/>
              </a:rPr>
              <a:t>START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21857" y="4407296"/>
            <a:ext cx="78053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-윤고딕360" panose="02030504000101010101" pitchFamily="18" charset="-127"/>
              </a:rPr>
              <a:t>STEP. 1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106638" y="2513888"/>
            <a:ext cx="2371360" cy="1230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입국 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수하물 관련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문제점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19403" y="2513887"/>
            <a:ext cx="2371360" cy="1230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기기 설명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 절차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5489" y="165010"/>
            <a:ext cx="5484781" cy="852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rgbClr val="8872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Contents</a:t>
            </a:r>
            <a:endParaRPr lang="ko-KR" altLang="en-US" sz="3600" dirty="0">
              <a:solidFill>
                <a:srgbClr val="8872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40156" y="2091355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현재의 문제점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818909" y="2091355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스마트 벨트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631" y="0"/>
            <a:ext cx="845469" cy="889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441197" y="6819388"/>
            <a:ext cx="845469" cy="36000"/>
          </a:xfrm>
          <a:prstGeom prst="rect">
            <a:avLst/>
          </a:prstGeom>
          <a:solidFill>
            <a:srgbClr val="E8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26">
            <a:extLst>
              <a:ext uri="{FF2B5EF4-FFF2-40B4-BE49-F238E27FC236}">
                <a16:creationId xmlns:a16="http://schemas.microsoft.com/office/drawing/2014/main" id="{30C4D2EA-BEBA-4C7F-AA3B-D19B4E6CBFC0}"/>
              </a:ext>
            </a:extLst>
          </p:cNvPr>
          <p:cNvSpPr/>
          <p:nvPr/>
        </p:nvSpPr>
        <p:spPr>
          <a:xfrm rot="18900000">
            <a:off x="10237707" y="5243798"/>
            <a:ext cx="1252444" cy="1252444"/>
          </a:xfrm>
          <a:prstGeom prst="roundRect">
            <a:avLst/>
          </a:prstGeom>
          <a:solidFill>
            <a:srgbClr val="63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8">
            <a:extLst>
              <a:ext uri="{FF2B5EF4-FFF2-40B4-BE49-F238E27FC236}">
                <a16:creationId xmlns:a16="http://schemas.microsoft.com/office/drawing/2014/main" id="{5CA1DFC9-9CCF-4F05-A0DC-0201E24F0BAA}"/>
              </a:ext>
            </a:extLst>
          </p:cNvPr>
          <p:cNvSpPr/>
          <p:nvPr/>
        </p:nvSpPr>
        <p:spPr>
          <a:xfrm rot="18900000">
            <a:off x="8883343" y="4131109"/>
            <a:ext cx="983158" cy="98315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A678DB-D8E5-4271-B1DC-6AA27FD399E5}"/>
              </a:ext>
            </a:extLst>
          </p:cNvPr>
          <p:cNvSpPr/>
          <p:nvPr/>
        </p:nvSpPr>
        <p:spPr>
          <a:xfrm>
            <a:off x="8021127" y="2513887"/>
            <a:ext cx="2371360" cy="1230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적용 분야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기대 효과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모서리가 둥근 직사각형 39">
            <a:extLst>
              <a:ext uri="{FF2B5EF4-FFF2-40B4-BE49-F238E27FC236}">
                <a16:creationId xmlns:a16="http://schemas.microsoft.com/office/drawing/2014/main" id="{A4BF5A5D-CADC-4C97-9EF5-29786A94169C}"/>
              </a:ext>
            </a:extLst>
          </p:cNvPr>
          <p:cNvSpPr/>
          <p:nvPr/>
        </p:nvSpPr>
        <p:spPr>
          <a:xfrm>
            <a:off x="8315111" y="2091355"/>
            <a:ext cx="1904323" cy="362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D2D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마무리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FA199B-0BA5-48EF-AC72-E3021FD0AEE4}"/>
              </a:ext>
            </a:extLst>
          </p:cNvPr>
          <p:cNvSpPr/>
          <p:nvPr/>
        </p:nvSpPr>
        <p:spPr>
          <a:xfrm>
            <a:off x="10392487" y="5624370"/>
            <a:ext cx="94288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FINISH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22AAAB-D5C0-40E6-846B-58A98BAB378D}"/>
              </a:ext>
            </a:extLst>
          </p:cNvPr>
          <p:cNvSpPr/>
          <p:nvPr/>
        </p:nvSpPr>
        <p:spPr>
          <a:xfrm>
            <a:off x="6452232" y="4407296"/>
            <a:ext cx="78053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-윤고딕360" panose="02030504000101010101" pitchFamily="18" charset="-127"/>
              </a:rPr>
              <a:t>STEP. 2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20E8BE4-23C1-4C0E-A368-3FDE17A90C1B}"/>
              </a:ext>
            </a:extLst>
          </p:cNvPr>
          <p:cNvSpPr/>
          <p:nvPr/>
        </p:nvSpPr>
        <p:spPr>
          <a:xfrm>
            <a:off x="8993533" y="4392954"/>
            <a:ext cx="78053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-윤고딕360" panose="02030504000101010101" pitchFamily="18" charset="-127"/>
              </a:rPr>
              <a:t>STEP. 3</a:t>
            </a:r>
          </a:p>
        </p:txBody>
      </p:sp>
    </p:spTree>
    <p:extLst>
      <p:ext uri="{BB962C8B-B14F-4D97-AF65-F5344CB8AC3E}">
        <p14:creationId xmlns:p14="http://schemas.microsoft.com/office/powerpoint/2010/main" val="5952777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FE9CD4-E811-4496-B8B1-EB79D1AC87E1}"/>
              </a:ext>
            </a:extLst>
          </p:cNvPr>
          <p:cNvSpPr/>
          <p:nvPr/>
        </p:nvSpPr>
        <p:spPr>
          <a:xfrm>
            <a:off x="7434356" y="1385456"/>
            <a:ext cx="3965666" cy="5190836"/>
          </a:xfrm>
          <a:prstGeom prst="rect">
            <a:avLst/>
          </a:prstGeom>
          <a:solidFill>
            <a:srgbClr val="63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A22932-F6DF-4E7D-82A2-F4C348D50EA8}"/>
              </a:ext>
            </a:extLst>
          </p:cNvPr>
          <p:cNvSpPr/>
          <p:nvPr/>
        </p:nvSpPr>
        <p:spPr>
          <a:xfrm>
            <a:off x="7720703" y="1648692"/>
            <a:ext cx="3398981" cy="4664363"/>
          </a:xfrm>
          <a:prstGeom prst="rect">
            <a:avLst/>
          </a:prstGeom>
          <a:solidFill>
            <a:srgbClr val="887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B421E-EACE-44B7-A13C-43E9A9170A3E}"/>
              </a:ext>
            </a:extLst>
          </p:cNvPr>
          <p:cNvSpPr/>
          <p:nvPr/>
        </p:nvSpPr>
        <p:spPr>
          <a:xfrm>
            <a:off x="743742" y="210735"/>
            <a:ext cx="5484781" cy="936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rgbClr val="8872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현재의 문제점</a:t>
            </a:r>
            <a:endParaRPr lang="ko-KR" altLang="en-US" sz="4800" dirty="0">
              <a:solidFill>
                <a:srgbClr val="8872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13A0E0-429D-4455-8A1D-8652F2E4AD26}"/>
              </a:ext>
            </a:extLst>
          </p:cNvPr>
          <p:cNvSpPr txBox="1"/>
          <p:nvPr/>
        </p:nvSpPr>
        <p:spPr>
          <a:xfrm>
            <a:off x="8473011" y="1808670"/>
            <a:ext cx="1991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&lt;</a:t>
            </a:r>
            <a:r>
              <a:rPr lang="ko-KR" altLang="en-US" sz="28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입국 절차</a:t>
            </a:r>
            <a:r>
              <a:rPr lang="en-US" altLang="ko-KR" sz="28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&gt;</a:t>
            </a:r>
            <a:endParaRPr lang="ko-KR" altLang="en-US" sz="2800" dirty="0"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BC02F7-5664-4A24-896E-1DA622C03C60}"/>
              </a:ext>
            </a:extLst>
          </p:cNvPr>
          <p:cNvSpPr txBox="1"/>
          <p:nvPr/>
        </p:nvSpPr>
        <p:spPr>
          <a:xfrm>
            <a:off x="8001041" y="2389587"/>
            <a:ext cx="34534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입국 </a:t>
            </a:r>
            <a:endParaRPr lang="en-US" altLang="ko-KR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입국심사</a:t>
            </a:r>
            <a:endParaRPr lang="en-US" altLang="ko-KR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수하물 찾기</a:t>
            </a:r>
            <a:endParaRPr lang="en-US" altLang="ko-KR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세관검사 </a:t>
            </a:r>
            <a:endParaRPr lang="en-US" altLang="ko-KR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</a:t>
            </a:r>
            <a:r>
              <a:rPr lang="en-US" altLang="ko-KR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해당 되는 경우</a:t>
            </a:r>
            <a:r>
              <a:rPr lang="en-US" altLang="ko-KR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endParaRPr lang="ko-KR" altLang="en-US" sz="20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입국장</a:t>
            </a:r>
            <a:endParaRPr lang="en-US" altLang="ko-KR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1C9A19-98D2-4D27-9179-6787F48E4920}"/>
              </a:ext>
            </a:extLst>
          </p:cNvPr>
          <p:cNvSpPr/>
          <p:nvPr/>
        </p:nvSpPr>
        <p:spPr>
          <a:xfrm>
            <a:off x="8001041" y="3736189"/>
            <a:ext cx="2574526" cy="745724"/>
          </a:xfrm>
          <a:prstGeom prst="rect">
            <a:avLst/>
          </a:prstGeom>
          <a:noFill/>
          <a:ln w="57150">
            <a:solidFill>
              <a:srgbClr val="FA43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D0F7BF-2701-47A0-BA67-261C286FD0F4}"/>
              </a:ext>
            </a:extLst>
          </p:cNvPr>
          <p:cNvSpPr/>
          <p:nvPr/>
        </p:nvSpPr>
        <p:spPr>
          <a:xfrm>
            <a:off x="920370" y="1385456"/>
            <a:ext cx="3965666" cy="5190836"/>
          </a:xfrm>
          <a:prstGeom prst="rect">
            <a:avLst/>
          </a:prstGeom>
          <a:solidFill>
            <a:srgbClr val="63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D13938D-3BF1-4BF5-B120-AC836E9B09B1}"/>
              </a:ext>
            </a:extLst>
          </p:cNvPr>
          <p:cNvSpPr/>
          <p:nvPr/>
        </p:nvSpPr>
        <p:spPr>
          <a:xfrm>
            <a:off x="1209964" y="1634836"/>
            <a:ext cx="3398981" cy="4664363"/>
          </a:xfrm>
          <a:prstGeom prst="rect">
            <a:avLst/>
          </a:prstGeom>
          <a:solidFill>
            <a:srgbClr val="887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99C02F-A42A-4C6B-BB28-18C594F516DB}"/>
              </a:ext>
            </a:extLst>
          </p:cNvPr>
          <p:cNvSpPr txBox="1"/>
          <p:nvPr/>
        </p:nvSpPr>
        <p:spPr>
          <a:xfrm>
            <a:off x="1892638" y="1808670"/>
            <a:ext cx="2359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&lt;</a:t>
            </a:r>
            <a:r>
              <a:rPr lang="ko-KR" altLang="en-US" sz="28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출국 절차</a:t>
            </a:r>
            <a:r>
              <a:rPr lang="en-US" altLang="ko-KR" sz="28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&gt;</a:t>
            </a:r>
            <a:endParaRPr lang="ko-KR" altLang="en-US" sz="2800" dirty="0"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1FEB9E-6173-4D07-86F4-AF0D6843A5FF}"/>
              </a:ext>
            </a:extLst>
          </p:cNvPr>
          <p:cNvSpPr txBox="1"/>
          <p:nvPr/>
        </p:nvSpPr>
        <p:spPr>
          <a:xfrm>
            <a:off x="1506681" y="2389587"/>
            <a:ext cx="34534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탑승수속</a:t>
            </a:r>
            <a:endParaRPr lang="en-US" altLang="ko-KR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</a:t>
            </a:r>
            <a:r>
              <a:rPr lang="en-US" altLang="ko-KR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수하물</a:t>
            </a:r>
            <a:r>
              <a:rPr lang="en-US" altLang="ko-KR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티켓 有</a:t>
            </a:r>
            <a:r>
              <a:rPr lang="en-US" altLang="ko-KR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세관신고</a:t>
            </a:r>
            <a:endParaRPr lang="en-US" altLang="ko-KR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출국장</a:t>
            </a:r>
            <a:endParaRPr lang="en-US" altLang="ko-KR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출국심사</a:t>
            </a:r>
            <a:endParaRPr lang="en-US" altLang="ko-KR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5. </a:t>
            </a:r>
            <a:r>
              <a:rPr lang="ko-KR" altLang="en-US" sz="2400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탑승구</a:t>
            </a:r>
            <a:endParaRPr lang="ko-KR" altLang="en-US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3" name="그림 32" descr="실내이(가) 표시된 사진&#10;&#10;자동 생성된 설명">
            <a:extLst>
              <a:ext uri="{FF2B5EF4-FFF2-40B4-BE49-F238E27FC236}">
                <a16:creationId xmlns:a16="http://schemas.microsoft.com/office/drawing/2014/main" id="{094A3FE1-555E-4E42-8D3E-8FBDC1283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95" y="2070280"/>
            <a:ext cx="5415801" cy="36721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F3020A-E087-4278-85AA-159CF801173B}"/>
              </a:ext>
            </a:extLst>
          </p:cNvPr>
          <p:cNvSpPr txBox="1"/>
          <p:nvPr/>
        </p:nvSpPr>
        <p:spPr>
          <a:xfrm rot="20853063">
            <a:off x="3359399" y="3674629"/>
            <a:ext cx="304320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8872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문제 발생</a:t>
            </a:r>
            <a:endParaRPr lang="en-US" altLang="ko-KR" sz="3200" dirty="0">
              <a:solidFill>
                <a:srgbClr val="8872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849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B421E-EACE-44B7-A13C-43E9A9170A3E}"/>
              </a:ext>
            </a:extLst>
          </p:cNvPr>
          <p:cNvSpPr/>
          <p:nvPr/>
        </p:nvSpPr>
        <p:spPr>
          <a:xfrm>
            <a:off x="743742" y="210735"/>
            <a:ext cx="5484781" cy="936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rgbClr val="8872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현재의 문제점</a:t>
            </a:r>
            <a:endParaRPr lang="ko-KR" altLang="en-US" sz="4800" dirty="0">
              <a:solidFill>
                <a:srgbClr val="8872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4329A83-C85D-4FA8-BB89-9D838797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2" y="1313259"/>
            <a:ext cx="5674936" cy="4939489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B75995A-F7B3-46CF-AC6F-D8829F14E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700" y="1313259"/>
            <a:ext cx="4293270" cy="493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625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다이어그램 26"/>
          <p:cNvGraphicFramePr/>
          <p:nvPr>
            <p:extLst>
              <p:ext uri="{D42A27DB-BD31-4B8C-83A1-F6EECF244321}">
                <p14:modId xmlns:p14="http://schemas.microsoft.com/office/powerpoint/2010/main" val="1577725446"/>
              </p:ext>
            </p:extLst>
          </p:nvPr>
        </p:nvGraphicFramePr>
        <p:xfrm>
          <a:off x="3108983" y="1538235"/>
          <a:ext cx="6324419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8" name="다이어그램 27"/>
          <p:cNvGraphicFramePr/>
          <p:nvPr>
            <p:extLst>
              <p:ext uri="{D42A27DB-BD31-4B8C-83A1-F6EECF244321}">
                <p14:modId xmlns:p14="http://schemas.microsoft.com/office/powerpoint/2010/main" val="4090592857"/>
              </p:ext>
            </p:extLst>
          </p:nvPr>
        </p:nvGraphicFramePr>
        <p:xfrm>
          <a:off x="3868874" y="4129124"/>
          <a:ext cx="8312447" cy="1713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C3504F9-7757-40CC-BD83-DC84918BA8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845"/>
            <a:ext cx="4015177" cy="4904655"/>
          </a:xfrm>
          <a:prstGeom prst="rect">
            <a:avLst/>
          </a:prstGeom>
          <a:effectLst>
            <a:outerShdw blurRad="177800" dist="190500" dir="2700000" algn="tl" rotWithShape="0">
              <a:schemeClr val="bg1">
                <a:lumMod val="50000"/>
                <a:alpha val="72000"/>
              </a:schemeClr>
            </a:outerShdw>
          </a:effec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2217FC-09EC-4130-8B11-24F29E5907FA}"/>
              </a:ext>
            </a:extLst>
          </p:cNvPr>
          <p:cNvSpPr/>
          <p:nvPr/>
        </p:nvSpPr>
        <p:spPr>
          <a:xfrm>
            <a:off x="743742" y="210735"/>
            <a:ext cx="5484781" cy="102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rgbClr val="8872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Smart Belt </a:t>
            </a:r>
            <a:r>
              <a:rPr lang="en-US" altLang="ko-KR" sz="3200" dirty="0">
                <a:solidFill>
                  <a:srgbClr val="8872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3200" dirty="0">
                <a:solidFill>
                  <a:srgbClr val="8872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스마트 벨트</a:t>
            </a:r>
            <a:r>
              <a:rPr lang="en-US" altLang="ko-KR" sz="3200" dirty="0">
                <a:solidFill>
                  <a:srgbClr val="8872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4400" dirty="0">
              <a:solidFill>
                <a:srgbClr val="8872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8A32F6-353D-4A61-A0E5-5FF0F9CE6DD3}"/>
              </a:ext>
            </a:extLst>
          </p:cNvPr>
          <p:cNvCxnSpPr>
            <a:cxnSpLocks/>
          </p:cNvCxnSpPr>
          <p:nvPr/>
        </p:nvCxnSpPr>
        <p:spPr>
          <a:xfrm>
            <a:off x="2124630" y="2459591"/>
            <a:ext cx="0" cy="1234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752385-76F7-48C4-84F8-C8875B5AD2EE}"/>
              </a:ext>
            </a:extLst>
          </p:cNvPr>
          <p:cNvCxnSpPr>
            <a:cxnSpLocks/>
          </p:cNvCxnSpPr>
          <p:nvPr/>
        </p:nvCxnSpPr>
        <p:spPr>
          <a:xfrm>
            <a:off x="945842" y="3083623"/>
            <a:ext cx="21159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어두운이(가) 표시된 사진&#10;&#10;자동 생성된 설명">
            <a:extLst>
              <a:ext uri="{FF2B5EF4-FFF2-40B4-BE49-F238E27FC236}">
                <a16:creationId xmlns:a16="http://schemas.microsoft.com/office/drawing/2014/main" id="{93142A04-FF7C-4B41-AC13-69AE151A4987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" t="6859" r="7965"/>
          <a:stretch/>
        </p:blipFill>
        <p:spPr>
          <a:xfrm>
            <a:off x="1625130" y="4266159"/>
            <a:ext cx="903749" cy="10831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047BC7B-4CD6-4A62-9DD6-3522A6B250C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1" t="-2140" r="28594" b="2754"/>
          <a:stretch/>
        </p:blipFill>
        <p:spPr>
          <a:xfrm>
            <a:off x="8297737" y="569303"/>
            <a:ext cx="3484386" cy="34370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그림 21" descr="앉아있는이(가) 표시된 사진&#10;&#10;자동 생성된 설명">
            <a:extLst>
              <a:ext uri="{FF2B5EF4-FFF2-40B4-BE49-F238E27FC236}">
                <a16:creationId xmlns:a16="http://schemas.microsoft.com/office/drawing/2014/main" id="{DA0B91BA-C339-4418-83C1-1E285A7D5F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804" y="3537337"/>
            <a:ext cx="6137672" cy="2849153"/>
          </a:xfrm>
          <a:prstGeom prst="rect">
            <a:avLst/>
          </a:prstGeom>
        </p:spPr>
      </p:pic>
      <p:pic>
        <p:nvPicPr>
          <p:cNvPr id="24" name="그림 23" descr="여행가방, 수화물이(가) 표시된 사진&#10;&#10;자동 생성된 설명">
            <a:extLst>
              <a:ext uri="{FF2B5EF4-FFF2-40B4-BE49-F238E27FC236}">
                <a16:creationId xmlns:a16="http://schemas.microsoft.com/office/drawing/2014/main" id="{06CC25F9-16E3-47C6-BACB-D596D020335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214" y="3502521"/>
            <a:ext cx="3282688" cy="2660109"/>
          </a:xfrm>
          <a:prstGeom prst="rect">
            <a:avLst/>
          </a:prstGeom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A3A55317-ECB6-456F-9092-9ECBD4B0A9A6}"/>
              </a:ext>
            </a:extLst>
          </p:cNvPr>
          <p:cNvSpPr/>
          <p:nvPr/>
        </p:nvSpPr>
        <p:spPr>
          <a:xfrm>
            <a:off x="9863001" y="4289746"/>
            <a:ext cx="656012" cy="464833"/>
          </a:xfrm>
          <a:prstGeom prst="rightArrow">
            <a:avLst/>
          </a:prstGeom>
          <a:solidFill>
            <a:srgbClr val="FA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2DB183-D22C-4684-838B-7F17227E9CA9}"/>
              </a:ext>
            </a:extLst>
          </p:cNvPr>
          <p:cNvSpPr txBox="1"/>
          <p:nvPr/>
        </p:nvSpPr>
        <p:spPr>
          <a:xfrm>
            <a:off x="9562800" y="6152633"/>
            <a:ext cx="237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&lt;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기기 착용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&gt;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B4A9DB-2426-431F-A452-3CC26D484320}"/>
              </a:ext>
            </a:extLst>
          </p:cNvPr>
          <p:cNvSpPr txBox="1"/>
          <p:nvPr/>
        </p:nvSpPr>
        <p:spPr>
          <a:xfrm>
            <a:off x="1331289" y="6162630"/>
            <a:ext cx="158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&lt;Smart Belt &gt;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9429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2217FC-09EC-4130-8B11-24F29E5907FA}"/>
              </a:ext>
            </a:extLst>
          </p:cNvPr>
          <p:cNvSpPr/>
          <p:nvPr/>
        </p:nvSpPr>
        <p:spPr>
          <a:xfrm>
            <a:off x="743742" y="210735"/>
            <a:ext cx="10681819" cy="102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8872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출국 시 사용 절차</a:t>
            </a:r>
          </a:p>
        </p:txBody>
      </p:sp>
      <p:pic>
        <p:nvPicPr>
          <p:cNvPr id="4" name="그림 3" descr="실내, 바닥, 천장, 공항이(가) 표시된 사진&#10;&#10;자동 생성된 설명">
            <a:extLst>
              <a:ext uri="{FF2B5EF4-FFF2-40B4-BE49-F238E27FC236}">
                <a16:creationId xmlns:a16="http://schemas.microsoft.com/office/drawing/2014/main" id="{86B02369-E33F-40C6-98A3-BB5ACB40CE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18" b="8760"/>
          <a:stretch/>
        </p:blipFill>
        <p:spPr>
          <a:xfrm>
            <a:off x="5350797" y="303975"/>
            <a:ext cx="6302115" cy="14921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950BD52-209C-42CB-BD8F-E5A2D219E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20" y="1537208"/>
            <a:ext cx="4040510" cy="4935600"/>
          </a:xfrm>
          <a:prstGeom prst="rect">
            <a:avLst/>
          </a:prstGeom>
          <a:effectLst>
            <a:outerShdw blurRad="177800" dist="190500" dir="2700000" algn="tl" rotWithShape="0">
              <a:schemeClr val="bg1">
                <a:lumMod val="50000"/>
                <a:alpha val="72000"/>
              </a:schemeClr>
            </a:outerShdw>
          </a:effec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FE2FE36-AC52-4A0F-B6EB-9EF50D03F6FE}"/>
              </a:ext>
            </a:extLst>
          </p:cNvPr>
          <p:cNvCxnSpPr>
            <a:cxnSpLocks/>
          </p:cNvCxnSpPr>
          <p:nvPr/>
        </p:nvCxnSpPr>
        <p:spPr>
          <a:xfrm>
            <a:off x="6129298" y="2662798"/>
            <a:ext cx="0" cy="11804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299D300-3757-41D5-A9AF-89CB4A5173B9}"/>
              </a:ext>
            </a:extLst>
          </p:cNvPr>
          <p:cNvCxnSpPr>
            <a:cxnSpLocks/>
          </p:cNvCxnSpPr>
          <p:nvPr/>
        </p:nvCxnSpPr>
        <p:spPr>
          <a:xfrm>
            <a:off x="4984683" y="3203247"/>
            <a:ext cx="23265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 descr="어두운이(가) 표시된 사진&#10;&#10;자동 생성된 설명">
            <a:extLst>
              <a:ext uri="{FF2B5EF4-FFF2-40B4-BE49-F238E27FC236}">
                <a16:creationId xmlns:a16="http://schemas.microsoft.com/office/drawing/2014/main" id="{2C82B9C7-DC40-4A87-A1EA-5C9E71A4C6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" t="6859" r="7965"/>
          <a:stretch/>
        </p:blipFill>
        <p:spPr>
          <a:xfrm>
            <a:off x="5640624" y="4378142"/>
            <a:ext cx="985202" cy="11808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C9FC8DF-8A93-4A29-AB97-C09F75B1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6" y="1537335"/>
            <a:ext cx="4040614" cy="4935727"/>
          </a:xfrm>
          <a:prstGeom prst="rect">
            <a:avLst/>
          </a:prstGeom>
          <a:effectLst>
            <a:outerShdw blurRad="177800" dist="190500" dir="2700000" algn="tl" rotWithShape="0">
              <a:schemeClr val="bg1">
                <a:lumMod val="50000"/>
                <a:alpha val="72000"/>
              </a:scheme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7E850FA-1471-4203-A362-EEA6005C10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94" y="2693704"/>
            <a:ext cx="2372422" cy="1180454"/>
          </a:xfrm>
          <a:prstGeom prst="rect">
            <a:avLst/>
          </a:prstGeom>
        </p:spPr>
      </p:pic>
      <p:pic>
        <p:nvPicPr>
          <p:cNvPr id="34" name="그림 33" descr="어두운이(가) 표시된 사진&#10;&#10;자동 생성된 설명">
            <a:extLst>
              <a:ext uri="{FF2B5EF4-FFF2-40B4-BE49-F238E27FC236}">
                <a16:creationId xmlns:a16="http://schemas.microsoft.com/office/drawing/2014/main" id="{36366F7B-2DD0-46F2-A0D5-3616D609B0C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" t="6859" r="7965"/>
          <a:stretch/>
        </p:blipFill>
        <p:spPr>
          <a:xfrm>
            <a:off x="1704766" y="4378488"/>
            <a:ext cx="984913" cy="1180454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4E992E8-E96F-4833-9892-776AC57973BE}"/>
              </a:ext>
            </a:extLst>
          </p:cNvPr>
          <p:cNvCxnSpPr>
            <a:cxnSpLocks/>
          </p:cNvCxnSpPr>
          <p:nvPr/>
        </p:nvCxnSpPr>
        <p:spPr>
          <a:xfrm>
            <a:off x="2197223" y="2631892"/>
            <a:ext cx="0" cy="12422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17F3B80-EFDD-4782-A073-FA9BA6106787}"/>
              </a:ext>
            </a:extLst>
          </p:cNvPr>
          <p:cNvCxnSpPr>
            <a:cxnSpLocks/>
          </p:cNvCxnSpPr>
          <p:nvPr/>
        </p:nvCxnSpPr>
        <p:spPr>
          <a:xfrm>
            <a:off x="1145201" y="3258512"/>
            <a:ext cx="20499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 descr="앉아있는이(가) 표시된 사진&#10;&#10;자동 생성된 설명">
            <a:extLst>
              <a:ext uri="{FF2B5EF4-FFF2-40B4-BE49-F238E27FC236}">
                <a16:creationId xmlns:a16="http://schemas.microsoft.com/office/drawing/2014/main" id="{373719F7-96AF-42B8-BB32-A0CFF28C48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r="48414"/>
          <a:stretch/>
        </p:blipFill>
        <p:spPr>
          <a:xfrm>
            <a:off x="8351443" y="2066925"/>
            <a:ext cx="3507931" cy="440601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B8B4F58-5D4E-4552-B02C-C945BB954653}"/>
              </a:ext>
            </a:extLst>
          </p:cNvPr>
          <p:cNvSpPr txBox="1"/>
          <p:nvPr/>
        </p:nvSpPr>
        <p:spPr>
          <a:xfrm>
            <a:off x="1320822" y="6199382"/>
            <a:ext cx="209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&lt;1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차 정보 등록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D94893-41A8-4D56-A309-54718A3A6032}"/>
              </a:ext>
            </a:extLst>
          </p:cNvPr>
          <p:cNvSpPr txBox="1"/>
          <p:nvPr/>
        </p:nvSpPr>
        <p:spPr>
          <a:xfrm>
            <a:off x="5276153" y="6233943"/>
            <a:ext cx="209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&lt;2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차 정보 등록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16E22D-E021-4422-B36B-5ED815C2E302}"/>
              </a:ext>
            </a:extLst>
          </p:cNvPr>
          <p:cNvSpPr txBox="1"/>
          <p:nvPr/>
        </p:nvSpPr>
        <p:spPr>
          <a:xfrm>
            <a:off x="9463871" y="6153915"/>
            <a:ext cx="209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&lt;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기기 장착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6FA3F7-55C5-4F45-ACD8-FBDB585F1D5D}"/>
              </a:ext>
            </a:extLst>
          </p:cNvPr>
          <p:cNvSpPr txBox="1"/>
          <p:nvPr/>
        </p:nvSpPr>
        <p:spPr>
          <a:xfrm>
            <a:off x="1586051" y="1394681"/>
            <a:ext cx="2700502" cy="400110"/>
          </a:xfrm>
          <a:prstGeom prst="rect">
            <a:avLst/>
          </a:prstGeom>
          <a:noFill/>
          <a:ln w="19050">
            <a:solidFill>
              <a:srgbClr val="63C1C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1.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수하물 바코드 등록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05C1A5B-7715-4975-8B93-05F905CFFAD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5" t="-5210" r="9927" b="15489"/>
          <a:stretch/>
        </p:blipFill>
        <p:spPr>
          <a:xfrm>
            <a:off x="4236367" y="4324974"/>
            <a:ext cx="1540266" cy="143197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E9E037F-3A79-4555-91DB-5D4AE2F6F97B}"/>
              </a:ext>
            </a:extLst>
          </p:cNvPr>
          <p:cNvSpPr txBox="1"/>
          <p:nvPr/>
        </p:nvSpPr>
        <p:spPr>
          <a:xfrm>
            <a:off x="4854224" y="3974762"/>
            <a:ext cx="1890153" cy="400110"/>
          </a:xfrm>
          <a:prstGeom prst="rect">
            <a:avLst/>
          </a:prstGeom>
          <a:noFill/>
          <a:ln w="19050">
            <a:solidFill>
              <a:srgbClr val="63C1C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내 지문 등록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B4A0F7F-37D2-4C17-B954-4F9B02DCFB5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88"/>
          <a:stretch/>
        </p:blipFill>
        <p:spPr>
          <a:xfrm>
            <a:off x="277829" y="1231784"/>
            <a:ext cx="1230407" cy="252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53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2217FC-09EC-4130-8B11-24F29E5907FA}"/>
              </a:ext>
            </a:extLst>
          </p:cNvPr>
          <p:cNvSpPr/>
          <p:nvPr/>
        </p:nvSpPr>
        <p:spPr>
          <a:xfrm>
            <a:off x="743742" y="210735"/>
            <a:ext cx="10681819" cy="102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8872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입국 시 사용 절차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9AD6598-DF3C-4EAF-8D01-15D1F2429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242" y="1199725"/>
            <a:ext cx="4040614" cy="4935727"/>
          </a:xfrm>
          <a:prstGeom prst="rect">
            <a:avLst/>
          </a:prstGeom>
          <a:effectLst>
            <a:outerShdw blurRad="177800" dist="190500" dir="2700000" algn="tl" rotWithShape="0">
              <a:schemeClr val="bg1">
                <a:lumMod val="50000"/>
                <a:alpha val="72000"/>
              </a:schemeClr>
            </a:outerShdw>
          </a:effectLst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097AE80-4998-4058-AC6C-16DCD9B9264B}"/>
              </a:ext>
            </a:extLst>
          </p:cNvPr>
          <p:cNvCxnSpPr>
            <a:cxnSpLocks/>
          </p:cNvCxnSpPr>
          <p:nvPr/>
        </p:nvCxnSpPr>
        <p:spPr>
          <a:xfrm>
            <a:off x="6325773" y="2281561"/>
            <a:ext cx="0" cy="12422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084153-71BB-40DC-9074-BAD20AEF6727}"/>
              </a:ext>
            </a:extLst>
          </p:cNvPr>
          <p:cNvCxnSpPr>
            <a:cxnSpLocks/>
          </p:cNvCxnSpPr>
          <p:nvPr/>
        </p:nvCxnSpPr>
        <p:spPr>
          <a:xfrm>
            <a:off x="5273751" y="2927231"/>
            <a:ext cx="20499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어두운이(가) 표시된 사진&#10;&#10;자동 생성된 설명">
            <a:extLst>
              <a:ext uri="{FF2B5EF4-FFF2-40B4-BE49-F238E27FC236}">
                <a16:creationId xmlns:a16="http://schemas.microsoft.com/office/drawing/2014/main" id="{06A2580C-366B-4269-94AE-1E8674F221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" t="6859" r="7965"/>
          <a:stretch/>
        </p:blipFill>
        <p:spPr>
          <a:xfrm>
            <a:off x="5871036" y="4051013"/>
            <a:ext cx="909474" cy="10900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A8AB47B-8A78-400A-8BA5-596EE7642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432" y="4122593"/>
            <a:ext cx="1096681" cy="1096681"/>
          </a:xfrm>
          <a:prstGeom prst="rect">
            <a:avLst/>
          </a:prstGeom>
        </p:spPr>
      </p:pic>
      <p:pic>
        <p:nvPicPr>
          <p:cNvPr id="12" name="그림 11" descr="여행가방, 수화물이(가) 표시된 사진&#10;&#10;자동 생성된 설명">
            <a:extLst>
              <a:ext uri="{FF2B5EF4-FFF2-40B4-BE49-F238E27FC236}">
                <a16:creationId xmlns:a16="http://schemas.microsoft.com/office/drawing/2014/main" id="{308C3094-D9DC-4E6C-8B36-CDD5830E36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8" r="27839"/>
          <a:stretch/>
        </p:blipFill>
        <p:spPr>
          <a:xfrm>
            <a:off x="8660454" y="1276551"/>
            <a:ext cx="2925425" cy="4737944"/>
          </a:xfrm>
          <a:prstGeom prst="rect">
            <a:avLst/>
          </a:prstGeom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C7F23B9-5720-4353-87B7-67FD6479A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5" y="1225247"/>
            <a:ext cx="4040614" cy="4935727"/>
          </a:xfrm>
          <a:prstGeom prst="rect">
            <a:avLst/>
          </a:prstGeom>
          <a:effectLst>
            <a:outerShdw blurRad="177800" dist="190500" dir="2700000" algn="tl" rotWithShape="0">
              <a:schemeClr val="bg1">
                <a:lumMod val="50000"/>
                <a:alpha val="72000"/>
              </a:scheme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38A32F6-353D-4A61-A0E5-5FF0F9CE6DD3}"/>
              </a:ext>
            </a:extLst>
          </p:cNvPr>
          <p:cNvCxnSpPr>
            <a:cxnSpLocks/>
          </p:cNvCxnSpPr>
          <p:nvPr/>
        </p:nvCxnSpPr>
        <p:spPr>
          <a:xfrm>
            <a:off x="2272572" y="2308031"/>
            <a:ext cx="0" cy="12422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752385-76F7-48C4-84F8-C8875B5AD2EE}"/>
              </a:ext>
            </a:extLst>
          </p:cNvPr>
          <p:cNvCxnSpPr>
            <a:cxnSpLocks/>
          </p:cNvCxnSpPr>
          <p:nvPr/>
        </p:nvCxnSpPr>
        <p:spPr>
          <a:xfrm flipV="1">
            <a:off x="1109677" y="2927231"/>
            <a:ext cx="230718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205CE6C-D9D4-473E-BE9A-F652151235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63" y="2381616"/>
            <a:ext cx="2372422" cy="11804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ABF7CBD-0DF6-4D2F-A162-B4ADF3ED4857}"/>
              </a:ext>
            </a:extLst>
          </p:cNvPr>
          <p:cNvSpPr txBox="1"/>
          <p:nvPr/>
        </p:nvSpPr>
        <p:spPr>
          <a:xfrm>
            <a:off x="1319745" y="6033888"/>
            <a:ext cx="209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&lt;1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차 잠금 해제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C765B0-226F-45BD-94C2-A628CB5CA20E}"/>
              </a:ext>
            </a:extLst>
          </p:cNvPr>
          <p:cNvSpPr txBox="1"/>
          <p:nvPr/>
        </p:nvSpPr>
        <p:spPr>
          <a:xfrm>
            <a:off x="5404749" y="6046228"/>
            <a:ext cx="209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&lt;2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차 잠금 해제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2" name="그림 31" descr="어두운이(가) 표시된 사진&#10;&#10;자동 생성된 설명">
            <a:extLst>
              <a:ext uri="{FF2B5EF4-FFF2-40B4-BE49-F238E27FC236}">
                <a16:creationId xmlns:a16="http://schemas.microsoft.com/office/drawing/2014/main" id="{C1907F14-8AE4-4D73-B47A-778F55449B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" t="6859" r="7965"/>
          <a:stretch/>
        </p:blipFill>
        <p:spPr>
          <a:xfrm>
            <a:off x="1830436" y="4091235"/>
            <a:ext cx="909474" cy="109003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91A31EE-21BC-4572-B522-790D2556BA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80" y="4114550"/>
            <a:ext cx="1098000" cy="1098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F3E6C68-0341-4025-8F16-9D3C5165B26F}"/>
              </a:ext>
            </a:extLst>
          </p:cNvPr>
          <p:cNvSpPr txBox="1"/>
          <p:nvPr/>
        </p:nvSpPr>
        <p:spPr>
          <a:xfrm>
            <a:off x="9028589" y="6033888"/>
            <a:ext cx="257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&lt;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기기 해제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&amp;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수거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81D86C1-0ACF-4272-9E23-2C2ED9F4290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88"/>
          <a:stretch/>
        </p:blipFill>
        <p:spPr>
          <a:xfrm>
            <a:off x="244458" y="1276551"/>
            <a:ext cx="1230407" cy="252842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5B3C612-1AC0-4B3C-8134-24C2837EA98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5" t="-5210" r="9927" b="15489"/>
          <a:stretch/>
        </p:blipFill>
        <p:spPr>
          <a:xfrm>
            <a:off x="4160171" y="4006458"/>
            <a:ext cx="1540266" cy="143197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FCF5800-4213-4264-B044-D0ED00527F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09" y="2288414"/>
            <a:ext cx="1331341" cy="118045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2F94BB7-8F48-4E60-822C-2FD7DFB6EA74}"/>
              </a:ext>
            </a:extLst>
          </p:cNvPr>
          <p:cNvSpPr txBox="1"/>
          <p:nvPr/>
        </p:nvSpPr>
        <p:spPr>
          <a:xfrm>
            <a:off x="1588244" y="1163904"/>
            <a:ext cx="3490500" cy="707886"/>
          </a:xfrm>
          <a:prstGeom prst="rect">
            <a:avLst/>
          </a:prstGeom>
          <a:noFill/>
          <a:ln w="19050">
            <a:solidFill>
              <a:srgbClr val="63C1C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등록된 수하물 바코드와 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자신의 수하물 바코드 대조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92CC63-0679-4B49-82F5-154E252A0274}"/>
              </a:ext>
            </a:extLst>
          </p:cNvPr>
          <p:cNvSpPr txBox="1"/>
          <p:nvPr/>
        </p:nvSpPr>
        <p:spPr>
          <a:xfrm>
            <a:off x="4509299" y="3567238"/>
            <a:ext cx="3490500" cy="400110"/>
          </a:xfrm>
          <a:prstGeom prst="rect">
            <a:avLst/>
          </a:prstGeom>
          <a:noFill/>
          <a:ln w="19050">
            <a:solidFill>
              <a:srgbClr val="63C1C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등록된 지문과 내 지문 대조</a:t>
            </a:r>
          </a:p>
        </p:txBody>
      </p:sp>
    </p:spTree>
    <p:extLst>
      <p:ext uri="{BB962C8B-B14F-4D97-AF65-F5344CB8AC3E}">
        <p14:creationId xmlns:p14="http://schemas.microsoft.com/office/powerpoint/2010/main" val="1798838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1"/>
      <p:bldP spid="34" grpId="0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2217FC-09EC-4130-8B11-24F29E5907FA}"/>
              </a:ext>
            </a:extLst>
          </p:cNvPr>
          <p:cNvSpPr/>
          <p:nvPr/>
        </p:nvSpPr>
        <p:spPr>
          <a:xfrm>
            <a:off x="1374057" y="258650"/>
            <a:ext cx="10681819" cy="936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rgbClr val="8872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기기가 해제 되지 않은 채로 나가려 한다면</a:t>
            </a:r>
            <a:r>
              <a:rPr lang="en-US" altLang="ko-KR" sz="4000" dirty="0">
                <a:solidFill>
                  <a:srgbClr val="8872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?</a:t>
            </a:r>
            <a:endParaRPr lang="ko-KR" altLang="en-US" sz="4000" dirty="0">
              <a:solidFill>
                <a:srgbClr val="8872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" name="그림 2" descr="벡터그래픽이(가) 표시된 사진&#10;&#10;자동 생성된 설명">
            <a:extLst>
              <a:ext uri="{FF2B5EF4-FFF2-40B4-BE49-F238E27FC236}">
                <a16:creationId xmlns:a16="http://schemas.microsoft.com/office/drawing/2014/main" id="{9D11A0E8-2A6A-4F88-874D-DB2A3CEE5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3" y="198799"/>
            <a:ext cx="996454" cy="996454"/>
          </a:xfrm>
          <a:prstGeom prst="rect">
            <a:avLst/>
          </a:prstGeom>
        </p:spPr>
      </p:pic>
      <p:pic>
        <p:nvPicPr>
          <p:cNvPr id="7" name="그림 6" descr="바닥, 실내, 공항, 건물이(가) 표시된 사진&#10;&#10;자동 생성된 설명">
            <a:extLst>
              <a:ext uri="{FF2B5EF4-FFF2-40B4-BE49-F238E27FC236}">
                <a16:creationId xmlns:a16="http://schemas.microsoft.com/office/drawing/2014/main" id="{648F8363-1D3A-4C79-9B85-1A0E76FD7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80" y="1672331"/>
            <a:ext cx="10062838" cy="450652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989316-8900-43F2-A5F8-F5854A670559}"/>
              </a:ext>
            </a:extLst>
          </p:cNvPr>
          <p:cNvSpPr/>
          <p:nvPr/>
        </p:nvSpPr>
        <p:spPr>
          <a:xfrm rot="21144974">
            <a:off x="3853810" y="3085611"/>
            <a:ext cx="4859201" cy="1640484"/>
          </a:xfrm>
          <a:prstGeom prst="rect">
            <a:avLst/>
          </a:prstGeom>
          <a:solidFill>
            <a:srgbClr val="63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8F127-111A-481C-B64C-BA1B622C4DD3}"/>
              </a:ext>
            </a:extLst>
          </p:cNvPr>
          <p:cNvSpPr/>
          <p:nvPr/>
        </p:nvSpPr>
        <p:spPr>
          <a:xfrm rot="21144974">
            <a:off x="4036381" y="3249228"/>
            <a:ext cx="4474346" cy="125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1824B-2C7C-4E73-AEB8-95E6DED25F6C}"/>
              </a:ext>
            </a:extLst>
          </p:cNvPr>
          <p:cNvSpPr txBox="1"/>
          <p:nvPr/>
        </p:nvSpPr>
        <p:spPr>
          <a:xfrm rot="21144974">
            <a:off x="4105182" y="3391269"/>
            <a:ext cx="4680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8872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입국장에 기기가 인식되면 </a:t>
            </a:r>
            <a:endParaRPr lang="en-US" altLang="ko-KR" sz="2800" dirty="0">
              <a:solidFill>
                <a:srgbClr val="88725B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3200" u="sng" dirty="0">
                <a:solidFill>
                  <a:srgbClr val="88725B"/>
                </a:solidFill>
                <a:highlight>
                  <a:srgbClr val="FFFF00"/>
                </a:highlight>
                <a:latin typeface="-윤고딕340" panose="02030504000101010101" pitchFamily="18" charset="-127"/>
                <a:ea typeface="-윤고딕340" panose="02030504000101010101" pitchFamily="18" charset="-127"/>
              </a:rPr>
              <a:t>경보음</a:t>
            </a:r>
            <a:r>
              <a:rPr lang="ko-KR" altLang="en-US" sz="2800" dirty="0">
                <a:solidFill>
                  <a:srgbClr val="8872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울리는 장치 가동 </a:t>
            </a:r>
          </a:p>
        </p:txBody>
      </p:sp>
    </p:spTree>
    <p:extLst>
      <p:ext uri="{BB962C8B-B14F-4D97-AF65-F5344CB8AC3E}">
        <p14:creationId xmlns:p14="http://schemas.microsoft.com/office/powerpoint/2010/main" val="655706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1E46E7-A058-466D-B9E1-943FD668235E}"/>
              </a:ext>
            </a:extLst>
          </p:cNvPr>
          <p:cNvSpPr/>
          <p:nvPr/>
        </p:nvSpPr>
        <p:spPr>
          <a:xfrm>
            <a:off x="743742" y="210735"/>
            <a:ext cx="5484781" cy="102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88725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적용분야</a:t>
            </a:r>
          </a:p>
        </p:txBody>
      </p:sp>
      <p:pic>
        <p:nvPicPr>
          <p:cNvPr id="18" name="그림 17" descr="실내, 바닥, 창문, 벽이(가) 표시된 사진&#10;&#10;자동 생성된 설명">
            <a:extLst>
              <a:ext uri="{FF2B5EF4-FFF2-40B4-BE49-F238E27FC236}">
                <a16:creationId xmlns:a16="http://schemas.microsoft.com/office/drawing/2014/main" id="{366434BC-BB9D-4E28-9A37-926F32A5C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2" y="1318704"/>
            <a:ext cx="3387664" cy="2256917"/>
          </a:xfrm>
          <a:prstGeom prst="rect">
            <a:avLst/>
          </a:prstGeom>
        </p:spPr>
      </p:pic>
      <p:pic>
        <p:nvPicPr>
          <p:cNvPr id="20" name="그림 19" descr="테이블, 실내, 바닥이(가) 표시된 사진&#10;&#10;자동 생성된 설명">
            <a:extLst>
              <a:ext uri="{FF2B5EF4-FFF2-40B4-BE49-F238E27FC236}">
                <a16:creationId xmlns:a16="http://schemas.microsoft.com/office/drawing/2014/main" id="{C9E13483-69B1-4C58-8480-81FDDFF06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2" y="3781413"/>
            <a:ext cx="3387600" cy="2256740"/>
          </a:xfrm>
          <a:prstGeom prst="rect">
            <a:avLst/>
          </a:prstGeom>
        </p:spPr>
      </p:pic>
      <p:pic>
        <p:nvPicPr>
          <p:cNvPr id="24" name="그림 23" descr="하늘, 실외, 대지, 건물이(가) 표시된 사진&#10;&#10;자동 생성된 설명">
            <a:extLst>
              <a:ext uri="{FF2B5EF4-FFF2-40B4-BE49-F238E27FC236}">
                <a16:creationId xmlns:a16="http://schemas.microsoft.com/office/drawing/2014/main" id="{D3EC1E3F-67B4-403C-84EF-F9582A509530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885" y="1318703"/>
            <a:ext cx="3387600" cy="2257200"/>
          </a:xfrm>
          <a:prstGeom prst="rect">
            <a:avLst/>
          </a:prstGeom>
        </p:spPr>
      </p:pic>
      <p:pic>
        <p:nvPicPr>
          <p:cNvPr id="30" name="그림 29" descr="건물, 실외이(가) 표시된 사진&#10;&#10;자동 생성된 설명">
            <a:extLst>
              <a:ext uri="{FF2B5EF4-FFF2-40B4-BE49-F238E27FC236}">
                <a16:creationId xmlns:a16="http://schemas.microsoft.com/office/drawing/2014/main" id="{C8C14EBA-A889-4CB4-948F-66D0C415FC1B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885" y="3781413"/>
            <a:ext cx="3387600" cy="2257200"/>
          </a:xfrm>
          <a:prstGeom prst="rect">
            <a:avLst/>
          </a:prstGeom>
        </p:spPr>
      </p:pic>
      <p:pic>
        <p:nvPicPr>
          <p:cNvPr id="33" name="그림 32" descr="사람, 실내, 여자, 서있는이(가) 표시된 사진&#10;&#10;자동 생성된 설명">
            <a:extLst>
              <a:ext uri="{FF2B5EF4-FFF2-40B4-BE49-F238E27FC236}">
                <a16:creationId xmlns:a16="http://schemas.microsoft.com/office/drawing/2014/main" id="{D28D86CD-74CD-46D2-AAC6-C5E633E32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45" y="1318703"/>
            <a:ext cx="3387600" cy="2258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ADAAEC3-5712-4577-B144-16538A9240BE}"/>
              </a:ext>
            </a:extLst>
          </p:cNvPr>
          <p:cNvSpPr txBox="1"/>
          <p:nvPr/>
        </p:nvSpPr>
        <p:spPr>
          <a:xfrm>
            <a:off x="1536192" y="6247155"/>
            <a:ext cx="1947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기숙사 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4B6D8D-93B1-4571-854A-7DE5228C232F}"/>
              </a:ext>
            </a:extLst>
          </p:cNvPr>
          <p:cNvSpPr txBox="1"/>
          <p:nvPr/>
        </p:nvSpPr>
        <p:spPr>
          <a:xfrm>
            <a:off x="8933688" y="6244123"/>
            <a:ext cx="24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공연장 물품보관소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D3A1E76-44C0-4055-9421-217F262A3B7A}"/>
              </a:ext>
            </a:extLst>
          </p:cNvPr>
          <p:cNvSpPr txBox="1"/>
          <p:nvPr/>
        </p:nvSpPr>
        <p:spPr>
          <a:xfrm>
            <a:off x="5324856" y="6245464"/>
            <a:ext cx="1947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편의점 픽업</a:t>
            </a:r>
          </a:p>
        </p:txBody>
      </p:sp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8F8DCE51-8195-464D-A886-8AB64BC69889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723" y="3781413"/>
            <a:ext cx="3387600" cy="22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221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254</Words>
  <Application>Microsoft Office PowerPoint</Application>
  <PresentationFormat>와이드스크린</PresentationFormat>
  <Paragraphs>83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-윤고딕340</vt:lpstr>
      <vt:lpstr>-윤고딕330</vt:lpstr>
      <vt:lpstr>-윤고딕320</vt:lpstr>
      <vt:lpstr>-윤고딕350</vt:lpstr>
      <vt:lpstr>야놀자 야체 B</vt:lpstr>
      <vt:lpstr>Arial</vt:lpstr>
      <vt:lpstr>-윤고딕360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지수 이</cp:lastModifiedBy>
  <cp:revision>384</cp:revision>
  <dcterms:created xsi:type="dcterms:W3CDTF">2018-08-02T07:05:36Z</dcterms:created>
  <dcterms:modified xsi:type="dcterms:W3CDTF">2018-11-29T02:36:55Z</dcterms:modified>
</cp:coreProperties>
</file>