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64" r:id="rId8"/>
    <p:sldId id="265" r:id="rId9"/>
    <p:sldId id="266" r:id="rId10"/>
    <p:sldId id="267" r:id="rId11"/>
    <p:sldId id="263" r:id="rId12"/>
    <p:sldId id="258" r:id="rId13"/>
  </p:sldIdLst>
  <p:sldSz cx="12192000" cy="6858000"/>
  <p:notesSz cx="6858000" cy="9144000"/>
  <p:embeddedFontLst>
    <p:embeddedFont>
      <p:font typeface="나눔바른고딕" panose="020B0600000101010101" charset="-127"/>
      <p:regular r:id="rId14"/>
      <p:bold r:id="rId15"/>
    </p:embeddedFont>
    <p:embeddedFont>
      <p:font typeface="210 맨발의청춘 B" panose="02020603020101020101" pitchFamily="18" charset="-127"/>
      <p:regular r:id="rId16"/>
    </p:embeddedFont>
    <p:embeddedFont>
      <p:font typeface="210 맨발의청춘 L" panose="02020603020101020101" pitchFamily="18" charset="-127"/>
      <p:regular r:id="rId17"/>
    </p:embeddedFont>
    <p:embeddedFont>
      <p:font typeface="210 맨발의청춘 R" panose="02020603020101020101" pitchFamily="18" charset="-127"/>
      <p:regular r:id="rId18"/>
    </p:embeddedFont>
    <p:embeddedFont>
      <p:font typeface="Verdana" panose="020B0604030504040204" pitchFamily="34" charset="0"/>
      <p:regular r:id="rId19"/>
      <p:bold r:id="rId20"/>
      <p:italic r:id="rId21"/>
      <p:boldItalic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wodke@outlook.kr" initials="p" lastIdx="1" clrIdx="0">
    <p:extLst>
      <p:ext uri="{19B8F6BF-5375-455C-9EA6-DF929625EA0E}">
        <p15:presenceInfo xmlns:p15="http://schemas.microsoft.com/office/powerpoint/2012/main" userId="7562a70e839a5a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535F"/>
    <a:srgbClr val="404040"/>
    <a:srgbClr val="4C93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236D73-E188-4DD6-88C9-136254E6DBF6}" v="1018" dt="2018-11-28T17:40:23.444"/>
    <p1510:client id="{A940067B-EDDA-4ABD-BF5C-ACFDE3B32976}" v="19" dt="2018-11-28T18:07:45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4" y="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 현지" userId="0c02a67e640fb349" providerId="LiveId" clId="{A940067B-EDDA-4ABD-BF5C-ACFDE3B32976}"/>
    <pc:docChg chg="modSld">
      <pc:chgData name="김 현지" userId="0c02a67e640fb349" providerId="LiveId" clId="{A940067B-EDDA-4ABD-BF5C-ACFDE3B32976}" dt="2018-11-28T18:07:45.343" v="18" actId="207"/>
      <pc:docMkLst>
        <pc:docMk/>
      </pc:docMkLst>
      <pc:sldChg chg="modAnim">
        <pc:chgData name="김 현지" userId="0c02a67e640fb349" providerId="LiveId" clId="{A940067B-EDDA-4ABD-BF5C-ACFDE3B32976}" dt="2018-11-28T18:00:33.426" v="4"/>
        <pc:sldMkLst>
          <pc:docMk/>
          <pc:sldMk cId="4027505701" sldId="259"/>
        </pc:sldMkLst>
      </pc:sldChg>
      <pc:sldChg chg="modAnim">
        <pc:chgData name="김 현지" userId="0c02a67e640fb349" providerId="LiveId" clId="{A940067B-EDDA-4ABD-BF5C-ACFDE3B32976}" dt="2018-11-28T18:03:50.510" v="17"/>
        <pc:sldMkLst>
          <pc:docMk/>
          <pc:sldMk cId="3721392638" sldId="265"/>
        </pc:sldMkLst>
      </pc:sldChg>
      <pc:sldChg chg="modSp">
        <pc:chgData name="김 현지" userId="0c02a67e640fb349" providerId="LiveId" clId="{A940067B-EDDA-4ABD-BF5C-ACFDE3B32976}" dt="2018-11-28T18:07:45.343" v="18" actId="207"/>
        <pc:sldMkLst>
          <pc:docMk/>
          <pc:sldMk cId="2422285197" sldId="267"/>
        </pc:sldMkLst>
        <pc:spChg chg="mod">
          <ac:chgData name="김 현지" userId="0c02a67e640fb349" providerId="LiveId" clId="{A940067B-EDDA-4ABD-BF5C-ACFDE3B32976}" dt="2018-11-28T18:07:45.343" v="18" actId="207"/>
          <ac:spMkLst>
            <pc:docMk/>
            <pc:sldMk cId="2422285197" sldId="267"/>
            <ac:spMk id="13" creationId="{81D43B61-8C64-488C-B3FD-FA0751A64026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8-11-28T00:03:08.785" idx="1">
    <p:pos x="792" y="3726"/>
    <p:text>유니파이 ID가 RSA 2017 이노베이션 샌드박스 컨테스트에서 선보인 암묵인증 솔루션은 사람의 걸음걸이 등 100개 이상의 행위 정보를 머신러닝 기술로 분석해 기기가 사용자를 인증하는 방식으로 눈길을 끌었다. / RSA 컨퍼런스 TV 갈무리
출처 : http://it.chosun.com/site/data/html_dir/2017/03/13/2017031385036.html</p:text>
    <p:extLst mod="1">
      <p:ext uri="{C676402C-5697-4E1C-873F-D02D1690AC5C}">
        <p15:threadingInfo xmlns:p15="http://schemas.microsoft.com/office/powerpoint/2012/main" timeZoneBias="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411CB-ECA3-431A-A5DF-DEECA16C46E9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5411CB-ECA3-431A-A5DF-DEECA16C46E9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C7CF4-333F-45EF-8065-02812BFFA99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4000" y="3313584"/>
            <a:ext cx="9144000" cy="2308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marL="182563" indent="-182563" algn="ctr" latinLnBrk="0"/>
            <a:endParaRPr lang="ko-KR" altLang="en-US" sz="900" b="1" dirty="0">
              <a:solidFill>
                <a:srgbClr val="FF0000"/>
              </a:solidFill>
              <a:latin typeface="+mj-lt"/>
              <a:ea typeface="나눔고딕 ExtraBold" pitchFamily="50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649506" y="1944919"/>
            <a:ext cx="2880320" cy="360040"/>
            <a:chOff x="1619672" y="2060848"/>
            <a:chExt cx="2160240" cy="216024"/>
          </a:xfrm>
        </p:grpSpPr>
        <p:sp>
          <p:nvSpPr>
            <p:cNvPr id="15" name="TextBox 25"/>
            <p:cNvSpPr txBox="1">
              <a:spLocks noChangeArrowheads="1"/>
            </p:cNvSpPr>
            <p:nvPr/>
          </p:nvSpPr>
          <p:spPr bwMode="auto">
            <a:xfrm>
              <a:off x="1619672" y="2060848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  <p:sp>
          <p:nvSpPr>
            <p:cNvPr id="16" name="TextBox 25"/>
            <p:cNvSpPr txBox="1">
              <a:spLocks noChangeArrowheads="1"/>
            </p:cNvSpPr>
            <p:nvPr/>
          </p:nvSpPr>
          <p:spPr bwMode="auto">
            <a:xfrm>
              <a:off x="1691680" y="2132856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647799" y="1699825"/>
            <a:ext cx="56166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무선 이어폰의 보안과</a:t>
            </a:r>
            <a:endParaRPr lang="en-US" altLang="ko-KR" sz="4000" dirty="0"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  <a:p>
            <a:r>
              <a:rPr lang="ko-KR" altLang="en-US" sz="40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그 필요성</a:t>
            </a:r>
          </a:p>
        </p:txBody>
      </p:sp>
      <p:cxnSp>
        <p:nvCxnSpPr>
          <p:cNvPr id="21" name="직선 연결선 20"/>
          <p:cNvCxnSpPr>
            <a:cxnSpLocks/>
          </p:cNvCxnSpPr>
          <p:nvPr/>
        </p:nvCxnSpPr>
        <p:spPr>
          <a:xfrm flipH="1">
            <a:off x="1745517" y="3140968"/>
            <a:ext cx="5796644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/>
          <p:cNvCxnSpPr/>
          <p:nvPr/>
        </p:nvCxnSpPr>
        <p:spPr>
          <a:xfrm>
            <a:off x="1524000" y="0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624392" y="5805264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229F0AE-224F-4C22-AA08-2BA90C89217C}"/>
              </a:ext>
            </a:extLst>
          </p:cNvPr>
          <p:cNvSpPr txBox="1"/>
          <p:nvPr/>
        </p:nvSpPr>
        <p:spPr>
          <a:xfrm>
            <a:off x="7542161" y="4231566"/>
            <a:ext cx="24482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1891026 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김정혁</a:t>
            </a:r>
            <a:endParaRPr lang="en-US" altLang="ko-KR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342900" indent="-342900">
              <a:buAutoNum type="arabicPlain" startAt="18910"/>
            </a:pP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33 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김현지</a:t>
            </a:r>
            <a:endParaRPr lang="en-US" altLang="ko-KR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1891047 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박희연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>
            <a:extLst>
              <a:ext uri="{FF2B5EF4-FFF2-40B4-BE49-F238E27FC236}">
                <a16:creationId xmlns:a16="http://schemas.microsoft.com/office/drawing/2014/main" id="{54A1B93D-A7DF-40F5-83A1-AF49A6C756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62" y="674693"/>
            <a:ext cx="758086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여덞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,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적용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사용자가 분실을 </a:t>
            </a:r>
            <a:r>
              <a:rPr lang="ko-KR" altLang="en-US" sz="2800" dirty="0">
                <a:solidFill>
                  <a:schemeClr val="accent2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인지하지 못한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경우</a:t>
            </a:r>
          </a:p>
          <a:p>
            <a:pPr lvl="0"/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D41DF4F3-E819-4C5C-A5CE-2A4FE7F32AE6}"/>
              </a:ext>
            </a:extLst>
          </p:cNvPr>
          <p:cNvCxnSpPr>
            <a:cxnSpLocks/>
          </p:cNvCxnSpPr>
          <p:nvPr/>
        </p:nvCxnSpPr>
        <p:spPr>
          <a:xfrm>
            <a:off x="551384" y="476672"/>
            <a:ext cx="504056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2FCC031-142A-4FC7-88FF-3616DE58AA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328" y="5106887"/>
            <a:ext cx="1512168" cy="15121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90DEB28-185A-4A3D-B5BA-724233EA89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0176" y="4674991"/>
            <a:ext cx="1512168" cy="151216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B481074-93D7-4293-B2B9-FD63FDCE4078}"/>
              </a:ext>
            </a:extLst>
          </p:cNvPr>
          <p:cNvSpPr/>
          <p:nvPr/>
        </p:nvSpPr>
        <p:spPr>
          <a:xfrm>
            <a:off x="4727848" y="2441145"/>
            <a:ext cx="7149828" cy="10259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Aft>
                <a:spcPts val="800"/>
              </a:spcAft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사용자가 </a:t>
            </a:r>
            <a:r>
              <a:rPr lang="ko-KR" altLang="en-US" dirty="0">
                <a:solidFill>
                  <a:schemeClr val="accent6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지정한 장소를 이탈할 경우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핸드폰으로 지정된 장소에서 벗어났음을 알려 분실 상태로 등록할 것인지 여부를 소유자에게 물음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 </a:t>
            </a:r>
          </a:p>
          <a:p>
            <a:pPr algn="just" fontAlgn="base">
              <a:spcAft>
                <a:spcPts val="800"/>
              </a:spcAft>
            </a:pP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1D43B61-8C64-488C-B3FD-FA0751A64026}"/>
              </a:ext>
            </a:extLst>
          </p:cNvPr>
          <p:cNvSpPr/>
          <p:nvPr/>
        </p:nvSpPr>
        <p:spPr>
          <a:xfrm>
            <a:off x="1333688" y="4941168"/>
            <a:ext cx="3238031" cy="748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spcAft>
                <a:spcPts val="800"/>
              </a:spcAft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 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algn="just" fontAlgn="base">
              <a:spcAft>
                <a:spcPts val="800"/>
              </a:spcAft>
            </a:pPr>
            <a:r>
              <a:rPr lang="ko-KR" altLang="en-US" dirty="0">
                <a:solidFill>
                  <a:schemeClr val="accent6">
                    <a:lumMod val="7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스스로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소유자에게 분실 알림 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 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DE71B899-D948-49EA-B8FA-5B763527B2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988" y="1779340"/>
            <a:ext cx="2369740" cy="236974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34554A-048C-4926-83B2-BEE90FF5B18D}"/>
              </a:ext>
            </a:extLst>
          </p:cNvPr>
          <p:cNvSpPr txBox="1"/>
          <p:nvPr/>
        </p:nvSpPr>
        <p:spPr>
          <a:xfrm>
            <a:off x="7782189" y="4077072"/>
            <a:ext cx="3833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+ 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신뢰할 수 있는 장소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AD5B222-7096-443B-A67E-53282DD8010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5366626"/>
            <a:ext cx="310013" cy="31001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1B32EBB6-8A6C-4F94-A1A0-15C16001F3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349" y="2469956"/>
            <a:ext cx="310013" cy="31001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8AF5892-91E6-470D-9692-282BE23DE4C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348" y="3157766"/>
            <a:ext cx="310013" cy="31001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BE73FCD-4A1B-4EE3-B9D1-F8F2C2180F6E}"/>
              </a:ext>
            </a:extLst>
          </p:cNvPr>
          <p:cNvSpPr/>
          <p:nvPr/>
        </p:nvSpPr>
        <p:spPr>
          <a:xfrm>
            <a:off x="4727847" y="3128106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선후관계</a:t>
            </a:r>
            <a:endParaRPr lang="ko-KR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2851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6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C837E3-93BB-44A6-90BD-4D720D9F47F7}"/>
              </a:ext>
            </a:extLst>
          </p:cNvPr>
          <p:cNvSpPr txBox="1"/>
          <p:nvPr/>
        </p:nvSpPr>
        <p:spPr>
          <a:xfrm>
            <a:off x="4475820" y="2644170"/>
            <a:ext cx="32403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Q&amp;A</a:t>
            </a:r>
            <a:endParaRPr lang="ko-KR" altLang="en-US" sz="9600" dirty="0">
              <a:solidFill>
                <a:schemeClr val="tx1">
                  <a:lumMod val="75000"/>
                  <a:lumOff val="2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018886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22685" y="3485937"/>
            <a:ext cx="9144000" cy="2308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 rtlCol="0" anchor="ctr">
            <a:spAutoFit/>
          </a:bodyPr>
          <a:lstStyle/>
          <a:p>
            <a:pPr marL="182563" indent="-182563" algn="ctr" latinLnBrk="0"/>
            <a:endParaRPr lang="ko-KR" altLang="en-US" sz="900" b="1" dirty="0">
              <a:solidFill>
                <a:srgbClr val="FF0000"/>
              </a:solidFill>
              <a:latin typeface="+mj-lt"/>
              <a:ea typeface="나눔고딕 ExtraBold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4871864" y="3176972"/>
            <a:ext cx="2664296" cy="504056"/>
            <a:chOff x="1619672" y="2060848"/>
            <a:chExt cx="2160240" cy="216024"/>
          </a:xfrm>
        </p:grpSpPr>
        <p:sp>
          <p:nvSpPr>
            <p:cNvPr id="18" name="TextBox 25"/>
            <p:cNvSpPr txBox="1">
              <a:spLocks noChangeArrowheads="1"/>
            </p:cNvSpPr>
            <p:nvPr/>
          </p:nvSpPr>
          <p:spPr bwMode="auto">
            <a:xfrm>
              <a:off x="1619672" y="2060848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  <p:sp>
          <p:nvSpPr>
            <p:cNvPr id="19" name="TextBox 25"/>
            <p:cNvSpPr txBox="1">
              <a:spLocks noChangeArrowheads="1"/>
            </p:cNvSpPr>
            <p:nvPr/>
          </p:nvSpPr>
          <p:spPr bwMode="auto">
            <a:xfrm>
              <a:off x="1691680" y="2132856"/>
              <a:ext cx="2088232" cy="144016"/>
            </a:xfrm>
            <a:prstGeom prst="rect">
              <a:avLst/>
            </a:prstGeom>
            <a:solidFill>
              <a:srgbClr val="7FAEEF">
                <a:alpha val="4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square" anchor="b">
              <a:noAutofit/>
            </a:bodyPr>
            <a:lstStyle/>
            <a:p>
              <a:pPr algn="ctr"/>
              <a:endPara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itchFamily="50" charset="-127"/>
                <a:ea typeface="나눔바른고딕" pitchFamily="50" charset="-127"/>
                <a:cs typeface="Verdana" pitchFamily="34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4947329" y="2998864"/>
            <a:ext cx="5616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감사합니다</a:t>
            </a:r>
            <a:r>
              <a:rPr lang="en-US" altLang="ko-KR" sz="40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.</a:t>
            </a:r>
            <a:endParaRPr lang="ko-KR" altLang="en-US" sz="4000" dirty="0"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cxnSp>
        <p:nvCxnSpPr>
          <p:cNvPr id="26" name="직선 연결선 25"/>
          <p:cNvCxnSpPr/>
          <p:nvPr/>
        </p:nvCxnSpPr>
        <p:spPr>
          <a:xfrm>
            <a:off x="1524000" y="0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9624392" y="5805264"/>
            <a:ext cx="1043608" cy="105273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6614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직선 연결선 58"/>
          <p:cNvCxnSpPr/>
          <p:nvPr/>
        </p:nvCxnSpPr>
        <p:spPr>
          <a:xfrm>
            <a:off x="3791744" y="3717032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>
            <a:off x="5433552" y="3717032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/>
          <p:cNvCxnSpPr/>
          <p:nvPr/>
        </p:nvCxnSpPr>
        <p:spPr>
          <a:xfrm>
            <a:off x="7028847" y="3717032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그룹 76"/>
          <p:cNvGrpSpPr/>
          <p:nvPr/>
        </p:nvGrpSpPr>
        <p:grpSpPr>
          <a:xfrm>
            <a:off x="7730829" y="2883007"/>
            <a:ext cx="1584176" cy="757082"/>
            <a:chOff x="5292080" y="2897234"/>
            <a:chExt cx="1584176" cy="757082"/>
          </a:xfrm>
        </p:grpSpPr>
        <p:sp>
          <p:nvSpPr>
            <p:cNvPr id="78" name="TextBox 25"/>
            <p:cNvSpPr txBox="1">
              <a:spLocks noChangeArrowheads="1"/>
            </p:cNvSpPr>
            <p:nvPr/>
          </p:nvSpPr>
          <p:spPr bwMode="auto">
            <a:xfrm>
              <a:off x="5292080" y="2897234"/>
              <a:ext cx="126014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2400" dirty="0">
                  <a:solidFill>
                    <a:schemeClr val="bg1"/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넷</a:t>
              </a:r>
              <a:r>
                <a:rPr lang="en-US" altLang="ko-KR" sz="2400" dirty="0">
                  <a:solidFill>
                    <a:schemeClr val="bg1"/>
                  </a:solidFill>
                  <a:latin typeface="210 맨발의청춘 R" panose="02020603020101020101" pitchFamily="18" charset="-127"/>
                  <a:ea typeface="210 맨발의청춘 R" panose="02020603020101020101" pitchFamily="18" charset="-127"/>
                </a:rPr>
                <a:t>,</a:t>
              </a:r>
            </a:p>
          </p:txBody>
        </p:sp>
        <p:sp>
          <p:nvSpPr>
            <p:cNvPr id="79" name="TextBox 25"/>
            <p:cNvSpPr txBox="1">
              <a:spLocks noChangeArrowheads="1"/>
            </p:cNvSpPr>
            <p:nvPr/>
          </p:nvSpPr>
          <p:spPr bwMode="auto">
            <a:xfrm>
              <a:off x="5292080" y="3284984"/>
              <a:ext cx="15841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/>
              <a:endParaRPr lang="en-US" altLang="ko-KR" dirty="0">
                <a:solidFill>
                  <a:schemeClr val="bg1"/>
                </a:solidFill>
                <a:latin typeface="다음_Regular" panose="02000603060000000000" pitchFamily="2" charset="-127"/>
                <a:ea typeface="다음_Regular" panose="02000603060000000000" pitchFamily="2" charset="-127"/>
              </a:endParaRPr>
            </a:p>
          </p:txBody>
        </p:sp>
      </p:grpSp>
      <p:cxnSp>
        <p:nvCxnSpPr>
          <p:cNvPr id="68" name="직선 연결선 67"/>
          <p:cNvCxnSpPr/>
          <p:nvPr/>
        </p:nvCxnSpPr>
        <p:spPr>
          <a:xfrm>
            <a:off x="3791744" y="2420888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/>
          <p:cNvCxnSpPr/>
          <p:nvPr/>
        </p:nvCxnSpPr>
        <p:spPr>
          <a:xfrm>
            <a:off x="5433552" y="2420888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/>
          <p:cNvCxnSpPr/>
          <p:nvPr/>
        </p:nvCxnSpPr>
        <p:spPr>
          <a:xfrm>
            <a:off x="7028847" y="2420888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>
            <a:off x="3035660" y="4005064"/>
            <a:ext cx="6228000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8544272" y="3717032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/>
          <p:cNvCxnSpPr/>
          <p:nvPr/>
        </p:nvCxnSpPr>
        <p:spPr>
          <a:xfrm>
            <a:off x="8544272" y="2420888"/>
            <a:ext cx="0" cy="576064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5">
            <a:extLst>
              <a:ext uri="{FF2B5EF4-FFF2-40B4-BE49-F238E27FC236}">
                <a16:creationId xmlns:a16="http://schemas.microsoft.com/office/drawing/2014/main" id="{36122200-47F6-4389-9CFA-49BCA6A3F9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7102" y="1946836"/>
            <a:ext cx="14147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Index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61AFC01-7EB8-4A6C-A6A1-3F6B732B38CD}"/>
              </a:ext>
            </a:extLst>
          </p:cNvPr>
          <p:cNvCxnSpPr>
            <a:cxnSpLocks/>
          </p:cNvCxnSpPr>
          <p:nvPr/>
        </p:nvCxnSpPr>
        <p:spPr>
          <a:xfrm>
            <a:off x="6902122" y="1843523"/>
            <a:ext cx="46855" cy="5014477"/>
          </a:xfrm>
          <a:prstGeom prst="line">
            <a:avLst/>
          </a:prstGeom>
          <a:ln w="28575">
            <a:solidFill>
              <a:srgbClr val="43535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9127CD4-6CC0-421B-80B6-24E728F2193E}"/>
              </a:ext>
            </a:extLst>
          </p:cNvPr>
          <p:cNvSpPr txBox="1"/>
          <p:nvPr/>
        </p:nvSpPr>
        <p:spPr>
          <a:xfrm>
            <a:off x="6960114" y="2579857"/>
            <a:ext cx="126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1.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도입부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1CEE7D-AC40-4F4D-A75D-47A5075FB184}"/>
              </a:ext>
            </a:extLst>
          </p:cNvPr>
          <p:cNvSpPr txBox="1"/>
          <p:nvPr/>
        </p:nvSpPr>
        <p:spPr>
          <a:xfrm>
            <a:off x="7019291" y="3491717"/>
            <a:ext cx="126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2.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기술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2FFE3D-70E0-4D3E-9343-6F13A7483D0B}"/>
              </a:ext>
            </a:extLst>
          </p:cNvPr>
          <p:cNvSpPr txBox="1"/>
          <p:nvPr/>
        </p:nvSpPr>
        <p:spPr>
          <a:xfrm>
            <a:off x="7019291" y="4545823"/>
            <a:ext cx="126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3. 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적용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087CF1-7310-4BEF-81C4-963EB2B589C3}"/>
              </a:ext>
            </a:extLst>
          </p:cNvPr>
          <p:cNvSpPr txBox="1"/>
          <p:nvPr/>
        </p:nvSpPr>
        <p:spPr>
          <a:xfrm>
            <a:off x="7019291" y="5537595"/>
            <a:ext cx="1260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4. Q&amp;A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endParaRPr lang="en-US" altLang="ko-KR" dirty="0">
              <a:solidFill>
                <a:schemeClr val="tx1">
                  <a:lumMod val="65000"/>
                  <a:lumOff val="35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56E2F8-F6B6-40BD-A889-2E0D3AB3C088}"/>
              </a:ext>
            </a:extLst>
          </p:cNvPr>
          <p:cNvSpPr txBox="1"/>
          <p:nvPr/>
        </p:nvSpPr>
        <p:spPr>
          <a:xfrm>
            <a:off x="8220236" y="2617748"/>
            <a:ext cx="2247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무선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이어폰 열풍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무선 이어폰의 분실 사례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62328E-17DC-4B75-917D-6414E7ACF577}"/>
              </a:ext>
            </a:extLst>
          </p:cNvPr>
          <p:cNvSpPr txBox="1"/>
          <p:nvPr/>
        </p:nvSpPr>
        <p:spPr>
          <a:xfrm>
            <a:off x="8220236" y="3513329"/>
            <a:ext cx="22471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암묵 인증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OTP 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신뢰할 수 있는 장소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58AD87-55ED-4273-B96C-81189A66052A}"/>
              </a:ext>
            </a:extLst>
          </p:cNvPr>
          <p:cNvSpPr txBox="1"/>
          <p:nvPr/>
        </p:nvSpPr>
        <p:spPr>
          <a:xfrm>
            <a:off x="8220236" y="4581128"/>
            <a:ext cx="320435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평상시의 보안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사용자가 분실을 인지한 경우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  <a:p>
            <a:pPr marL="285750" indent="-285750">
              <a:buFontTx/>
              <a:buChar char="-"/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사용자가 분실을 인지하지 못한 경우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EB3595D8-900B-4964-87C0-9ED0D07EBDFC}"/>
              </a:ext>
            </a:extLst>
          </p:cNvPr>
          <p:cNvSpPr/>
          <p:nvPr/>
        </p:nvSpPr>
        <p:spPr>
          <a:xfrm>
            <a:off x="16941" y="-326150"/>
            <a:ext cx="12175059" cy="3901649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25"/>
          <p:cNvSpPr txBox="1">
            <a:spLocks noChangeArrowheads="1"/>
          </p:cNvSpPr>
          <p:nvPr/>
        </p:nvSpPr>
        <p:spPr bwMode="auto">
          <a:xfrm>
            <a:off x="407368" y="692696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하나</a:t>
            </a:r>
            <a:r>
              <a:rPr lang="en-US" altLang="ko-KR" sz="28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무선 이어폰 열풍</a:t>
            </a:r>
            <a:endParaRPr lang="en-US" altLang="ko-KR" sz="2800" dirty="0"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551384" y="476672"/>
            <a:ext cx="50405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1F616FF-BCC8-4269-82A8-99F40B10A692}"/>
              </a:ext>
            </a:extLst>
          </p:cNvPr>
          <p:cNvSpPr/>
          <p:nvPr/>
        </p:nvSpPr>
        <p:spPr>
          <a:xfrm>
            <a:off x="5026737" y="2221545"/>
            <a:ext cx="68634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 </a:t>
            </a:r>
            <a:r>
              <a:rPr lang="en-US" altLang="ko-KR" sz="24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"</a:t>
            </a:r>
            <a:r>
              <a:rPr lang="ko-KR" altLang="en-US" sz="24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아직 무선 이어폰 시장의 규모는 매우 작은 편이지만 </a:t>
            </a:r>
            <a:r>
              <a:rPr lang="ko-KR" altLang="en-US" sz="2400" dirty="0">
                <a:solidFill>
                  <a:schemeClr val="accent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성장 속도</a:t>
            </a:r>
            <a:r>
              <a:rPr lang="ko-KR" altLang="en-US" sz="24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는 무척 </a:t>
            </a:r>
            <a:r>
              <a:rPr lang="ko-KR" altLang="en-US" sz="2400" dirty="0">
                <a:solidFill>
                  <a:schemeClr val="accent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가파르다</a:t>
            </a:r>
            <a:r>
              <a:rPr lang="en-US" altLang="ko-KR" sz="24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"</a:t>
            </a:r>
            <a:endParaRPr lang="ko-KR" altLang="en-US" sz="2400" dirty="0">
              <a:solidFill>
                <a:schemeClr val="bg1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pic>
        <p:nvPicPr>
          <p:cNvPr id="38" name="그림 37" descr="실내, 컵, 앉아있는이(가) 표시된 사진&#10;&#10;자동 생성된 설명">
            <a:extLst>
              <a:ext uri="{FF2B5EF4-FFF2-40B4-BE49-F238E27FC236}">
                <a16:creationId xmlns:a16="http://schemas.microsoft.com/office/drawing/2014/main" id="{DF61ADFC-EE60-446D-B2AD-F6DB7C67BD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58" y="1824350"/>
            <a:ext cx="4153480" cy="45535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9A3548A-64F0-4D04-8E85-D42C29F5A888}"/>
              </a:ext>
            </a:extLst>
          </p:cNvPr>
          <p:cNvSpPr txBox="1"/>
          <p:nvPr/>
        </p:nvSpPr>
        <p:spPr>
          <a:xfrm>
            <a:off x="5807968" y="3832523"/>
            <a:ext cx="5776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전 세계 무선 이어폰 시장 전망</a:t>
            </a:r>
            <a:endParaRPr lang="en-US" altLang="ko-KR" sz="2400" dirty="0">
              <a:solidFill>
                <a:schemeClr val="tx1">
                  <a:lumMod val="75000"/>
                  <a:lumOff val="25000"/>
                </a:scheme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(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단위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=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만대</a:t>
            </a:r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) </a:t>
            </a:r>
            <a:r>
              <a: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6BB0CAE-C55D-4B08-B515-025F73607631}"/>
              </a:ext>
            </a:extLst>
          </p:cNvPr>
          <p:cNvSpPr/>
          <p:nvPr/>
        </p:nvSpPr>
        <p:spPr>
          <a:xfrm>
            <a:off x="5919188" y="4764613"/>
            <a:ext cx="3129140" cy="1430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A63494D-A9B7-4A54-BD83-EA4969B82B23}"/>
              </a:ext>
            </a:extLst>
          </p:cNvPr>
          <p:cNvSpPr/>
          <p:nvPr/>
        </p:nvSpPr>
        <p:spPr>
          <a:xfrm>
            <a:off x="5935351" y="5344861"/>
            <a:ext cx="3737249" cy="1430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92864CE-CDBE-4B04-9782-D65C4C44D555}"/>
              </a:ext>
            </a:extLst>
          </p:cNvPr>
          <p:cNvSpPr/>
          <p:nvPr/>
        </p:nvSpPr>
        <p:spPr>
          <a:xfrm>
            <a:off x="5935350" y="5925109"/>
            <a:ext cx="5217435" cy="1430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B3A78F-C527-4851-B5D7-1F878FDC683A}"/>
              </a:ext>
            </a:extLst>
          </p:cNvPr>
          <p:cNvSpPr txBox="1"/>
          <p:nvPr/>
        </p:nvSpPr>
        <p:spPr>
          <a:xfrm>
            <a:off x="4809765" y="4691688"/>
            <a:ext cx="1213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2017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년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85A58B-5BD2-44A8-895C-E723D9E040F9}"/>
              </a:ext>
            </a:extLst>
          </p:cNvPr>
          <p:cNvSpPr txBox="1"/>
          <p:nvPr/>
        </p:nvSpPr>
        <p:spPr>
          <a:xfrm>
            <a:off x="4809765" y="5232823"/>
            <a:ext cx="1213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2018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년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8BEDB89-A175-4ADC-B3F2-887209F3E6B1}"/>
              </a:ext>
            </a:extLst>
          </p:cNvPr>
          <p:cNvSpPr txBox="1"/>
          <p:nvPr/>
        </p:nvSpPr>
        <p:spPr>
          <a:xfrm>
            <a:off x="4830996" y="5831543"/>
            <a:ext cx="1213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2019</a:t>
            </a:r>
            <a:r>
              <a:rPr lang="ko-KR" altLang="en-US" dirty="0"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년</a:t>
            </a:r>
            <a:endParaRPr lang="en-US" altLang="ko-KR" dirty="0"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DCA61A3-F67B-41A3-A3B6-53E5B7717AD1}"/>
              </a:ext>
            </a:extLst>
          </p:cNvPr>
          <p:cNvSpPr txBox="1"/>
          <p:nvPr/>
        </p:nvSpPr>
        <p:spPr>
          <a:xfrm>
            <a:off x="9221651" y="466244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5,190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F921E23-4B0F-4CB0-8333-979584D1423E}"/>
              </a:ext>
            </a:extLst>
          </p:cNvPr>
          <p:cNvSpPr txBox="1"/>
          <p:nvPr/>
        </p:nvSpPr>
        <p:spPr>
          <a:xfrm>
            <a:off x="9920500" y="5211157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5,960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7139192-B16C-4F50-B179-4DDFDC5DE9C1}"/>
              </a:ext>
            </a:extLst>
          </p:cNvPr>
          <p:cNvSpPr txBox="1"/>
          <p:nvPr/>
        </p:nvSpPr>
        <p:spPr>
          <a:xfrm>
            <a:off x="11307651" y="5793323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7,390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7843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 animBg="1"/>
      <p:bldP spid="41" grpId="0" animBg="1"/>
      <p:bldP spid="45" grpId="0" animBg="1"/>
      <p:bldP spid="27" grpId="0"/>
      <p:bldP spid="46" grpId="0"/>
      <p:bldP spid="48" grpId="0"/>
      <p:bldP spid="36" grpId="0"/>
      <p:bldP spid="49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5">
            <a:extLst>
              <a:ext uri="{FF2B5EF4-FFF2-40B4-BE49-F238E27FC236}">
                <a16:creationId xmlns:a16="http://schemas.microsoft.com/office/drawing/2014/main" id="{C35B8BFB-C7DC-40F2-A420-3A0275AFE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68" y="692696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둘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,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무선 이어폰의 분실 사례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5B83907-20CE-445B-80EC-A0D9C3EF9D8B}"/>
              </a:ext>
            </a:extLst>
          </p:cNvPr>
          <p:cNvCxnSpPr>
            <a:cxnSpLocks/>
          </p:cNvCxnSpPr>
          <p:nvPr/>
        </p:nvCxnSpPr>
        <p:spPr>
          <a:xfrm>
            <a:off x="551384" y="476672"/>
            <a:ext cx="504056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6">
            <a:extLst>
              <a:ext uri="{FF2B5EF4-FFF2-40B4-BE49-F238E27FC236}">
                <a16:creationId xmlns:a16="http://schemas.microsoft.com/office/drawing/2014/main" id="{77F52BCC-96CB-4D9E-95F1-620C661CCC0C}"/>
              </a:ext>
            </a:extLst>
          </p:cNvPr>
          <p:cNvSpPr/>
          <p:nvPr/>
        </p:nvSpPr>
        <p:spPr>
          <a:xfrm>
            <a:off x="551384" y="1628800"/>
            <a:ext cx="1187916" cy="1147099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5783B3BE-974B-4864-9865-B76663ABBB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146" y="2254528"/>
            <a:ext cx="17643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첫번째 사례</a:t>
            </a:r>
            <a:endParaRPr lang="en-US" altLang="ko-KR" sz="20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E7F13A1A-1582-4AC9-8539-DF6FE51AF688}"/>
              </a:ext>
            </a:extLst>
          </p:cNvPr>
          <p:cNvSpPr/>
          <p:nvPr/>
        </p:nvSpPr>
        <p:spPr>
          <a:xfrm>
            <a:off x="6443991" y="1628800"/>
            <a:ext cx="1187916" cy="1147099"/>
          </a:xfrm>
          <a:prstGeom prst="ellipse">
            <a:avLst/>
          </a:prstGeom>
          <a:solidFill>
            <a:srgbClr val="4C93C7">
              <a:alpha val="2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3C9D2269-F3BF-480C-A67C-5454B2348C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9616" y="2264806"/>
            <a:ext cx="17643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000" b="1" dirty="0">
                <a:solidFill>
                  <a:srgbClr val="4C93C7"/>
                </a:solidFill>
                <a:latin typeface="다음_Regular" panose="02000603060000000000" pitchFamily="2" charset="-127"/>
                <a:ea typeface="다음_Regular" panose="02000603060000000000" pitchFamily="2" charset="-127"/>
              </a:rPr>
              <a:t>두번째 사례</a:t>
            </a:r>
            <a:endParaRPr lang="en-US" altLang="ko-KR" sz="2000" b="1" dirty="0">
              <a:solidFill>
                <a:srgbClr val="4C93C7"/>
              </a:solidFill>
              <a:latin typeface="다음_Regular" panose="02000603060000000000" pitchFamily="2" charset="-127"/>
              <a:ea typeface="다음_Regular" panose="02000603060000000000" pitchFamily="2" charset="-127"/>
            </a:endParaRPr>
          </a:p>
        </p:txBody>
      </p:sp>
      <p:pic>
        <p:nvPicPr>
          <p:cNvPr id="11" name="Picture 7" descr="C:\Users\John\Desktop\20181127_113101.png">
            <a:extLst>
              <a:ext uri="{FF2B5EF4-FFF2-40B4-BE49-F238E27FC236}">
                <a16:creationId xmlns:a16="http://schemas.microsoft.com/office/drawing/2014/main" id="{5A11E3D9-8531-4CA8-B9D9-FAE2A9671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754" y="3068960"/>
            <a:ext cx="4851223" cy="2952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868A9CE-65C7-4435-8742-645028B05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5600" y="1556792"/>
            <a:ext cx="3491611" cy="508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9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타원 6">
            <a:extLst>
              <a:ext uri="{FF2B5EF4-FFF2-40B4-BE49-F238E27FC236}">
                <a16:creationId xmlns:a16="http://schemas.microsoft.com/office/drawing/2014/main" id="{F8E8FB28-34D7-4A19-A765-E1B7AF6FFBF6}"/>
              </a:ext>
            </a:extLst>
          </p:cNvPr>
          <p:cNvSpPr/>
          <p:nvPr/>
        </p:nvSpPr>
        <p:spPr>
          <a:xfrm>
            <a:off x="3863752" y="1915457"/>
            <a:ext cx="3215022" cy="3128961"/>
          </a:xfrm>
          <a:prstGeom prst="ellipse">
            <a:avLst/>
          </a:prstGeom>
          <a:solidFill>
            <a:schemeClr val="accent6">
              <a:alpha val="5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392D5AD7-3CD2-4865-87E2-3D21A94191E7}"/>
              </a:ext>
            </a:extLst>
          </p:cNvPr>
          <p:cNvSpPr/>
          <p:nvPr/>
        </p:nvSpPr>
        <p:spPr>
          <a:xfrm>
            <a:off x="5997489" y="847325"/>
            <a:ext cx="3215021" cy="3219530"/>
          </a:xfrm>
          <a:prstGeom prst="ellipse">
            <a:avLst/>
          </a:prstGeom>
          <a:solidFill>
            <a:srgbClr val="4C93C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25">
            <a:extLst>
              <a:ext uri="{FF2B5EF4-FFF2-40B4-BE49-F238E27FC236}">
                <a16:creationId xmlns:a16="http://schemas.microsoft.com/office/drawing/2014/main" id="{57D7DC2C-347F-4E64-A39E-436E1FA61B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368" y="692696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8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  <a:r>
              <a:rPr lang="ko-KR" altLang="en-US" sz="28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셋</a:t>
            </a:r>
            <a:r>
              <a:rPr lang="en-US" altLang="ko-KR" sz="28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무선 이어폰의 보안 필요성 </a:t>
            </a:r>
            <a:endParaRPr lang="en-US" altLang="ko-KR" sz="2800" dirty="0">
              <a:solidFill>
                <a:schemeClr val="bg1"/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63C28722-1E6F-40A1-8850-B88ED2EB9AA2}"/>
              </a:ext>
            </a:extLst>
          </p:cNvPr>
          <p:cNvCxnSpPr>
            <a:cxnSpLocks/>
          </p:cNvCxnSpPr>
          <p:nvPr/>
        </p:nvCxnSpPr>
        <p:spPr>
          <a:xfrm>
            <a:off x="551384" y="476672"/>
            <a:ext cx="50405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165E077-F486-40FD-B2AC-6259A355EF43}"/>
              </a:ext>
            </a:extLst>
          </p:cNvPr>
          <p:cNvSpPr txBox="1"/>
          <p:nvPr/>
        </p:nvSpPr>
        <p:spPr>
          <a:xfrm>
            <a:off x="4534414" y="3249104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무선 이어폰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248596-627C-4684-A9E6-2B967F435C85}"/>
              </a:ext>
            </a:extLst>
          </p:cNvPr>
          <p:cNvSpPr txBox="1"/>
          <p:nvPr/>
        </p:nvSpPr>
        <p:spPr>
          <a:xfrm>
            <a:off x="7176120" y="2200179"/>
            <a:ext cx="2880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스마트폰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0310D28-0CCC-424F-8623-49BE5D2D1F91}"/>
              </a:ext>
            </a:extLst>
          </p:cNvPr>
          <p:cNvCxnSpPr>
            <a:cxnSpLocks/>
          </p:cNvCxnSpPr>
          <p:nvPr/>
        </p:nvCxnSpPr>
        <p:spPr>
          <a:xfrm flipV="1">
            <a:off x="361867" y="3748451"/>
            <a:ext cx="5724160" cy="6447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81ECB265-31B8-4B1E-AAB8-70C727C1EF24}"/>
              </a:ext>
            </a:extLst>
          </p:cNvPr>
          <p:cNvCxnSpPr>
            <a:cxnSpLocks/>
          </p:cNvCxnSpPr>
          <p:nvPr/>
        </p:nvCxnSpPr>
        <p:spPr>
          <a:xfrm>
            <a:off x="7320136" y="2669530"/>
            <a:ext cx="4412654" cy="0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BEBF68E-60EA-4008-848F-D78FF301EABC}"/>
              </a:ext>
            </a:extLst>
          </p:cNvPr>
          <p:cNvSpPr txBox="1"/>
          <p:nvPr/>
        </p:nvSpPr>
        <p:spPr>
          <a:xfrm>
            <a:off x="7902641" y="5112768"/>
            <a:ext cx="142727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dirty="0">
                <a:solidFill>
                  <a:schemeClr val="tx1">
                    <a:lumMod val="50000"/>
                    <a:lumOff val="50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?</a:t>
            </a:r>
            <a:endParaRPr lang="ko-KR" altLang="en-US" sz="8000" dirty="0">
              <a:solidFill>
                <a:schemeClr val="tx1">
                  <a:lumMod val="50000"/>
                  <a:lumOff val="50000"/>
                </a:scheme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51AFDFF-E584-4618-A0F4-E463DD287C11}"/>
              </a:ext>
            </a:extLst>
          </p:cNvPr>
          <p:cNvCxnSpPr>
            <a:cxnSpLocks/>
          </p:cNvCxnSpPr>
          <p:nvPr/>
        </p:nvCxnSpPr>
        <p:spPr>
          <a:xfrm>
            <a:off x="6621564" y="3282407"/>
            <a:ext cx="1021963" cy="178890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5E58811-2EAC-4FE2-95EF-5194A5646A3D}"/>
              </a:ext>
            </a:extLst>
          </p:cNvPr>
          <p:cNvSpPr txBox="1"/>
          <p:nvPr/>
        </p:nvSpPr>
        <p:spPr>
          <a:xfrm>
            <a:off x="6336704" y="5487455"/>
            <a:ext cx="3719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무선 이어폰 </a:t>
            </a:r>
            <a:r>
              <a:rPr lang="en-US" altLang="ko-KR" sz="28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+ </a:t>
            </a:r>
            <a:r>
              <a:rPr lang="ko-KR" altLang="en-US" sz="2800" dirty="0">
                <a:solidFill>
                  <a:schemeClr val="bg1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스마트폰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3199250-B73D-4994-85AA-BDE7B1EB86A5}"/>
              </a:ext>
            </a:extLst>
          </p:cNvPr>
          <p:cNvSpPr/>
          <p:nvPr/>
        </p:nvSpPr>
        <p:spPr>
          <a:xfrm>
            <a:off x="407368" y="3992192"/>
            <a:ext cx="29354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>
                <a:solidFill>
                  <a:schemeClr val="accent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추적 기능과 보안 기능의 부재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06701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2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28" grpId="0"/>
      <p:bldP spid="36" grpId="0"/>
      <p:bldP spid="3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25">
            <a:extLst>
              <a:ext uri="{FF2B5EF4-FFF2-40B4-BE49-F238E27FC236}">
                <a16:creationId xmlns:a16="http://schemas.microsoft.com/office/drawing/2014/main" id="{21DB68D9-0441-4996-953A-932070D44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62" y="67084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넷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,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보안 기술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-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암묵 인증 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F628E3B-2F9A-48A7-8F23-18E74F3536AF}"/>
              </a:ext>
            </a:extLst>
          </p:cNvPr>
          <p:cNvCxnSpPr>
            <a:cxnSpLocks/>
          </p:cNvCxnSpPr>
          <p:nvPr/>
        </p:nvCxnSpPr>
        <p:spPr>
          <a:xfrm>
            <a:off x="551384" y="476672"/>
            <a:ext cx="504056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9194672-46E0-41C5-A3CB-A4A904D7C955}"/>
              </a:ext>
            </a:extLst>
          </p:cNvPr>
          <p:cNvSpPr txBox="1"/>
          <p:nvPr/>
        </p:nvSpPr>
        <p:spPr>
          <a:xfrm>
            <a:off x="7473269" y="3319245"/>
            <a:ext cx="150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사소한 습관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417BD-B2E5-42A1-B7F3-B98C1C4B33D0}"/>
              </a:ext>
            </a:extLst>
          </p:cNvPr>
          <p:cNvSpPr txBox="1"/>
          <p:nvPr/>
        </p:nvSpPr>
        <p:spPr>
          <a:xfrm>
            <a:off x="8646478" y="2276872"/>
            <a:ext cx="1914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암묵 인증 </a:t>
            </a:r>
          </a:p>
        </p:txBody>
      </p:sp>
      <p:pic>
        <p:nvPicPr>
          <p:cNvPr id="7" name="그림 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A2B3674C-ED39-479A-8124-0D635A676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1683679"/>
            <a:ext cx="6380325" cy="3863486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A1BA1BE-77C8-4D0B-88FF-7291F8972E9B}"/>
              </a:ext>
            </a:extLst>
          </p:cNvPr>
          <p:cNvSpPr/>
          <p:nvPr/>
        </p:nvSpPr>
        <p:spPr>
          <a:xfrm>
            <a:off x="8112224" y="3212976"/>
            <a:ext cx="307968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200" dirty="0">
                <a:solidFill>
                  <a:schemeClr val="accent6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고유 행동 방식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</a:t>
            </a:r>
            <a:endParaRPr lang="ko-KR" altLang="en-US" sz="32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13F9085-589A-487E-8A1A-90637A551D39}"/>
              </a:ext>
            </a:extLst>
          </p:cNvPr>
          <p:cNvSpPr/>
          <p:nvPr/>
        </p:nvSpPr>
        <p:spPr>
          <a:xfrm>
            <a:off x="10200456" y="3319245"/>
            <a:ext cx="11897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인증 수단</a:t>
            </a:r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C6AD3E5E-0261-4FE1-B712-9E00A7FEFF9A}"/>
              </a:ext>
            </a:extLst>
          </p:cNvPr>
          <p:cNvSpPr/>
          <p:nvPr/>
        </p:nvSpPr>
        <p:spPr>
          <a:xfrm>
            <a:off x="9243447" y="3261595"/>
            <a:ext cx="720080" cy="484632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5057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3" grpId="1"/>
      <p:bldP spid="5" grpId="0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0307C25-9DF3-48A3-B782-B1F55D848E54}"/>
              </a:ext>
            </a:extLst>
          </p:cNvPr>
          <p:cNvSpPr/>
          <p:nvPr/>
        </p:nvSpPr>
        <p:spPr>
          <a:xfrm>
            <a:off x="0" y="0"/>
            <a:ext cx="5159896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accent6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수시로 생성되는 비밀번호</a:t>
            </a:r>
            <a:r>
              <a:rPr lang="ko-KR" altLang="en-US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를</a:t>
            </a:r>
            <a:endParaRPr lang="ko-KR" altLang="en-US"/>
          </a:p>
        </p:txBody>
      </p:sp>
      <p:sp>
        <p:nvSpPr>
          <p:cNvPr id="3" name="TextBox 25">
            <a:extLst>
              <a:ext uri="{FF2B5EF4-FFF2-40B4-BE49-F238E27FC236}">
                <a16:creationId xmlns:a16="http://schemas.microsoft.com/office/drawing/2014/main" id="{9C8BA55F-9F73-4A49-901A-97829A0C10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62" y="670841"/>
            <a:ext cx="67887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다섯</a:t>
            </a:r>
            <a:r>
              <a:rPr lang="en-US" altLang="ko-KR" sz="28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, </a:t>
            </a:r>
            <a:r>
              <a:rPr lang="ko-KR" altLang="en-US" sz="28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보안 기술 </a:t>
            </a:r>
            <a:r>
              <a:rPr lang="en-US" altLang="ko-KR" sz="20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-</a:t>
            </a:r>
            <a:r>
              <a:rPr lang="en-US" altLang="ko-KR" sz="28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OTP, </a:t>
            </a:r>
            <a:r>
              <a:rPr lang="ko-KR" altLang="en-US" sz="2800" dirty="0">
                <a:solidFill>
                  <a:schemeClr val="bg1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신뢰할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수 있는 장소 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 </a:t>
            </a: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7AC896FC-80B6-4E9A-9007-1A7D98D52173}"/>
              </a:ext>
            </a:extLst>
          </p:cNvPr>
          <p:cNvCxnSpPr>
            <a:cxnSpLocks/>
          </p:cNvCxnSpPr>
          <p:nvPr/>
        </p:nvCxnSpPr>
        <p:spPr>
          <a:xfrm>
            <a:off x="551384" y="476672"/>
            <a:ext cx="504056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5828BA-E5F4-46BE-B11F-D99A9CAEF546}"/>
              </a:ext>
            </a:extLst>
          </p:cNvPr>
          <p:cNvSpPr/>
          <p:nvPr/>
        </p:nvSpPr>
        <p:spPr>
          <a:xfrm>
            <a:off x="531362" y="4725144"/>
            <a:ext cx="446449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accent6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OTP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란  미리 정해진 패스워드가 아닌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, 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특정한 알고리즘에 따라 </a:t>
            </a:r>
            <a:r>
              <a:rPr lang="ko-KR" altLang="en-US" dirty="0">
                <a:solidFill>
                  <a:schemeClr val="accent6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                                    </a:t>
            </a:r>
            <a:r>
              <a:rPr lang="ko-KR" altLang="en-US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를 이용하는 보안 시스템이다</a:t>
            </a:r>
            <a:r>
              <a:rPr lang="en-US" altLang="ko-KR" dirty="0">
                <a:solidFill>
                  <a:schemeClr val="bg1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ko-KR" altLang="en-US" dirty="0">
              <a:solidFill>
                <a:schemeClr val="bg1"/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E5CC574-DC21-40F7-A711-82DECC3A3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860908"/>
            <a:ext cx="3728319" cy="2317604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23077EC6-C04A-44D9-8F6A-3D8C77A508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056" y="1412785"/>
            <a:ext cx="4176464" cy="416569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6071D1-E1EF-4D56-8746-65A029EA5321}"/>
              </a:ext>
            </a:extLst>
          </p:cNvPr>
          <p:cNvSpPr/>
          <p:nvPr/>
        </p:nvSpPr>
        <p:spPr>
          <a:xfrm>
            <a:off x="5951984" y="5883574"/>
            <a:ext cx="58326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accent6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신뢰할 수 있는 </a:t>
            </a:r>
            <a:r>
              <a:rPr lang="ko-KR" altLang="en-US" dirty="0" err="1">
                <a:solidFill>
                  <a:schemeClr val="accent6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장소</a:t>
            </a:r>
            <a:r>
              <a:rPr lang="ko-KR" alt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란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설정된 장소에서 휴대폰 잠금이 자동 해제하는 기능이다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D1D71C2-5470-4A35-8E8C-BCBB8FD94CCE}"/>
              </a:ext>
            </a:extLst>
          </p:cNvPr>
          <p:cNvSpPr/>
          <p:nvPr/>
        </p:nvSpPr>
        <p:spPr>
          <a:xfrm>
            <a:off x="2063552" y="5002143"/>
            <a:ext cx="26019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accent6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수시로 생성되는 비밀번호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92122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>
            <a:extLst>
              <a:ext uri="{FF2B5EF4-FFF2-40B4-BE49-F238E27FC236}">
                <a16:creationId xmlns:a16="http://schemas.microsoft.com/office/drawing/2014/main" id="{5CB64632-C856-443C-A2E3-E63A6E46E3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62" y="670841"/>
            <a:ext cx="518457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/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여섯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,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적용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- </a:t>
            </a:r>
            <a:r>
              <a:rPr lang="ko-KR" altLang="en-US" sz="2800" dirty="0">
                <a:solidFill>
                  <a:schemeClr val="accent2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평상시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의 보안</a:t>
            </a:r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210 맨발의청춘 B" panose="02020603020101020101" pitchFamily="18" charset="-127"/>
              <a:ea typeface="210 맨발의청춘 B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615FDB2-20C0-494F-BE3B-4C3B43D94487}"/>
              </a:ext>
            </a:extLst>
          </p:cNvPr>
          <p:cNvCxnSpPr>
            <a:cxnSpLocks/>
          </p:cNvCxnSpPr>
          <p:nvPr/>
        </p:nvCxnSpPr>
        <p:spPr>
          <a:xfrm>
            <a:off x="551384" y="476672"/>
            <a:ext cx="504056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5FE4500-8D57-40BF-B68F-E52D3B07B7E6}"/>
              </a:ext>
            </a:extLst>
          </p:cNvPr>
          <p:cNvSpPr txBox="1"/>
          <p:nvPr/>
        </p:nvSpPr>
        <p:spPr>
          <a:xfrm>
            <a:off x="5159729" y="2715712"/>
            <a:ext cx="3384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 </a:t>
            </a:r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암묵 인증 사용</a:t>
            </a:r>
            <a:endParaRPr lang="ko-KR" altLang="en-US" sz="3200" dirty="0">
              <a:solidFill>
                <a:schemeClr val="accent6"/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E8EC91A-DCA1-4738-94F4-B5A20A38C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2050392"/>
            <a:ext cx="3744416" cy="3744416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2F8F8E76-29F6-447F-99D3-3DBB4F6692D2}"/>
              </a:ext>
            </a:extLst>
          </p:cNvPr>
          <p:cNvSpPr/>
          <p:nvPr/>
        </p:nvSpPr>
        <p:spPr>
          <a:xfrm>
            <a:off x="8103220" y="2900087"/>
            <a:ext cx="360038" cy="216024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6B45046-279B-488D-83EE-69507459FB9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97" y="3820407"/>
            <a:ext cx="420626" cy="4206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B79538-743D-4EBA-A159-F95F2C51E3A8}"/>
              </a:ext>
            </a:extLst>
          </p:cNvPr>
          <p:cNvSpPr txBox="1"/>
          <p:nvPr/>
        </p:nvSpPr>
        <p:spPr>
          <a:xfrm>
            <a:off x="5690951" y="3820407"/>
            <a:ext cx="518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사용자의 습관을 바탕으로 암묵인증 데이터를 적립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3C787A3-BE74-414A-8231-192FDA38D9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6597" y="4760953"/>
            <a:ext cx="420626" cy="420626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A35298-B4EE-4024-B595-2575F2234457}"/>
              </a:ext>
            </a:extLst>
          </p:cNvPr>
          <p:cNvSpPr/>
          <p:nvPr/>
        </p:nvSpPr>
        <p:spPr>
          <a:xfrm>
            <a:off x="5715938" y="469204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다른 사람이 소유자의 이어폰을 사용할 경우는 사용이 되지 않음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0DA8A3-D005-442E-B2A4-B01787D5C294}"/>
              </a:ext>
            </a:extLst>
          </p:cNvPr>
          <p:cNvSpPr/>
          <p:nvPr/>
        </p:nvSpPr>
        <p:spPr>
          <a:xfrm>
            <a:off x="8976320" y="2733331"/>
            <a:ext cx="20882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chemeClr val="accent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“</a:t>
            </a:r>
            <a:r>
              <a:rPr lang="ko-KR" altLang="en-US" sz="3200" dirty="0">
                <a:solidFill>
                  <a:schemeClr val="accent6"/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편리함＂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7213926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11" grpId="0"/>
      <p:bldP spid="14" grpId="0"/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B6B6AD4-8B96-440F-89C0-EB6F28F9BE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92" y="1528793"/>
            <a:ext cx="2768931" cy="5104264"/>
          </a:xfrm>
          <a:prstGeom prst="rect">
            <a:avLst/>
          </a:prstGeom>
        </p:spPr>
      </p:pic>
      <p:sp>
        <p:nvSpPr>
          <p:cNvPr id="2" name="TextBox 25">
            <a:extLst>
              <a:ext uri="{FF2B5EF4-FFF2-40B4-BE49-F238E27FC236}">
                <a16:creationId xmlns:a16="http://schemas.microsoft.com/office/drawing/2014/main" id="{ED3B94F1-0046-4602-AEB3-344E36A00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62" y="670841"/>
            <a:ext cx="621271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일곱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, </a:t>
            </a:r>
            <a:r>
              <a:rPr lang="ko-KR" altLang="en-US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적용 </a:t>
            </a:r>
            <a:r>
              <a:rPr lang="en-US" altLang="ko-KR" sz="2800" dirty="0">
                <a:solidFill>
                  <a:prstClr val="black">
                    <a:lumMod val="65000"/>
                    <a:lumOff val="35000"/>
                  </a:prst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- 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사용자가 분실을 </a:t>
            </a:r>
            <a:r>
              <a:rPr lang="ko-KR" altLang="en-US" sz="2800" dirty="0">
                <a:solidFill>
                  <a:schemeClr val="accent2"/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인지</a:t>
            </a:r>
            <a:r>
              <a:rPr lang="ko-KR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B" panose="02020603020101020101" pitchFamily="18" charset="-127"/>
                <a:ea typeface="210 맨발의청춘 B" panose="02020603020101020101" pitchFamily="18" charset="-127"/>
              </a:rPr>
              <a:t>한 경우</a:t>
            </a:r>
          </a:p>
          <a:p>
            <a:pPr lvl="0"/>
            <a:endParaRPr lang="en-US" altLang="ko-KR" sz="2800" dirty="0">
              <a:solidFill>
                <a:prstClr val="black">
                  <a:lumMod val="65000"/>
                  <a:lumOff val="35000"/>
                </a:prstClr>
              </a:solidFill>
              <a:latin typeface="210 맨발의청춘 R" panose="02020603020101020101" pitchFamily="18" charset="-127"/>
              <a:ea typeface="210 맨발의청춘 R" panose="02020603020101020101" pitchFamily="18" charset="-127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28C35527-BBE6-47E9-9E1E-1EF3F1928A75}"/>
              </a:ext>
            </a:extLst>
          </p:cNvPr>
          <p:cNvCxnSpPr>
            <a:cxnSpLocks/>
          </p:cNvCxnSpPr>
          <p:nvPr/>
        </p:nvCxnSpPr>
        <p:spPr>
          <a:xfrm>
            <a:off x="551384" y="476672"/>
            <a:ext cx="504056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9237A8-C175-4C96-AC99-25249620A825}"/>
              </a:ext>
            </a:extLst>
          </p:cNvPr>
          <p:cNvSpPr/>
          <p:nvPr/>
        </p:nvSpPr>
        <p:spPr>
          <a:xfrm>
            <a:off x="5170135" y="5090798"/>
            <a:ext cx="45262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 fontAlgn="base">
              <a:spcAft>
                <a:spcPts val="800"/>
              </a:spcAft>
            </a:pPr>
            <a:r>
              <a:rPr lang="ko-KR" altLang="en-US" dirty="0">
                <a:solidFill>
                  <a:schemeClr val="accent6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핸드폰의 암묵 인증 데이터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 보안 해제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 </a:t>
            </a:r>
            <a:endParaRPr lang="en-US" altLang="ko-KR" b="0" i="0" u="none" strike="noStrike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911DDAA3-AF42-46B5-92F4-967CCAC963AE}"/>
              </a:ext>
            </a:extLst>
          </p:cNvPr>
          <p:cNvCxnSpPr>
            <a:cxnSpLocks/>
          </p:cNvCxnSpPr>
          <p:nvPr/>
        </p:nvCxnSpPr>
        <p:spPr>
          <a:xfrm flipV="1">
            <a:off x="1821226" y="2230304"/>
            <a:ext cx="3142194" cy="1152128"/>
          </a:xfrm>
          <a:prstGeom prst="bentConnector3">
            <a:avLst/>
          </a:prstGeom>
          <a:ln w="15875">
            <a:solidFill>
              <a:schemeClr val="tx1">
                <a:lumMod val="75000"/>
                <a:lumOff val="2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AFB4386-71E5-4967-BCDE-6179B6EE0EED}"/>
              </a:ext>
            </a:extLst>
          </p:cNvPr>
          <p:cNvSpPr txBox="1"/>
          <p:nvPr/>
        </p:nvSpPr>
        <p:spPr>
          <a:xfrm>
            <a:off x="5087888" y="1991408"/>
            <a:ext cx="3833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210 맨발의청춘 R" panose="02020603020101020101" pitchFamily="18" charset="-127"/>
                <a:ea typeface="210 맨발의청춘 R" panose="02020603020101020101" pitchFamily="18" charset="-127"/>
              </a:rPr>
              <a:t>위치 추적          분실 상태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2A86FD53-1CAE-4E8C-A27A-0B6C768DD1EF}"/>
              </a:ext>
            </a:extLst>
          </p:cNvPr>
          <p:cNvSpPr/>
          <p:nvPr/>
        </p:nvSpPr>
        <p:spPr>
          <a:xfrm>
            <a:off x="6658985" y="2138062"/>
            <a:ext cx="337115" cy="168355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F182D83F-DB70-4D73-8F17-916FC6B2CC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123" y="2819532"/>
            <a:ext cx="310013" cy="310013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90019A9-32B3-4D8A-B71E-5E9F1773BF04}"/>
              </a:ext>
            </a:extLst>
          </p:cNvPr>
          <p:cNvSpPr/>
          <p:nvPr/>
        </p:nvSpPr>
        <p:spPr>
          <a:xfrm>
            <a:off x="5170136" y="2738542"/>
            <a:ext cx="66919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27000" algn="just" fontAlgn="base">
              <a:spcAft>
                <a:spcPts val="800"/>
              </a:spcAft>
            </a:pP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사용자가 분실을 인지한 경우 핸드폰으로 위치추적이 실시되는 동시    에 </a:t>
            </a:r>
            <a:r>
              <a:rPr lang="ko-KR" altLang="en-US" dirty="0">
                <a:solidFill>
                  <a:schemeClr val="accent6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분실상태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로 인지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132DE97-5DA5-45AD-BBF6-4879654C46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121" y="3984824"/>
            <a:ext cx="310013" cy="310013"/>
          </a:xfrm>
          <a:prstGeom prst="rect">
            <a:avLst/>
          </a:prstGeom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3B93E7-5B78-468E-BBC2-C969871782B7}"/>
              </a:ext>
            </a:extLst>
          </p:cNvPr>
          <p:cNvSpPr/>
          <p:nvPr/>
        </p:nvSpPr>
        <p:spPr>
          <a:xfrm>
            <a:off x="5231904" y="3898505"/>
            <a:ext cx="663020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  이어폰을 다시 사용하려면 </a:t>
            </a:r>
            <a:r>
              <a:rPr lang="en-US" altLang="ko-KR" dirty="0">
                <a:solidFill>
                  <a:schemeClr val="accent6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OTP </a:t>
            </a:r>
            <a:r>
              <a:rPr lang="ko-KR" altLang="en-US" dirty="0">
                <a:solidFill>
                  <a:schemeClr val="accent6"/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기술</a:t>
            </a:r>
            <a:r>
              <a:rPr lang="ko-KR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을 이용해 핸드폰으로 받은 인증코드를 적용해야 함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210 맨발의청춘 L" panose="02020603020101020101" pitchFamily="18" charset="-127"/>
                <a:ea typeface="210 맨발의청춘 L" panose="02020603020101020101" pitchFamily="18" charset="-127"/>
              </a:rPr>
              <a:t>.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210 맨발의청춘 L" panose="02020603020101020101" pitchFamily="18" charset="-127"/>
              <a:ea typeface="210 맨발의청춘 L" panose="02020603020101020101" pitchFamily="18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93055709-5E65-41F2-A5F7-0B489013ED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122" y="5150117"/>
            <a:ext cx="310013" cy="310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580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4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18" grpId="0"/>
      <p:bldP spid="20" grpId="0"/>
      <p:bldP spid="20" grpId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281</Words>
  <Application>Microsoft Office PowerPoint</Application>
  <PresentationFormat>와이드스크린</PresentationFormat>
  <Paragraphs>67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2" baseType="lpstr">
      <vt:lpstr>Verdana</vt:lpstr>
      <vt:lpstr>나눔고딕 ExtraBold</vt:lpstr>
      <vt:lpstr>210 맨발의청춘 R</vt:lpstr>
      <vt:lpstr>210 맨발의청춘 L</vt:lpstr>
      <vt:lpstr>210 맨발의청춘 B</vt:lpstr>
      <vt:lpstr>다음_Regular</vt:lpstr>
      <vt:lpstr>Arial</vt:lpstr>
      <vt:lpstr>나눔바른고딕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김 현지</cp:lastModifiedBy>
  <cp:revision>43</cp:revision>
  <dcterms:created xsi:type="dcterms:W3CDTF">2014-03-28T09:29:33Z</dcterms:created>
  <dcterms:modified xsi:type="dcterms:W3CDTF">2018-11-28T18:07:54Z</dcterms:modified>
</cp:coreProperties>
</file>